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690" r:id="rId6"/>
    <p:sldMasterId id="2147483701" r:id="rId7"/>
    <p:sldMasterId id="2147483726" r:id="rId8"/>
  </p:sldMasterIdLst>
  <p:notesMasterIdLst>
    <p:notesMasterId r:id="rId30"/>
  </p:notesMasterIdLst>
  <p:sldIdLst>
    <p:sldId id="2147470959" r:id="rId9"/>
    <p:sldId id="263" r:id="rId10"/>
    <p:sldId id="424" r:id="rId11"/>
    <p:sldId id="265" r:id="rId12"/>
    <p:sldId id="267" r:id="rId13"/>
    <p:sldId id="269" r:id="rId14"/>
    <p:sldId id="2147470860" r:id="rId15"/>
    <p:sldId id="2147470861" r:id="rId16"/>
    <p:sldId id="2147470862" r:id="rId17"/>
    <p:sldId id="268" r:id="rId18"/>
    <p:sldId id="260" r:id="rId19"/>
    <p:sldId id="2147470967" r:id="rId20"/>
    <p:sldId id="2147470968" r:id="rId21"/>
    <p:sldId id="420" r:id="rId22"/>
    <p:sldId id="425" r:id="rId23"/>
    <p:sldId id="2147470965" r:id="rId24"/>
    <p:sldId id="2147470966" r:id="rId25"/>
    <p:sldId id="2147470963" r:id="rId26"/>
    <p:sldId id="422" r:id="rId27"/>
    <p:sldId id="2147470964" r:id="rId28"/>
    <p:sldId id="214747096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F4FF29-C7F4-6F74-63A7-A927AAEF1590}" name="Scarlett O'Dell" initials="SO" userId="S::sodell@foundationsinc.org::da6c4c7e-b671-4ed0-a92a-bc67c7ac5694" providerId="AD"/>
  <p188:author id="{BEE9634A-C9E7-5E53-F80D-AD44464BEF29}" name="Scarlett O'Dell" initials="SO" userId="S::SOdell@foundationsinc.org::da6c4c7e-b671-4ed0-a92a-bc67c7ac5694" providerId="AD"/>
  <p188:author id="{1656B764-BA5F-2697-CCFD-6F45D5A5CFC3}" name="Brittney Stanton" initials="BS" userId="S::BStanton@foundationsinc.org::fbacfbf3-aabb-4741-8633-ff0af2f38419" providerId="AD"/>
  <p188:author id="{4435B67D-5960-DB6B-855C-C895C8F6BA23}" name="David McConnell" initials="DM" userId="S::dmcconnell@foundationsinc.org::565d64ce-0317-42c9-a39d-a256741c0d3b" providerId="AD"/>
  <p188:author id="{BD8D8293-FAF6-0D9B-0146-18F6B7FFA3B2}" name="Andrew Francis" initials="AF" userId="S::afrancis@foundationsinc.org::70575434-d3f2-435a-9239-daae62554b7b" providerId="AD"/>
  <p188:author id="{9A22E6A8-6B8C-5514-FDE0-92DE0A926729}" name="Brittney Stanton" initials="BS" userId="S::bstanton@foundationsinc.org::fbacfbf3-aabb-4741-8633-ff0af2f38419" providerId="AD"/>
  <p188:author id="{7C37A7B3-35ED-60A2-F57B-A166BFBBFD36}" name="Kathleen Bethke" initials="KB" userId="S::KBethke@seiservices.com::597e6176-bd2f-46eb-aaca-c344fe83e283" providerId="AD"/>
  <p188:author id="{854848C1-039C-CA77-D9EF-0B24671E700A}" name="Hillary Jones" initials="HJ" userId="S::hjones@foundationsinc.org::649c14c5-eb1b-4d61-8203-62a121c3533c" providerId="AD"/>
  <p188:author id="{965CAFE9-F7F5-A569-66DC-93E461FAE206}" name="Michelle Owens" initials="MO" userId="S::MOwens@seiservices.com::e3b22735-bd98-420a-b670-aa583469a9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8A0"/>
    <a:srgbClr val="B98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D9A141-2DA5-47FC-AB4A-1DA5B314B117}" v="65" dt="2025-09-15T15:36:56.548"/>
    <p1510:client id="{CB13FF3A-2907-EC83-66A4-3ECD73D2FE3C}" v="12" dt="2025-09-16T20:27:22.571"/>
    <p1510:client id="{F8478FB5-718B-A86B-19C0-1758F31FD21B}" v="4" dt="2025-09-15T15:32:06.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ney Stanton" userId="S::bstanton@foundationsinc.org::fbacfbf3-aabb-4741-8633-ff0af2f38419" providerId="AD" clId="Web-{CB13FF3A-2907-EC83-66A4-3ECD73D2FE3C}"/>
    <pc:docChg chg="delSld modSld">
      <pc:chgData name="Brittney Stanton" userId="S::bstanton@foundationsinc.org::fbacfbf3-aabb-4741-8633-ff0af2f38419" providerId="AD" clId="Web-{CB13FF3A-2907-EC83-66A4-3ECD73D2FE3C}" dt="2025-09-16T20:27:08.774" v="6"/>
      <pc:docMkLst>
        <pc:docMk/>
      </pc:docMkLst>
      <pc:sldChg chg="del">
        <pc:chgData name="Brittney Stanton" userId="S::bstanton@foundationsinc.org::fbacfbf3-aabb-4741-8633-ff0af2f38419" providerId="AD" clId="Web-{CB13FF3A-2907-EC83-66A4-3ECD73D2FE3C}" dt="2025-09-16T20:26:59.789" v="3"/>
        <pc:sldMkLst>
          <pc:docMk/>
          <pc:sldMk cId="2205601969" sldId="258"/>
        </pc:sldMkLst>
      </pc:sldChg>
      <pc:sldChg chg="del">
        <pc:chgData name="Brittney Stanton" userId="S::bstanton@foundationsinc.org::fbacfbf3-aabb-4741-8633-ff0af2f38419" providerId="AD" clId="Web-{CB13FF3A-2907-EC83-66A4-3ECD73D2FE3C}" dt="2025-09-16T20:26:43.788" v="1"/>
        <pc:sldMkLst>
          <pc:docMk/>
          <pc:sldMk cId="1534770416" sldId="259"/>
        </pc:sldMkLst>
      </pc:sldChg>
      <pc:sldChg chg="del">
        <pc:chgData name="Brittney Stanton" userId="S::bstanton@foundationsinc.org::fbacfbf3-aabb-4741-8633-ff0af2f38419" providerId="AD" clId="Web-{CB13FF3A-2907-EC83-66A4-3ECD73D2FE3C}" dt="2025-09-16T20:26:45.241" v="2"/>
        <pc:sldMkLst>
          <pc:docMk/>
          <pc:sldMk cId="4164657893" sldId="261"/>
        </pc:sldMkLst>
      </pc:sldChg>
      <pc:sldChg chg="mod modShow">
        <pc:chgData name="Brittney Stanton" userId="S::bstanton@foundationsinc.org::fbacfbf3-aabb-4741-8633-ff0af2f38419" providerId="AD" clId="Web-{CB13FF3A-2907-EC83-66A4-3ECD73D2FE3C}" dt="2025-09-16T20:26:41.147" v="0"/>
        <pc:sldMkLst>
          <pc:docMk/>
          <pc:sldMk cId="1245700972" sldId="2147470959"/>
        </pc:sldMkLst>
      </pc:sldChg>
      <pc:sldChg chg="mod modShow modNotes">
        <pc:chgData name="Brittney Stanton" userId="S::bstanton@foundationsinc.org::fbacfbf3-aabb-4741-8633-ff0af2f38419" providerId="AD" clId="Web-{CB13FF3A-2907-EC83-66A4-3ECD73D2FE3C}" dt="2025-09-16T20:27:08.774" v="6"/>
        <pc:sldMkLst>
          <pc:docMk/>
          <pc:sldMk cId="2644521260" sldId="21474709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67219-DAF5-48E0-872D-2DE376C87932}"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30FA963-6DE9-47E7-964D-912FCC23A861}">
      <dgm:prSet custT="1"/>
      <dgm:spPr/>
      <dgm:t>
        <a:bodyPr/>
        <a:lstStyle/>
        <a:p>
          <a:pPr algn="ctr"/>
          <a:r>
            <a:rPr lang="en-US" sz="3200" b="0" i="0"/>
            <a:t>Behavior is communication​</a:t>
          </a:r>
          <a:endParaRPr lang="en-US" sz="3200"/>
        </a:p>
      </dgm:t>
    </dgm:pt>
    <dgm:pt modelId="{342CEA5E-36DB-4E37-8ED6-9636ABA3FD6F}" type="parTrans" cxnId="{56042725-F14B-4FB7-AD9E-DEE9C2D34B8B}">
      <dgm:prSet/>
      <dgm:spPr/>
      <dgm:t>
        <a:bodyPr/>
        <a:lstStyle/>
        <a:p>
          <a:pPr algn="ctr"/>
          <a:endParaRPr lang="en-US" sz="3200"/>
        </a:p>
      </dgm:t>
    </dgm:pt>
    <dgm:pt modelId="{5E851FC0-CFA4-4D71-B748-476C4EC480C0}" type="sibTrans" cxnId="{56042725-F14B-4FB7-AD9E-DEE9C2D34B8B}">
      <dgm:prSet/>
      <dgm:spPr/>
      <dgm:t>
        <a:bodyPr/>
        <a:lstStyle/>
        <a:p>
          <a:pPr algn="ctr"/>
          <a:endParaRPr lang="en-US" sz="3200"/>
        </a:p>
      </dgm:t>
    </dgm:pt>
    <dgm:pt modelId="{A63FB6C3-E115-4FC6-8C2B-B51036BE825C}">
      <dgm:prSet custT="1"/>
      <dgm:spPr/>
      <dgm:t>
        <a:bodyPr/>
        <a:lstStyle/>
        <a:p>
          <a:pPr algn="ctr"/>
          <a:r>
            <a:rPr lang="en-US" sz="3200" b="0" i="0"/>
            <a:t>Behavior is caused​</a:t>
          </a:r>
          <a:endParaRPr lang="en-US" sz="3200"/>
        </a:p>
      </dgm:t>
    </dgm:pt>
    <dgm:pt modelId="{7FDA80B5-8AEF-423F-9E31-A033AF781CE0}" type="parTrans" cxnId="{D4B76F77-1D7C-4AC9-AEFC-4F70B5CAC543}">
      <dgm:prSet/>
      <dgm:spPr/>
      <dgm:t>
        <a:bodyPr/>
        <a:lstStyle/>
        <a:p>
          <a:pPr algn="ctr"/>
          <a:endParaRPr lang="en-US" sz="3200"/>
        </a:p>
      </dgm:t>
    </dgm:pt>
    <dgm:pt modelId="{B32A786A-5F67-4A71-9A2D-7D8DDA273E0A}" type="sibTrans" cxnId="{D4B76F77-1D7C-4AC9-AEFC-4F70B5CAC543}">
      <dgm:prSet/>
      <dgm:spPr/>
      <dgm:t>
        <a:bodyPr/>
        <a:lstStyle/>
        <a:p>
          <a:pPr algn="ctr"/>
          <a:endParaRPr lang="en-US" sz="3200"/>
        </a:p>
      </dgm:t>
    </dgm:pt>
    <dgm:pt modelId="{AB44F7C1-0347-4FFA-B755-23CF0A6F6D07}" type="pres">
      <dgm:prSet presAssocID="{04167219-DAF5-48E0-872D-2DE376C87932}" presName="linear" presStyleCnt="0">
        <dgm:presLayoutVars>
          <dgm:animLvl val="lvl"/>
          <dgm:resizeHandles val="exact"/>
        </dgm:presLayoutVars>
      </dgm:prSet>
      <dgm:spPr/>
    </dgm:pt>
    <dgm:pt modelId="{B620DFCA-44D0-46DC-9C1E-C8333A0824E8}" type="pres">
      <dgm:prSet presAssocID="{A30FA963-6DE9-47E7-964D-912FCC23A861}" presName="parentText" presStyleLbl="node1" presStyleIdx="0" presStyleCnt="2" custLinFactNeighborX="-7706" custLinFactNeighborY="-10689">
        <dgm:presLayoutVars>
          <dgm:chMax val="0"/>
          <dgm:bulletEnabled val="1"/>
        </dgm:presLayoutVars>
      </dgm:prSet>
      <dgm:spPr/>
    </dgm:pt>
    <dgm:pt modelId="{B5158951-CF5A-4F22-B18D-7EA8F72DB9B3}" type="pres">
      <dgm:prSet presAssocID="{5E851FC0-CFA4-4D71-B748-476C4EC480C0}" presName="spacer" presStyleCnt="0"/>
      <dgm:spPr/>
    </dgm:pt>
    <dgm:pt modelId="{18DAFA1A-7BEF-4A3D-8801-ACEB8F7A1180}" type="pres">
      <dgm:prSet presAssocID="{A63FB6C3-E115-4FC6-8C2B-B51036BE825C}" presName="parentText" presStyleLbl="node1" presStyleIdx="1" presStyleCnt="2">
        <dgm:presLayoutVars>
          <dgm:chMax val="0"/>
          <dgm:bulletEnabled val="1"/>
        </dgm:presLayoutVars>
      </dgm:prSet>
      <dgm:spPr/>
    </dgm:pt>
  </dgm:ptLst>
  <dgm:cxnLst>
    <dgm:cxn modelId="{7DA83F09-7807-4721-82B7-D0C03A89B884}" type="presOf" srcId="{A30FA963-6DE9-47E7-964D-912FCC23A861}" destId="{B620DFCA-44D0-46DC-9C1E-C8333A0824E8}" srcOrd="0" destOrd="0" presId="urn:microsoft.com/office/officeart/2005/8/layout/vList2"/>
    <dgm:cxn modelId="{56042725-F14B-4FB7-AD9E-DEE9C2D34B8B}" srcId="{04167219-DAF5-48E0-872D-2DE376C87932}" destId="{A30FA963-6DE9-47E7-964D-912FCC23A861}" srcOrd="0" destOrd="0" parTransId="{342CEA5E-36DB-4E37-8ED6-9636ABA3FD6F}" sibTransId="{5E851FC0-CFA4-4D71-B748-476C4EC480C0}"/>
    <dgm:cxn modelId="{B3CE5D60-F11B-4C29-9FB7-B3283B37A11D}" type="presOf" srcId="{A63FB6C3-E115-4FC6-8C2B-B51036BE825C}" destId="{18DAFA1A-7BEF-4A3D-8801-ACEB8F7A1180}" srcOrd="0" destOrd="0" presId="urn:microsoft.com/office/officeart/2005/8/layout/vList2"/>
    <dgm:cxn modelId="{A3E97243-7787-45BE-985B-FB9E200425BC}" type="presOf" srcId="{04167219-DAF5-48E0-872D-2DE376C87932}" destId="{AB44F7C1-0347-4FFA-B755-23CF0A6F6D07}" srcOrd="0" destOrd="0" presId="urn:microsoft.com/office/officeart/2005/8/layout/vList2"/>
    <dgm:cxn modelId="{D4B76F77-1D7C-4AC9-AEFC-4F70B5CAC543}" srcId="{04167219-DAF5-48E0-872D-2DE376C87932}" destId="{A63FB6C3-E115-4FC6-8C2B-B51036BE825C}" srcOrd="1" destOrd="0" parTransId="{7FDA80B5-8AEF-423F-9E31-A033AF781CE0}" sibTransId="{B32A786A-5F67-4A71-9A2D-7D8DDA273E0A}"/>
    <dgm:cxn modelId="{FAB2098E-2A00-4C5F-9FEB-5960C9638DD9}" type="presParOf" srcId="{AB44F7C1-0347-4FFA-B755-23CF0A6F6D07}" destId="{B620DFCA-44D0-46DC-9C1E-C8333A0824E8}" srcOrd="0" destOrd="0" presId="urn:microsoft.com/office/officeart/2005/8/layout/vList2"/>
    <dgm:cxn modelId="{E2D2F1CE-B94D-4BB3-B68B-3D69E37B7D7E}" type="presParOf" srcId="{AB44F7C1-0347-4FFA-B755-23CF0A6F6D07}" destId="{B5158951-CF5A-4F22-B18D-7EA8F72DB9B3}" srcOrd="1" destOrd="0" presId="urn:microsoft.com/office/officeart/2005/8/layout/vList2"/>
    <dgm:cxn modelId="{FBC3F80A-DDD6-477A-9B11-0AD7AAA8B665}" type="presParOf" srcId="{AB44F7C1-0347-4FFA-B755-23CF0A6F6D07}" destId="{18DAFA1A-7BEF-4A3D-8801-ACEB8F7A118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67219-DAF5-48E0-872D-2DE376C87932}"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A30FA963-6DE9-47E7-964D-912FCC23A861}">
      <dgm:prSet custT="1"/>
      <dgm:spPr/>
      <dgm:t>
        <a:bodyPr/>
        <a:lstStyle/>
        <a:p>
          <a:pPr algn="ctr"/>
          <a:r>
            <a:rPr lang="en-US" sz="3200"/>
            <a:t>Unlearned skills</a:t>
          </a:r>
        </a:p>
      </dgm:t>
    </dgm:pt>
    <dgm:pt modelId="{342CEA5E-36DB-4E37-8ED6-9636ABA3FD6F}" type="parTrans" cxnId="{56042725-F14B-4FB7-AD9E-DEE9C2D34B8B}">
      <dgm:prSet/>
      <dgm:spPr/>
      <dgm:t>
        <a:bodyPr/>
        <a:lstStyle/>
        <a:p>
          <a:pPr algn="ctr"/>
          <a:endParaRPr lang="en-US" sz="3200"/>
        </a:p>
      </dgm:t>
    </dgm:pt>
    <dgm:pt modelId="{5E851FC0-CFA4-4D71-B748-476C4EC480C0}" type="sibTrans" cxnId="{56042725-F14B-4FB7-AD9E-DEE9C2D34B8B}">
      <dgm:prSet/>
      <dgm:spPr/>
      <dgm:t>
        <a:bodyPr/>
        <a:lstStyle/>
        <a:p>
          <a:pPr algn="ctr"/>
          <a:endParaRPr lang="en-US" sz="3200"/>
        </a:p>
      </dgm:t>
    </dgm:pt>
    <dgm:pt modelId="{A63FB6C3-E115-4FC6-8C2B-B51036BE825C}">
      <dgm:prSet custT="1"/>
      <dgm:spPr/>
      <dgm:t>
        <a:bodyPr/>
        <a:lstStyle/>
        <a:p>
          <a:pPr algn="ctr"/>
          <a:r>
            <a:rPr lang="en-US" sz="3200" b="0" i="0"/>
            <a:t>Unmet needs</a:t>
          </a:r>
          <a:endParaRPr lang="en-US" sz="3200"/>
        </a:p>
      </dgm:t>
    </dgm:pt>
    <dgm:pt modelId="{7FDA80B5-8AEF-423F-9E31-A033AF781CE0}" type="parTrans" cxnId="{D4B76F77-1D7C-4AC9-AEFC-4F70B5CAC543}">
      <dgm:prSet/>
      <dgm:spPr/>
      <dgm:t>
        <a:bodyPr/>
        <a:lstStyle/>
        <a:p>
          <a:pPr algn="ctr"/>
          <a:endParaRPr lang="en-US" sz="3200"/>
        </a:p>
      </dgm:t>
    </dgm:pt>
    <dgm:pt modelId="{B32A786A-5F67-4A71-9A2D-7D8DDA273E0A}" type="sibTrans" cxnId="{D4B76F77-1D7C-4AC9-AEFC-4F70B5CAC543}">
      <dgm:prSet/>
      <dgm:spPr/>
      <dgm:t>
        <a:bodyPr/>
        <a:lstStyle/>
        <a:p>
          <a:pPr algn="ctr"/>
          <a:endParaRPr lang="en-US" sz="3200"/>
        </a:p>
      </dgm:t>
    </dgm:pt>
    <dgm:pt modelId="{8248013F-37E2-4B51-8C67-F4419DD9AEFB}">
      <dgm:prSet custT="1"/>
      <dgm:spPr/>
      <dgm:t>
        <a:bodyPr/>
        <a:lstStyle/>
        <a:p>
          <a:pPr algn="ctr"/>
          <a:r>
            <a:rPr lang="en-US" sz="3200"/>
            <a:t>Hunger</a:t>
          </a:r>
        </a:p>
      </dgm:t>
    </dgm:pt>
    <dgm:pt modelId="{115113D5-60BF-48C8-A042-62CFF611700B}" type="parTrans" cxnId="{FEDC7123-4A90-42FC-861D-91F9CB519277}">
      <dgm:prSet/>
      <dgm:spPr/>
      <dgm:t>
        <a:bodyPr/>
        <a:lstStyle/>
        <a:p>
          <a:endParaRPr lang="en-US"/>
        </a:p>
      </dgm:t>
    </dgm:pt>
    <dgm:pt modelId="{D2DDAE2A-0099-4E93-ACD6-105FC2298111}" type="sibTrans" cxnId="{FEDC7123-4A90-42FC-861D-91F9CB519277}">
      <dgm:prSet/>
      <dgm:spPr/>
      <dgm:t>
        <a:bodyPr/>
        <a:lstStyle/>
        <a:p>
          <a:endParaRPr lang="en-US"/>
        </a:p>
      </dgm:t>
    </dgm:pt>
    <dgm:pt modelId="{087585D9-C817-4F0F-9E51-80EF7AEA75B7}">
      <dgm:prSet custT="1"/>
      <dgm:spPr/>
      <dgm:t>
        <a:bodyPr/>
        <a:lstStyle/>
        <a:p>
          <a:pPr algn="ctr"/>
          <a:r>
            <a:rPr lang="en-US" sz="3200"/>
            <a:t>Lack of sleep</a:t>
          </a:r>
        </a:p>
      </dgm:t>
    </dgm:pt>
    <dgm:pt modelId="{A0307AAB-8325-4E00-8802-5323051966C7}" type="parTrans" cxnId="{C0F04A06-4296-4ABB-ACBF-DEEEA66B1987}">
      <dgm:prSet/>
      <dgm:spPr/>
      <dgm:t>
        <a:bodyPr/>
        <a:lstStyle/>
        <a:p>
          <a:endParaRPr lang="en-US"/>
        </a:p>
      </dgm:t>
    </dgm:pt>
    <dgm:pt modelId="{06CBB76A-291E-4AE5-AC58-B4FECDB01B34}" type="sibTrans" cxnId="{C0F04A06-4296-4ABB-ACBF-DEEEA66B1987}">
      <dgm:prSet/>
      <dgm:spPr/>
      <dgm:t>
        <a:bodyPr/>
        <a:lstStyle/>
        <a:p>
          <a:endParaRPr lang="en-US"/>
        </a:p>
      </dgm:t>
    </dgm:pt>
    <dgm:pt modelId="{BA29E7ED-8D55-457B-BF9A-9FF8F7C1DA74}">
      <dgm:prSet custT="1"/>
      <dgm:spPr/>
      <dgm:t>
        <a:bodyPr/>
        <a:lstStyle/>
        <a:p>
          <a:pPr algn="ctr"/>
          <a:r>
            <a:rPr lang="en-US" sz="3200"/>
            <a:t>Trauma</a:t>
          </a:r>
        </a:p>
      </dgm:t>
    </dgm:pt>
    <dgm:pt modelId="{2178253A-53C4-4D16-B67B-90B540CB0264}" type="parTrans" cxnId="{120A1E8C-8A46-48A1-8F60-68344BBAD461}">
      <dgm:prSet/>
      <dgm:spPr/>
      <dgm:t>
        <a:bodyPr/>
        <a:lstStyle/>
        <a:p>
          <a:endParaRPr lang="en-US"/>
        </a:p>
      </dgm:t>
    </dgm:pt>
    <dgm:pt modelId="{36948033-E1DD-430B-9B3D-9E2DF4A3C2ED}" type="sibTrans" cxnId="{120A1E8C-8A46-48A1-8F60-68344BBAD461}">
      <dgm:prSet/>
      <dgm:spPr/>
      <dgm:t>
        <a:bodyPr/>
        <a:lstStyle/>
        <a:p>
          <a:endParaRPr lang="en-US"/>
        </a:p>
      </dgm:t>
    </dgm:pt>
    <dgm:pt modelId="{BDB6BAA6-1EC0-43C3-9DE5-6156FEBE2C32}">
      <dgm:prSet custT="1"/>
      <dgm:spPr/>
      <dgm:t>
        <a:bodyPr/>
        <a:lstStyle/>
        <a:p>
          <a:pPr algn="ctr"/>
          <a:r>
            <a:rPr lang="en-US" sz="3200"/>
            <a:t>Learned behaviors</a:t>
          </a:r>
        </a:p>
      </dgm:t>
    </dgm:pt>
    <dgm:pt modelId="{549018C2-059F-4F3A-BB48-1060BC9E273D}" type="parTrans" cxnId="{BC4D6365-F957-4876-B110-0C2C39782313}">
      <dgm:prSet/>
      <dgm:spPr/>
      <dgm:t>
        <a:bodyPr/>
        <a:lstStyle/>
        <a:p>
          <a:endParaRPr lang="en-US"/>
        </a:p>
      </dgm:t>
    </dgm:pt>
    <dgm:pt modelId="{85E5EDA2-9E03-4FFE-A3CC-B21AB4B9E0B2}" type="sibTrans" cxnId="{BC4D6365-F957-4876-B110-0C2C39782313}">
      <dgm:prSet/>
      <dgm:spPr/>
      <dgm:t>
        <a:bodyPr/>
        <a:lstStyle/>
        <a:p>
          <a:endParaRPr lang="en-US"/>
        </a:p>
      </dgm:t>
    </dgm:pt>
    <dgm:pt modelId="{184FD174-98BD-4524-8555-94E6951E5EB9}">
      <dgm:prSet custT="1"/>
      <dgm:spPr/>
      <dgm:t>
        <a:bodyPr/>
        <a:lstStyle/>
        <a:p>
          <a:pPr algn="ctr"/>
          <a:r>
            <a:rPr lang="en-US" sz="3200"/>
            <a:t>Medical conditions</a:t>
          </a:r>
        </a:p>
      </dgm:t>
    </dgm:pt>
    <dgm:pt modelId="{DB64217C-F4B8-47AC-BB8C-6EEBF6706DBB}" type="parTrans" cxnId="{503C4034-BC87-4CF9-AE4B-336DC260F5F0}">
      <dgm:prSet/>
      <dgm:spPr/>
      <dgm:t>
        <a:bodyPr/>
        <a:lstStyle/>
        <a:p>
          <a:endParaRPr lang="en-US"/>
        </a:p>
      </dgm:t>
    </dgm:pt>
    <dgm:pt modelId="{3CC426A1-CF97-49D9-B8F4-16DA648CA820}" type="sibTrans" cxnId="{503C4034-BC87-4CF9-AE4B-336DC260F5F0}">
      <dgm:prSet/>
      <dgm:spPr/>
      <dgm:t>
        <a:bodyPr/>
        <a:lstStyle/>
        <a:p>
          <a:endParaRPr lang="en-US"/>
        </a:p>
      </dgm:t>
    </dgm:pt>
    <dgm:pt modelId="{AB44F7C1-0347-4FFA-B755-23CF0A6F6D07}" type="pres">
      <dgm:prSet presAssocID="{04167219-DAF5-48E0-872D-2DE376C87932}" presName="linear" presStyleCnt="0">
        <dgm:presLayoutVars>
          <dgm:animLvl val="lvl"/>
          <dgm:resizeHandles val="exact"/>
        </dgm:presLayoutVars>
      </dgm:prSet>
      <dgm:spPr/>
    </dgm:pt>
    <dgm:pt modelId="{B620DFCA-44D0-46DC-9C1E-C8333A0824E8}" type="pres">
      <dgm:prSet presAssocID="{A30FA963-6DE9-47E7-964D-912FCC23A861}" presName="parentText" presStyleLbl="node1" presStyleIdx="0" presStyleCnt="7" custLinFactNeighborX="-7706" custLinFactNeighborY="-10689">
        <dgm:presLayoutVars>
          <dgm:chMax val="0"/>
          <dgm:bulletEnabled val="1"/>
        </dgm:presLayoutVars>
      </dgm:prSet>
      <dgm:spPr/>
    </dgm:pt>
    <dgm:pt modelId="{B5158951-CF5A-4F22-B18D-7EA8F72DB9B3}" type="pres">
      <dgm:prSet presAssocID="{5E851FC0-CFA4-4D71-B748-476C4EC480C0}" presName="spacer" presStyleCnt="0"/>
      <dgm:spPr/>
    </dgm:pt>
    <dgm:pt modelId="{18DAFA1A-7BEF-4A3D-8801-ACEB8F7A1180}" type="pres">
      <dgm:prSet presAssocID="{A63FB6C3-E115-4FC6-8C2B-B51036BE825C}" presName="parentText" presStyleLbl="node1" presStyleIdx="1" presStyleCnt="7">
        <dgm:presLayoutVars>
          <dgm:chMax val="0"/>
          <dgm:bulletEnabled val="1"/>
        </dgm:presLayoutVars>
      </dgm:prSet>
      <dgm:spPr/>
    </dgm:pt>
    <dgm:pt modelId="{1FEAFEF2-4F77-4360-A75B-E7A9828EA279}" type="pres">
      <dgm:prSet presAssocID="{B32A786A-5F67-4A71-9A2D-7D8DDA273E0A}" presName="spacer" presStyleCnt="0"/>
      <dgm:spPr/>
    </dgm:pt>
    <dgm:pt modelId="{3A004016-0A91-490F-BEA3-99F06DB0D917}" type="pres">
      <dgm:prSet presAssocID="{8248013F-37E2-4B51-8C67-F4419DD9AEFB}" presName="parentText" presStyleLbl="node1" presStyleIdx="2" presStyleCnt="7">
        <dgm:presLayoutVars>
          <dgm:chMax val="0"/>
          <dgm:bulletEnabled val="1"/>
        </dgm:presLayoutVars>
      </dgm:prSet>
      <dgm:spPr/>
    </dgm:pt>
    <dgm:pt modelId="{FFCA8B23-E8B2-4980-B985-03E069E7935A}" type="pres">
      <dgm:prSet presAssocID="{D2DDAE2A-0099-4E93-ACD6-105FC2298111}" presName="spacer" presStyleCnt="0"/>
      <dgm:spPr/>
    </dgm:pt>
    <dgm:pt modelId="{43FD44AB-0091-4B08-9648-04E89E38FFAB}" type="pres">
      <dgm:prSet presAssocID="{087585D9-C817-4F0F-9E51-80EF7AEA75B7}" presName="parentText" presStyleLbl="node1" presStyleIdx="3" presStyleCnt="7">
        <dgm:presLayoutVars>
          <dgm:chMax val="0"/>
          <dgm:bulletEnabled val="1"/>
        </dgm:presLayoutVars>
      </dgm:prSet>
      <dgm:spPr/>
    </dgm:pt>
    <dgm:pt modelId="{5ECF59C7-317F-40D9-BD1C-D16768D2E726}" type="pres">
      <dgm:prSet presAssocID="{06CBB76A-291E-4AE5-AC58-B4FECDB01B34}" presName="spacer" presStyleCnt="0"/>
      <dgm:spPr/>
    </dgm:pt>
    <dgm:pt modelId="{C8D5DBF4-C386-462E-A01F-4CFD279C5758}" type="pres">
      <dgm:prSet presAssocID="{BA29E7ED-8D55-457B-BF9A-9FF8F7C1DA74}" presName="parentText" presStyleLbl="node1" presStyleIdx="4" presStyleCnt="7">
        <dgm:presLayoutVars>
          <dgm:chMax val="0"/>
          <dgm:bulletEnabled val="1"/>
        </dgm:presLayoutVars>
      </dgm:prSet>
      <dgm:spPr/>
    </dgm:pt>
    <dgm:pt modelId="{0DA648AA-AB63-48A3-BB8E-8A443282F4F8}" type="pres">
      <dgm:prSet presAssocID="{36948033-E1DD-430B-9B3D-9E2DF4A3C2ED}" presName="spacer" presStyleCnt="0"/>
      <dgm:spPr/>
    </dgm:pt>
    <dgm:pt modelId="{7C5B0EC7-C79D-4372-9714-B4790D7757E6}" type="pres">
      <dgm:prSet presAssocID="{BDB6BAA6-1EC0-43C3-9DE5-6156FEBE2C32}" presName="parentText" presStyleLbl="node1" presStyleIdx="5" presStyleCnt="7">
        <dgm:presLayoutVars>
          <dgm:chMax val="0"/>
          <dgm:bulletEnabled val="1"/>
        </dgm:presLayoutVars>
      </dgm:prSet>
      <dgm:spPr/>
    </dgm:pt>
    <dgm:pt modelId="{C56C5F60-671D-4FC4-80D0-06260292109C}" type="pres">
      <dgm:prSet presAssocID="{85E5EDA2-9E03-4FFE-A3CC-B21AB4B9E0B2}" presName="spacer" presStyleCnt="0"/>
      <dgm:spPr/>
    </dgm:pt>
    <dgm:pt modelId="{769948D0-EF42-477F-AD70-AED0FAF9C1C5}" type="pres">
      <dgm:prSet presAssocID="{184FD174-98BD-4524-8555-94E6951E5EB9}" presName="parentText" presStyleLbl="node1" presStyleIdx="6" presStyleCnt="7">
        <dgm:presLayoutVars>
          <dgm:chMax val="0"/>
          <dgm:bulletEnabled val="1"/>
        </dgm:presLayoutVars>
      </dgm:prSet>
      <dgm:spPr/>
    </dgm:pt>
  </dgm:ptLst>
  <dgm:cxnLst>
    <dgm:cxn modelId="{C0F04A06-4296-4ABB-ACBF-DEEEA66B1987}" srcId="{04167219-DAF5-48E0-872D-2DE376C87932}" destId="{087585D9-C817-4F0F-9E51-80EF7AEA75B7}" srcOrd="3" destOrd="0" parTransId="{A0307AAB-8325-4E00-8802-5323051966C7}" sibTransId="{06CBB76A-291E-4AE5-AC58-B4FECDB01B34}"/>
    <dgm:cxn modelId="{7DA83F09-7807-4721-82B7-D0C03A89B884}" type="presOf" srcId="{A30FA963-6DE9-47E7-964D-912FCC23A861}" destId="{B620DFCA-44D0-46DC-9C1E-C8333A0824E8}" srcOrd="0" destOrd="0" presId="urn:microsoft.com/office/officeart/2005/8/layout/vList2"/>
    <dgm:cxn modelId="{FEDC7123-4A90-42FC-861D-91F9CB519277}" srcId="{04167219-DAF5-48E0-872D-2DE376C87932}" destId="{8248013F-37E2-4B51-8C67-F4419DD9AEFB}" srcOrd="2" destOrd="0" parTransId="{115113D5-60BF-48C8-A042-62CFF611700B}" sibTransId="{D2DDAE2A-0099-4E93-ACD6-105FC2298111}"/>
    <dgm:cxn modelId="{56042725-F14B-4FB7-AD9E-DEE9C2D34B8B}" srcId="{04167219-DAF5-48E0-872D-2DE376C87932}" destId="{A30FA963-6DE9-47E7-964D-912FCC23A861}" srcOrd="0" destOrd="0" parTransId="{342CEA5E-36DB-4E37-8ED6-9636ABA3FD6F}" sibTransId="{5E851FC0-CFA4-4D71-B748-476C4EC480C0}"/>
    <dgm:cxn modelId="{503C4034-BC87-4CF9-AE4B-336DC260F5F0}" srcId="{04167219-DAF5-48E0-872D-2DE376C87932}" destId="{184FD174-98BD-4524-8555-94E6951E5EB9}" srcOrd="6" destOrd="0" parTransId="{DB64217C-F4B8-47AC-BB8C-6EEBF6706DBB}" sibTransId="{3CC426A1-CF97-49D9-B8F4-16DA648CA820}"/>
    <dgm:cxn modelId="{27879336-7702-4CC3-8E3A-9DEF7C3F930A}" type="presOf" srcId="{184FD174-98BD-4524-8555-94E6951E5EB9}" destId="{769948D0-EF42-477F-AD70-AED0FAF9C1C5}" srcOrd="0" destOrd="0" presId="urn:microsoft.com/office/officeart/2005/8/layout/vList2"/>
    <dgm:cxn modelId="{B3CE5D60-F11B-4C29-9FB7-B3283B37A11D}" type="presOf" srcId="{A63FB6C3-E115-4FC6-8C2B-B51036BE825C}" destId="{18DAFA1A-7BEF-4A3D-8801-ACEB8F7A1180}" srcOrd="0" destOrd="0" presId="urn:microsoft.com/office/officeart/2005/8/layout/vList2"/>
    <dgm:cxn modelId="{A3E97243-7787-45BE-985B-FB9E200425BC}" type="presOf" srcId="{04167219-DAF5-48E0-872D-2DE376C87932}" destId="{AB44F7C1-0347-4FFA-B755-23CF0A6F6D07}" srcOrd="0" destOrd="0" presId="urn:microsoft.com/office/officeart/2005/8/layout/vList2"/>
    <dgm:cxn modelId="{BC4D6365-F957-4876-B110-0C2C39782313}" srcId="{04167219-DAF5-48E0-872D-2DE376C87932}" destId="{BDB6BAA6-1EC0-43C3-9DE5-6156FEBE2C32}" srcOrd="5" destOrd="0" parTransId="{549018C2-059F-4F3A-BB48-1060BC9E273D}" sibTransId="{85E5EDA2-9E03-4FFE-A3CC-B21AB4B9E0B2}"/>
    <dgm:cxn modelId="{615DB567-21B1-4666-9659-9C2F140FFB12}" type="presOf" srcId="{087585D9-C817-4F0F-9E51-80EF7AEA75B7}" destId="{43FD44AB-0091-4B08-9648-04E89E38FFAB}" srcOrd="0" destOrd="0" presId="urn:microsoft.com/office/officeart/2005/8/layout/vList2"/>
    <dgm:cxn modelId="{D4B76F77-1D7C-4AC9-AEFC-4F70B5CAC543}" srcId="{04167219-DAF5-48E0-872D-2DE376C87932}" destId="{A63FB6C3-E115-4FC6-8C2B-B51036BE825C}" srcOrd="1" destOrd="0" parTransId="{7FDA80B5-8AEF-423F-9E31-A033AF781CE0}" sibTransId="{B32A786A-5F67-4A71-9A2D-7D8DDA273E0A}"/>
    <dgm:cxn modelId="{120A1E8C-8A46-48A1-8F60-68344BBAD461}" srcId="{04167219-DAF5-48E0-872D-2DE376C87932}" destId="{BA29E7ED-8D55-457B-BF9A-9FF8F7C1DA74}" srcOrd="4" destOrd="0" parTransId="{2178253A-53C4-4D16-B67B-90B540CB0264}" sibTransId="{36948033-E1DD-430B-9B3D-9E2DF4A3C2ED}"/>
    <dgm:cxn modelId="{F0AFC6A2-67B7-471C-B0E9-4B11CF386E82}" type="presOf" srcId="{8248013F-37E2-4B51-8C67-F4419DD9AEFB}" destId="{3A004016-0A91-490F-BEA3-99F06DB0D917}" srcOrd="0" destOrd="0" presId="urn:microsoft.com/office/officeart/2005/8/layout/vList2"/>
    <dgm:cxn modelId="{DF6FC4B1-F295-48C7-9A84-6068D70C1EBF}" type="presOf" srcId="{BDB6BAA6-1EC0-43C3-9DE5-6156FEBE2C32}" destId="{7C5B0EC7-C79D-4372-9714-B4790D7757E6}" srcOrd="0" destOrd="0" presId="urn:microsoft.com/office/officeart/2005/8/layout/vList2"/>
    <dgm:cxn modelId="{39BB46B3-B501-40BA-8FE0-FF4AA1E3FF3E}" type="presOf" srcId="{BA29E7ED-8D55-457B-BF9A-9FF8F7C1DA74}" destId="{C8D5DBF4-C386-462E-A01F-4CFD279C5758}" srcOrd="0" destOrd="0" presId="urn:microsoft.com/office/officeart/2005/8/layout/vList2"/>
    <dgm:cxn modelId="{FAB2098E-2A00-4C5F-9FEB-5960C9638DD9}" type="presParOf" srcId="{AB44F7C1-0347-4FFA-B755-23CF0A6F6D07}" destId="{B620DFCA-44D0-46DC-9C1E-C8333A0824E8}" srcOrd="0" destOrd="0" presId="urn:microsoft.com/office/officeart/2005/8/layout/vList2"/>
    <dgm:cxn modelId="{E2D2F1CE-B94D-4BB3-B68B-3D69E37B7D7E}" type="presParOf" srcId="{AB44F7C1-0347-4FFA-B755-23CF0A6F6D07}" destId="{B5158951-CF5A-4F22-B18D-7EA8F72DB9B3}" srcOrd="1" destOrd="0" presId="urn:microsoft.com/office/officeart/2005/8/layout/vList2"/>
    <dgm:cxn modelId="{FBC3F80A-DDD6-477A-9B11-0AD7AAA8B665}" type="presParOf" srcId="{AB44F7C1-0347-4FFA-B755-23CF0A6F6D07}" destId="{18DAFA1A-7BEF-4A3D-8801-ACEB8F7A1180}" srcOrd="2" destOrd="0" presId="urn:microsoft.com/office/officeart/2005/8/layout/vList2"/>
    <dgm:cxn modelId="{0618FE55-5A8A-4B22-AFDE-726B1B49398A}" type="presParOf" srcId="{AB44F7C1-0347-4FFA-B755-23CF0A6F6D07}" destId="{1FEAFEF2-4F77-4360-A75B-E7A9828EA279}" srcOrd="3" destOrd="0" presId="urn:microsoft.com/office/officeart/2005/8/layout/vList2"/>
    <dgm:cxn modelId="{86EE7DFE-50C0-437A-8A91-E5A1A792BEF1}" type="presParOf" srcId="{AB44F7C1-0347-4FFA-B755-23CF0A6F6D07}" destId="{3A004016-0A91-490F-BEA3-99F06DB0D917}" srcOrd="4" destOrd="0" presId="urn:microsoft.com/office/officeart/2005/8/layout/vList2"/>
    <dgm:cxn modelId="{2B80D0F6-1F82-4873-9762-550F5D23E179}" type="presParOf" srcId="{AB44F7C1-0347-4FFA-B755-23CF0A6F6D07}" destId="{FFCA8B23-E8B2-4980-B985-03E069E7935A}" srcOrd="5" destOrd="0" presId="urn:microsoft.com/office/officeart/2005/8/layout/vList2"/>
    <dgm:cxn modelId="{0332510D-1509-4CA6-AFBE-5655A43799DB}" type="presParOf" srcId="{AB44F7C1-0347-4FFA-B755-23CF0A6F6D07}" destId="{43FD44AB-0091-4B08-9648-04E89E38FFAB}" srcOrd="6" destOrd="0" presId="urn:microsoft.com/office/officeart/2005/8/layout/vList2"/>
    <dgm:cxn modelId="{802E1511-9CFD-47EA-A103-D8E74BD8042C}" type="presParOf" srcId="{AB44F7C1-0347-4FFA-B755-23CF0A6F6D07}" destId="{5ECF59C7-317F-40D9-BD1C-D16768D2E726}" srcOrd="7" destOrd="0" presId="urn:microsoft.com/office/officeart/2005/8/layout/vList2"/>
    <dgm:cxn modelId="{4DA5F88E-A3E4-4866-814C-09ECA5206CFB}" type="presParOf" srcId="{AB44F7C1-0347-4FFA-B755-23CF0A6F6D07}" destId="{C8D5DBF4-C386-462E-A01F-4CFD279C5758}" srcOrd="8" destOrd="0" presId="urn:microsoft.com/office/officeart/2005/8/layout/vList2"/>
    <dgm:cxn modelId="{C81D3ED3-50B5-4330-A9F8-A81868C4B3D4}" type="presParOf" srcId="{AB44F7C1-0347-4FFA-B755-23CF0A6F6D07}" destId="{0DA648AA-AB63-48A3-BB8E-8A443282F4F8}" srcOrd="9" destOrd="0" presId="urn:microsoft.com/office/officeart/2005/8/layout/vList2"/>
    <dgm:cxn modelId="{0EEEBC10-8672-44CA-96E6-E4A656CAC103}" type="presParOf" srcId="{AB44F7C1-0347-4FFA-B755-23CF0A6F6D07}" destId="{7C5B0EC7-C79D-4372-9714-B4790D7757E6}" srcOrd="10" destOrd="0" presId="urn:microsoft.com/office/officeart/2005/8/layout/vList2"/>
    <dgm:cxn modelId="{0DF54256-BD33-4BAF-92A4-B9002117DFE2}" type="presParOf" srcId="{AB44F7C1-0347-4FFA-B755-23CF0A6F6D07}" destId="{C56C5F60-671D-4FC4-80D0-06260292109C}" srcOrd="11" destOrd="0" presId="urn:microsoft.com/office/officeart/2005/8/layout/vList2"/>
    <dgm:cxn modelId="{2F378321-16BA-440B-B37F-1BAB3440E20C}" type="presParOf" srcId="{AB44F7C1-0347-4FFA-B755-23CF0A6F6D07}" destId="{769948D0-EF42-477F-AD70-AED0FAF9C1C5}" srcOrd="1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148417-E261-4E5D-9F32-1B455F46EE6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FCAF018-0D03-45FA-8B32-2F1BC0144FDF}">
      <dgm:prSet phldrT="[Text]" phldr="0" custT="1"/>
      <dgm:spPr/>
      <dgm:t>
        <a:bodyPr/>
        <a:lstStyle/>
        <a:p>
          <a:r>
            <a:rPr lang="en-US" sz="3200" b="1">
              <a:latin typeface="Open Sans Light" pitchFamily="2" charset="0"/>
              <a:ea typeface="Open Sans Light" pitchFamily="2" charset="0"/>
              <a:cs typeface="Open Sans Light" pitchFamily="2" charset="0"/>
            </a:rPr>
            <a:t>Sensory stimulation</a:t>
          </a:r>
        </a:p>
      </dgm:t>
    </dgm:pt>
    <dgm:pt modelId="{A018F43E-47A2-4C5C-AF8A-E330DB47EE0F}" type="parTrans" cxnId="{B0608273-17DE-4E91-A4FA-A3B45AF3F835}">
      <dgm:prSet/>
      <dgm:spPr/>
      <dgm:t>
        <a:bodyPr/>
        <a:lstStyle/>
        <a:p>
          <a:endParaRPr lang="en-US" b="1"/>
        </a:p>
      </dgm:t>
    </dgm:pt>
    <dgm:pt modelId="{9955995D-4536-4A31-9BCF-F6E926EE9046}" type="sibTrans" cxnId="{B0608273-17DE-4E91-A4FA-A3B45AF3F835}">
      <dgm:prSet/>
      <dgm:spPr/>
      <dgm:t>
        <a:bodyPr/>
        <a:lstStyle/>
        <a:p>
          <a:endParaRPr lang="en-US" b="1"/>
        </a:p>
      </dgm:t>
    </dgm:pt>
    <dgm:pt modelId="{5B22831E-D4B9-42CB-804B-DF674D32CD0E}">
      <dgm:prSet phldrT="[Text]" phldr="0" custT="1"/>
      <dgm:spPr/>
      <dgm:t>
        <a:bodyPr/>
        <a:lstStyle/>
        <a:p>
          <a:r>
            <a:rPr lang="en-US" sz="3200" b="1">
              <a:latin typeface="Open Sans Light" pitchFamily="2" charset="0"/>
              <a:ea typeface="Open Sans Light" pitchFamily="2" charset="0"/>
              <a:cs typeface="Open Sans Light" pitchFamily="2" charset="0"/>
            </a:rPr>
            <a:t>Escape</a:t>
          </a:r>
        </a:p>
      </dgm:t>
    </dgm:pt>
    <dgm:pt modelId="{A6CF35A3-DFED-4CA4-BBEB-4E11A031C08C}" type="parTrans" cxnId="{C0CD9C7B-1BA1-4A4C-8C2C-220872F8EA88}">
      <dgm:prSet/>
      <dgm:spPr/>
      <dgm:t>
        <a:bodyPr/>
        <a:lstStyle/>
        <a:p>
          <a:endParaRPr lang="en-US" b="1"/>
        </a:p>
      </dgm:t>
    </dgm:pt>
    <dgm:pt modelId="{37691399-2276-4812-A10C-85BBBAF96EBA}" type="sibTrans" cxnId="{C0CD9C7B-1BA1-4A4C-8C2C-220872F8EA88}">
      <dgm:prSet/>
      <dgm:spPr/>
      <dgm:t>
        <a:bodyPr/>
        <a:lstStyle/>
        <a:p>
          <a:endParaRPr lang="en-US" b="1"/>
        </a:p>
      </dgm:t>
    </dgm:pt>
    <dgm:pt modelId="{3E8E99C4-6DD7-4DAC-9E33-E913D4B7A966}">
      <dgm:prSet phldrT="[Text]" phldr="0" custT="1"/>
      <dgm:spPr/>
      <dgm:t>
        <a:bodyPr/>
        <a:lstStyle/>
        <a:p>
          <a:r>
            <a:rPr lang="en-US" sz="3200" b="1">
              <a:latin typeface="Open Sans Light" pitchFamily="2" charset="0"/>
              <a:ea typeface="Open Sans Light" pitchFamily="2" charset="0"/>
              <a:cs typeface="Open Sans Light" pitchFamily="2" charset="0"/>
            </a:rPr>
            <a:t>Attention</a:t>
          </a:r>
        </a:p>
      </dgm:t>
    </dgm:pt>
    <dgm:pt modelId="{191907F2-1C65-46D0-84DC-85D43A5F546B}" type="parTrans" cxnId="{E3C8012D-E10B-49EA-B8ED-6570CCB6648B}">
      <dgm:prSet/>
      <dgm:spPr/>
      <dgm:t>
        <a:bodyPr/>
        <a:lstStyle/>
        <a:p>
          <a:endParaRPr lang="en-US" b="1"/>
        </a:p>
      </dgm:t>
    </dgm:pt>
    <dgm:pt modelId="{29ED6953-F0C8-4E23-AC1C-9749D7523F80}" type="sibTrans" cxnId="{E3C8012D-E10B-49EA-B8ED-6570CCB6648B}">
      <dgm:prSet/>
      <dgm:spPr/>
      <dgm:t>
        <a:bodyPr/>
        <a:lstStyle/>
        <a:p>
          <a:endParaRPr lang="en-US" b="1"/>
        </a:p>
      </dgm:t>
    </dgm:pt>
    <dgm:pt modelId="{4E3AD620-3D09-462D-AC29-617B80363959}">
      <dgm:prSet phldrT="[Text]" phldr="0" custT="1"/>
      <dgm:spPr/>
      <dgm:t>
        <a:bodyPr/>
        <a:lstStyle/>
        <a:p>
          <a:r>
            <a:rPr lang="en-US" sz="3200" b="1">
              <a:latin typeface="Open Sans Light" pitchFamily="2" charset="0"/>
              <a:ea typeface="Open Sans Light" pitchFamily="2" charset="0"/>
              <a:cs typeface="Open Sans Light" pitchFamily="2" charset="0"/>
            </a:rPr>
            <a:t>Tangible access</a:t>
          </a:r>
        </a:p>
      </dgm:t>
    </dgm:pt>
    <dgm:pt modelId="{63B7BB49-5940-4EEF-B219-4A503534CAA6}" type="parTrans" cxnId="{EA50435B-76CC-4A90-AE9F-A0869A45281F}">
      <dgm:prSet/>
      <dgm:spPr/>
      <dgm:t>
        <a:bodyPr/>
        <a:lstStyle/>
        <a:p>
          <a:endParaRPr lang="en-US" b="1"/>
        </a:p>
      </dgm:t>
    </dgm:pt>
    <dgm:pt modelId="{247F2051-CC44-4617-BF27-39E2095EEFE1}" type="sibTrans" cxnId="{EA50435B-76CC-4A90-AE9F-A0869A45281F}">
      <dgm:prSet/>
      <dgm:spPr/>
      <dgm:t>
        <a:bodyPr/>
        <a:lstStyle/>
        <a:p>
          <a:endParaRPr lang="en-US" b="1"/>
        </a:p>
      </dgm:t>
    </dgm:pt>
    <dgm:pt modelId="{E19608B8-F04F-4383-B70F-DFDB7657D223}" type="pres">
      <dgm:prSet presAssocID="{BA148417-E261-4E5D-9F32-1B455F46EE6A}" presName="diagram" presStyleCnt="0">
        <dgm:presLayoutVars>
          <dgm:dir/>
          <dgm:resizeHandles val="exact"/>
        </dgm:presLayoutVars>
      </dgm:prSet>
      <dgm:spPr/>
    </dgm:pt>
    <dgm:pt modelId="{33205193-B941-479E-B7A2-BB653FCD70BD}" type="pres">
      <dgm:prSet presAssocID="{3FCAF018-0D03-45FA-8B32-2F1BC0144FDF}" presName="node" presStyleLbl="node1" presStyleIdx="0" presStyleCnt="4">
        <dgm:presLayoutVars>
          <dgm:bulletEnabled val="1"/>
        </dgm:presLayoutVars>
      </dgm:prSet>
      <dgm:spPr/>
    </dgm:pt>
    <dgm:pt modelId="{A964B59A-C1A6-4E36-A9A8-F84CA6B23832}" type="pres">
      <dgm:prSet presAssocID="{9955995D-4536-4A31-9BCF-F6E926EE9046}" presName="sibTrans" presStyleCnt="0"/>
      <dgm:spPr/>
    </dgm:pt>
    <dgm:pt modelId="{E9A9F414-503C-4C4E-9D73-D8DED35B37EE}" type="pres">
      <dgm:prSet presAssocID="{5B22831E-D4B9-42CB-804B-DF674D32CD0E}" presName="node" presStyleLbl="node1" presStyleIdx="1" presStyleCnt="4">
        <dgm:presLayoutVars>
          <dgm:bulletEnabled val="1"/>
        </dgm:presLayoutVars>
      </dgm:prSet>
      <dgm:spPr/>
    </dgm:pt>
    <dgm:pt modelId="{40943FE7-9827-4745-A29C-E45103F28A42}" type="pres">
      <dgm:prSet presAssocID="{37691399-2276-4812-A10C-85BBBAF96EBA}" presName="sibTrans" presStyleCnt="0"/>
      <dgm:spPr/>
    </dgm:pt>
    <dgm:pt modelId="{4F66573A-04D8-4C2A-BC51-D6E2B68B81AB}" type="pres">
      <dgm:prSet presAssocID="{3E8E99C4-6DD7-4DAC-9E33-E913D4B7A966}" presName="node" presStyleLbl="node1" presStyleIdx="2" presStyleCnt="4">
        <dgm:presLayoutVars>
          <dgm:bulletEnabled val="1"/>
        </dgm:presLayoutVars>
      </dgm:prSet>
      <dgm:spPr/>
    </dgm:pt>
    <dgm:pt modelId="{18C5FA8A-3872-4A7B-86EE-567452160989}" type="pres">
      <dgm:prSet presAssocID="{29ED6953-F0C8-4E23-AC1C-9749D7523F80}" presName="sibTrans" presStyleCnt="0"/>
      <dgm:spPr/>
    </dgm:pt>
    <dgm:pt modelId="{09F2744E-95C6-4D2D-B364-8C3F52A34D4E}" type="pres">
      <dgm:prSet presAssocID="{4E3AD620-3D09-462D-AC29-617B80363959}" presName="node" presStyleLbl="node1" presStyleIdx="3" presStyleCnt="4">
        <dgm:presLayoutVars>
          <dgm:bulletEnabled val="1"/>
        </dgm:presLayoutVars>
      </dgm:prSet>
      <dgm:spPr/>
    </dgm:pt>
  </dgm:ptLst>
  <dgm:cxnLst>
    <dgm:cxn modelId="{5047211D-1B78-4028-95E1-3CECD73CD707}" type="presOf" srcId="{5B22831E-D4B9-42CB-804B-DF674D32CD0E}" destId="{E9A9F414-503C-4C4E-9D73-D8DED35B37EE}" srcOrd="0" destOrd="0" presId="urn:microsoft.com/office/officeart/2005/8/layout/default"/>
    <dgm:cxn modelId="{E3C8012D-E10B-49EA-B8ED-6570CCB6648B}" srcId="{BA148417-E261-4E5D-9F32-1B455F46EE6A}" destId="{3E8E99C4-6DD7-4DAC-9E33-E913D4B7A966}" srcOrd="2" destOrd="0" parTransId="{191907F2-1C65-46D0-84DC-85D43A5F546B}" sibTransId="{29ED6953-F0C8-4E23-AC1C-9749D7523F80}"/>
    <dgm:cxn modelId="{EA50435B-76CC-4A90-AE9F-A0869A45281F}" srcId="{BA148417-E261-4E5D-9F32-1B455F46EE6A}" destId="{4E3AD620-3D09-462D-AC29-617B80363959}" srcOrd="3" destOrd="0" parTransId="{63B7BB49-5940-4EEF-B219-4A503534CAA6}" sibTransId="{247F2051-CC44-4617-BF27-39E2095EEFE1}"/>
    <dgm:cxn modelId="{03D2C36E-CFB4-4517-AB43-9A204C9E6BB1}" type="presOf" srcId="{3E8E99C4-6DD7-4DAC-9E33-E913D4B7A966}" destId="{4F66573A-04D8-4C2A-BC51-D6E2B68B81AB}" srcOrd="0" destOrd="0" presId="urn:microsoft.com/office/officeart/2005/8/layout/default"/>
    <dgm:cxn modelId="{B0608273-17DE-4E91-A4FA-A3B45AF3F835}" srcId="{BA148417-E261-4E5D-9F32-1B455F46EE6A}" destId="{3FCAF018-0D03-45FA-8B32-2F1BC0144FDF}" srcOrd="0" destOrd="0" parTransId="{A018F43E-47A2-4C5C-AF8A-E330DB47EE0F}" sibTransId="{9955995D-4536-4A31-9BCF-F6E926EE9046}"/>
    <dgm:cxn modelId="{C0CD9C7B-1BA1-4A4C-8C2C-220872F8EA88}" srcId="{BA148417-E261-4E5D-9F32-1B455F46EE6A}" destId="{5B22831E-D4B9-42CB-804B-DF674D32CD0E}" srcOrd="1" destOrd="0" parTransId="{A6CF35A3-DFED-4CA4-BBEB-4E11A031C08C}" sibTransId="{37691399-2276-4812-A10C-85BBBAF96EBA}"/>
    <dgm:cxn modelId="{8959A180-A119-4D43-87F2-71FCCD52682E}" type="presOf" srcId="{BA148417-E261-4E5D-9F32-1B455F46EE6A}" destId="{E19608B8-F04F-4383-B70F-DFDB7657D223}" srcOrd="0" destOrd="0" presId="urn:microsoft.com/office/officeart/2005/8/layout/default"/>
    <dgm:cxn modelId="{99B100A1-3512-4270-A8C8-F3ED87BBE5D8}" type="presOf" srcId="{3FCAF018-0D03-45FA-8B32-2F1BC0144FDF}" destId="{33205193-B941-479E-B7A2-BB653FCD70BD}" srcOrd="0" destOrd="0" presId="urn:microsoft.com/office/officeart/2005/8/layout/default"/>
    <dgm:cxn modelId="{E1E592D5-1ABB-452E-B9B9-B760ECB4BD98}" type="presOf" srcId="{4E3AD620-3D09-462D-AC29-617B80363959}" destId="{09F2744E-95C6-4D2D-B364-8C3F52A34D4E}" srcOrd="0" destOrd="0" presId="urn:microsoft.com/office/officeart/2005/8/layout/default"/>
    <dgm:cxn modelId="{B923492C-A57B-4EA8-AC5C-990B6187BCF3}" type="presParOf" srcId="{E19608B8-F04F-4383-B70F-DFDB7657D223}" destId="{33205193-B941-479E-B7A2-BB653FCD70BD}" srcOrd="0" destOrd="0" presId="urn:microsoft.com/office/officeart/2005/8/layout/default"/>
    <dgm:cxn modelId="{89E5B664-0979-46DF-BB52-2AC8061EDAC2}" type="presParOf" srcId="{E19608B8-F04F-4383-B70F-DFDB7657D223}" destId="{A964B59A-C1A6-4E36-A9A8-F84CA6B23832}" srcOrd="1" destOrd="0" presId="urn:microsoft.com/office/officeart/2005/8/layout/default"/>
    <dgm:cxn modelId="{8F0B494D-0F5F-41A4-A209-03EE9FDC4A61}" type="presParOf" srcId="{E19608B8-F04F-4383-B70F-DFDB7657D223}" destId="{E9A9F414-503C-4C4E-9D73-D8DED35B37EE}" srcOrd="2" destOrd="0" presId="urn:microsoft.com/office/officeart/2005/8/layout/default"/>
    <dgm:cxn modelId="{45919716-67CC-474C-B138-3615C5C2566F}" type="presParOf" srcId="{E19608B8-F04F-4383-B70F-DFDB7657D223}" destId="{40943FE7-9827-4745-A29C-E45103F28A42}" srcOrd="3" destOrd="0" presId="urn:microsoft.com/office/officeart/2005/8/layout/default"/>
    <dgm:cxn modelId="{BCED32B4-C024-4C3F-8271-63D2727026EA}" type="presParOf" srcId="{E19608B8-F04F-4383-B70F-DFDB7657D223}" destId="{4F66573A-04D8-4C2A-BC51-D6E2B68B81AB}" srcOrd="4" destOrd="0" presId="urn:microsoft.com/office/officeart/2005/8/layout/default"/>
    <dgm:cxn modelId="{79E07B6C-6D37-4D7D-B0F4-7C744FFBB0D2}" type="presParOf" srcId="{E19608B8-F04F-4383-B70F-DFDB7657D223}" destId="{18C5FA8A-3872-4A7B-86EE-567452160989}" srcOrd="5" destOrd="0" presId="urn:microsoft.com/office/officeart/2005/8/layout/default"/>
    <dgm:cxn modelId="{8C81B33F-F6AF-47B1-A459-9C60E05136EC}" type="presParOf" srcId="{E19608B8-F04F-4383-B70F-DFDB7657D223}" destId="{09F2744E-95C6-4D2D-B364-8C3F52A34D4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148417-E261-4E5D-9F32-1B455F46EE6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FCAF018-0D03-45FA-8B32-2F1BC0144FDF}">
      <dgm:prSet phldrT="[Text]" phldr="0" custT="1"/>
      <dgm:spPr/>
      <dgm:t>
        <a:bodyPr/>
        <a:lstStyle/>
        <a:p>
          <a:r>
            <a:rPr lang="en-US" sz="3200" b="1">
              <a:latin typeface="Open Sans Light" pitchFamily="2" charset="0"/>
              <a:ea typeface="Open Sans Light" pitchFamily="2" charset="0"/>
              <a:cs typeface="Open Sans Light" pitchFamily="2" charset="0"/>
            </a:rPr>
            <a:t>Sensory stimulation</a:t>
          </a:r>
        </a:p>
      </dgm:t>
    </dgm:pt>
    <dgm:pt modelId="{A018F43E-47A2-4C5C-AF8A-E330DB47EE0F}" type="parTrans" cxnId="{B0608273-17DE-4E91-A4FA-A3B45AF3F835}">
      <dgm:prSet/>
      <dgm:spPr/>
      <dgm:t>
        <a:bodyPr/>
        <a:lstStyle/>
        <a:p>
          <a:endParaRPr lang="en-US" b="1"/>
        </a:p>
      </dgm:t>
    </dgm:pt>
    <dgm:pt modelId="{9955995D-4536-4A31-9BCF-F6E926EE9046}" type="sibTrans" cxnId="{B0608273-17DE-4E91-A4FA-A3B45AF3F835}">
      <dgm:prSet/>
      <dgm:spPr/>
      <dgm:t>
        <a:bodyPr/>
        <a:lstStyle/>
        <a:p>
          <a:endParaRPr lang="en-US" b="1"/>
        </a:p>
      </dgm:t>
    </dgm:pt>
    <dgm:pt modelId="{5B22831E-D4B9-42CB-804B-DF674D32CD0E}">
      <dgm:prSet phldrT="[Text]" phldr="0" custT="1"/>
      <dgm:spPr/>
      <dgm:t>
        <a:bodyPr/>
        <a:lstStyle/>
        <a:p>
          <a:r>
            <a:rPr lang="en-US" sz="3200" b="1">
              <a:latin typeface="Open Sans Light" pitchFamily="2" charset="0"/>
              <a:ea typeface="Open Sans Light" pitchFamily="2" charset="0"/>
              <a:cs typeface="Open Sans Light" pitchFamily="2" charset="0"/>
            </a:rPr>
            <a:t>Escape</a:t>
          </a:r>
        </a:p>
      </dgm:t>
    </dgm:pt>
    <dgm:pt modelId="{A6CF35A3-DFED-4CA4-BBEB-4E11A031C08C}" type="parTrans" cxnId="{C0CD9C7B-1BA1-4A4C-8C2C-220872F8EA88}">
      <dgm:prSet/>
      <dgm:spPr/>
      <dgm:t>
        <a:bodyPr/>
        <a:lstStyle/>
        <a:p>
          <a:endParaRPr lang="en-US" b="1"/>
        </a:p>
      </dgm:t>
    </dgm:pt>
    <dgm:pt modelId="{37691399-2276-4812-A10C-85BBBAF96EBA}" type="sibTrans" cxnId="{C0CD9C7B-1BA1-4A4C-8C2C-220872F8EA88}">
      <dgm:prSet/>
      <dgm:spPr/>
      <dgm:t>
        <a:bodyPr/>
        <a:lstStyle/>
        <a:p>
          <a:endParaRPr lang="en-US" b="1"/>
        </a:p>
      </dgm:t>
    </dgm:pt>
    <dgm:pt modelId="{3E8E99C4-6DD7-4DAC-9E33-E913D4B7A966}">
      <dgm:prSet phldrT="[Text]" phldr="0" custT="1"/>
      <dgm:spPr/>
      <dgm:t>
        <a:bodyPr/>
        <a:lstStyle/>
        <a:p>
          <a:r>
            <a:rPr lang="en-US" sz="3200" b="1">
              <a:latin typeface="Open Sans Light" pitchFamily="2" charset="0"/>
              <a:ea typeface="Open Sans Light" pitchFamily="2" charset="0"/>
              <a:cs typeface="Open Sans Light" pitchFamily="2" charset="0"/>
            </a:rPr>
            <a:t>Attention</a:t>
          </a:r>
        </a:p>
      </dgm:t>
    </dgm:pt>
    <dgm:pt modelId="{191907F2-1C65-46D0-84DC-85D43A5F546B}" type="parTrans" cxnId="{E3C8012D-E10B-49EA-B8ED-6570CCB6648B}">
      <dgm:prSet/>
      <dgm:spPr/>
      <dgm:t>
        <a:bodyPr/>
        <a:lstStyle/>
        <a:p>
          <a:endParaRPr lang="en-US" b="1"/>
        </a:p>
      </dgm:t>
    </dgm:pt>
    <dgm:pt modelId="{29ED6953-F0C8-4E23-AC1C-9749D7523F80}" type="sibTrans" cxnId="{E3C8012D-E10B-49EA-B8ED-6570CCB6648B}">
      <dgm:prSet/>
      <dgm:spPr/>
      <dgm:t>
        <a:bodyPr/>
        <a:lstStyle/>
        <a:p>
          <a:endParaRPr lang="en-US" b="1"/>
        </a:p>
      </dgm:t>
    </dgm:pt>
    <dgm:pt modelId="{4E3AD620-3D09-462D-AC29-617B80363959}">
      <dgm:prSet phldrT="[Text]" phldr="0" custT="1"/>
      <dgm:spPr/>
      <dgm:t>
        <a:bodyPr/>
        <a:lstStyle/>
        <a:p>
          <a:r>
            <a:rPr lang="en-US" sz="3200" b="1">
              <a:latin typeface="Open Sans Light" pitchFamily="2" charset="0"/>
              <a:ea typeface="Open Sans Light" pitchFamily="2" charset="0"/>
              <a:cs typeface="Open Sans Light" pitchFamily="2" charset="0"/>
            </a:rPr>
            <a:t>Tangible access</a:t>
          </a:r>
        </a:p>
      </dgm:t>
    </dgm:pt>
    <dgm:pt modelId="{63B7BB49-5940-4EEF-B219-4A503534CAA6}" type="parTrans" cxnId="{EA50435B-76CC-4A90-AE9F-A0869A45281F}">
      <dgm:prSet/>
      <dgm:spPr/>
      <dgm:t>
        <a:bodyPr/>
        <a:lstStyle/>
        <a:p>
          <a:endParaRPr lang="en-US" b="1"/>
        </a:p>
      </dgm:t>
    </dgm:pt>
    <dgm:pt modelId="{247F2051-CC44-4617-BF27-39E2095EEFE1}" type="sibTrans" cxnId="{EA50435B-76CC-4A90-AE9F-A0869A45281F}">
      <dgm:prSet/>
      <dgm:spPr/>
      <dgm:t>
        <a:bodyPr/>
        <a:lstStyle/>
        <a:p>
          <a:endParaRPr lang="en-US" b="1"/>
        </a:p>
      </dgm:t>
    </dgm:pt>
    <dgm:pt modelId="{E19608B8-F04F-4383-B70F-DFDB7657D223}" type="pres">
      <dgm:prSet presAssocID="{BA148417-E261-4E5D-9F32-1B455F46EE6A}" presName="diagram" presStyleCnt="0">
        <dgm:presLayoutVars>
          <dgm:dir/>
          <dgm:resizeHandles val="exact"/>
        </dgm:presLayoutVars>
      </dgm:prSet>
      <dgm:spPr/>
    </dgm:pt>
    <dgm:pt modelId="{33205193-B941-479E-B7A2-BB653FCD70BD}" type="pres">
      <dgm:prSet presAssocID="{3FCAF018-0D03-45FA-8B32-2F1BC0144FDF}" presName="node" presStyleLbl="node1" presStyleIdx="0" presStyleCnt="4">
        <dgm:presLayoutVars>
          <dgm:bulletEnabled val="1"/>
        </dgm:presLayoutVars>
      </dgm:prSet>
      <dgm:spPr/>
    </dgm:pt>
    <dgm:pt modelId="{A964B59A-C1A6-4E36-A9A8-F84CA6B23832}" type="pres">
      <dgm:prSet presAssocID="{9955995D-4536-4A31-9BCF-F6E926EE9046}" presName="sibTrans" presStyleCnt="0"/>
      <dgm:spPr/>
    </dgm:pt>
    <dgm:pt modelId="{E9A9F414-503C-4C4E-9D73-D8DED35B37EE}" type="pres">
      <dgm:prSet presAssocID="{5B22831E-D4B9-42CB-804B-DF674D32CD0E}" presName="node" presStyleLbl="node1" presStyleIdx="1" presStyleCnt="4">
        <dgm:presLayoutVars>
          <dgm:bulletEnabled val="1"/>
        </dgm:presLayoutVars>
      </dgm:prSet>
      <dgm:spPr/>
    </dgm:pt>
    <dgm:pt modelId="{40943FE7-9827-4745-A29C-E45103F28A42}" type="pres">
      <dgm:prSet presAssocID="{37691399-2276-4812-A10C-85BBBAF96EBA}" presName="sibTrans" presStyleCnt="0"/>
      <dgm:spPr/>
    </dgm:pt>
    <dgm:pt modelId="{4F66573A-04D8-4C2A-BC51-D6E2B68B81AB}" type="pres">
      <dgm:prSet presAssocID="{3E8E99C4-6DD7-4DAC-9E33-E913D4B7A966}" presName="node" presStyleLbl="node1" presStyleIdx="2" presStyleCnt="4">
        <dgm:presLayoutVars>
          <dgm:bulletEnabled val="1"/>
        </dgm:presLayoutVars>
      </dgm:prSet>
      <dgm:spPr/>
    </dgm:pt>
    <dgm:pt modelId="{18C5FA8A-3872-4A7B-86EE-567452160989}" type="pres">
      <dgm:prSet presAssocID="{29ED6953-F0C8-4E23-AC1C-9749D7523F80}" presName="sibTrans" presStyleCnt="0"/>
      <dgm:spPr/>
    </dgm:pt>
    <dgm:pt modelId="{09F2744E-95C6-4D2D-B364-8C3F52A34D4E}" type="pres">
      <dgm:prSet presAssocID="{4E3AD620-3D09-462D-AC29-617B80363959}" presName="node" presStyleLbl="node1" presStyleIdx="3" presStyleCnt="4">
        <dgm:presLayoutVars>
          <dgm:bulletEnabled val="1"/>
        </dgm:presLayoutVars>
      </dgm:prSet>
      <dgm:spPr/>
    </dgm:pt>
  </dgm:ptLst>
  <dgm:cxnLst>
    <dgm:cxn modelId="{5047211D-1B78-4028-95E1-3CECD73CD707}" type="presOf" srcId="{5B22831E-D4B9-42CB-804B-DF674D32CD0E}" destId="{E9A9F414-503C-4C4E-9D73-D8DED35B37EE}" srcOrd="0" destOrd="0" presId="urn:microsoft.com/office/officeart/2005/8/layout/default"/>
    <dgm:cxn modelId="{E3C8012D-E10B-49EA-B8ED-6570CCB6648B}" srcId="{BA148417-E261-4E5D-9F32-1B455F46EE6A}" destId="{3E8E99C4-6DD7-4DAC-9E33-E913D4B7A966}" srcOrd="2" destOrd="0" parTransId="{191907F2-1C65-46D0-84DC-85D43A5F546B}" sibTransId="{29ED6953-F0C8-4E23-AC1C-9749D7523F80}"/>
    <dgm:cxn modelId="{EA50435B-76CC-4A90-AE9F-A0869A45281F}" srcId="{BA148417-E261-4E5D-9F32-1B455F46EE6A}" destId="{4E3AD620-3D09-462D-AC29-617B80363959}" srcOrd="3" destOrd="0" parTransId="{63B7BB49-5940-4EEF-B219-4A503534CAA6}" sibTransId="{247F2051-CC44-4617-BF27-39E2095EEFE1}"/>
    <dgm:cxn modelId="{03D2C36E-CFB4-4517-AB43-9A204C9E6BB1}" type="presOf" srcId="{3E8E99C4-6DD7-4DAC-9E33-E913D4B7A966}" destId="{4F66573A-04D8-4C2A-BC51-D6E2B68B81AB}" srcOrd="0" destOrd="0" presId="urn:microsoft.com/office/officeart/2005/8/layout/default"/>
    <dgm:cxn modelId="{B0608273-17DE-4E91-A4FA-A3B45AF3F835}" srcId="{BA148417-E261-4E5D-9F32-1B455F46EE6A}" destId="{3FCAF018-0D03-45FA-8B32-2F1BC0144FDF}" srcOrd="0" destOrd="0" parTransId="{A018F43E-47A2-4C5C-AF8A-E330DB47EE0F}" sibTransId="{9955995D-4536-4A31-9BCF-F6E926EE9046}"/>
    <dgm:cxn modelId="{C0CD9C7B-1BA1-4A4C-8C2C-220872F8EA88}" srcId="{BA148417-E261-4E5D-9F32-1B455F46EE6A}" destId="{5B22831E-D4B9-42CB-804B-DF674D32CD0E}" srcOrd="1" destOrd="0" parTransId="{A6CF35A3-DFED-4CA4-BBEB-4E11A031C08C}" sibTransId="{37691399-2276-4812-A10C-85BBBAF96EBA}"/>
    <dgm:cxn modelId="{8959A180-A119-4D43-87F2-71FCCD52682E}" type="presOf" srcId="{BA148417-E261-4E5D-9F32-1B455F46EE6A}" destId="{E19608B8-F04F-4383-B70F-DFDB7657D223}" srcOrd="0" destOrd="0" presId="urn:microsoft.com/office/officeart/2005/8/layout/default"/>
    <dgm:cxn modelId="{99B100A1-3512-4270-A8C8-F3ED87BBE5D8}" type="presOf" srcId="{3FCAF018-0D03-45FA-8B32-2F1BC0144FDF}" destId="{33205193-B941-479E-B7A2-BB653FCD70BD}" srcOrd="0" destOrd="0" presId="urn:microsoft.com/office/officeart/2005/8/layout/default"/>
    <dgm:cxn modelId="{E1E592D5-1ABB-452E-B9B9-B760ECB4BD98}" type="presOf" srcId="{4E3AD620-3D09-462D-AC29-617B80363959}" destId="{09F2744E-95C6-4D2D-B364-8C3F52A34D4E}" srcOrd="0" destOrd="0" presId="urn:microsoft.com/office/officeart/2005/8/layout/default"/>
    <dgm:cxn modelId="{B923492C-A57B-4EA8-AC5C-990B6187BCF3}" type="presParOf" srcId="{E19608B8-F04F-4383-B70F-DFDB7657D223}" destId="{33205193-B941-479E-B7A2-BB653FCD70BD}" srcOrd="0" destOrd="0" presId="urn:microsoft.com/office/officeart/2005/8/layout/default"/>
    <dgm:cxn modelId="{89E5B664-0979-46DF-BB52-2AC8061EDAC2}" type="presParOf" srcId="{E19608B8-F04F-4383-B70F-DFDB7657D223}" destId="{A964B59A-C1A6-4E36-A9A8-F84CA6B23832}" srcOrd="1" destOrd="0" presId="urn:microsoft.com/office/officeart/2005/8/layout/default"/>
    <dgm:cxn modelId="{8F0B494D-0F5F-41A4-A209-03EE9FDC4A61}" type="presParOf" srcId="{E19608B8-F04F-4383-B70F-DFDB7657D223}" destId="{E9A9F414-503C-4C4E-9D73-D8DED35B37EE}" srcOrd="2" destOrd="0" presId="urn:microsoft.com/office/officeart/2005/8/layout/default"/>
    <dgm:cxn modelId="{45919716-67CC-474C-B138-3615C5C2566F}" type="presParOf" srcId="{E19608B8-F04F-4383-B70F-DFDB7657D223}" destId="{40943FE7-9827-4745-A29C-E45103F28A42}" srcOrd="3" destOrd="0" presId="urn:microsoft.com/office/officeart/2005/8/layout/default"/>
    <dgm:cxn modelId="{BCED32B4-C024-4C3F-8271-63D2727026EA}" type="presParOf" srcId="{E19608B8-F04F-4383-B70F-DFDB7657D223}" destId="{4F66573A-04D8-4C2A-BC51-D6E2B68B81AB}" srcOrd="4" destOrd="0" presId="urn:microsoft.com/office/officeart/2005/8/layout/default"/>
    <dgm:cxn modelId="{79E07B6C-6D37-4D7D-B0F4-7C744FFBB0D2}" type="presParOf" srcId="{E19608B8-F04F-4383-B70F-DFDB7657D223}" destId="{18C5FA8A-3872-4A7B-86EE-567452160989}" srcOrd="5" destOrd="0" presId="urn:microsoft.com/office/officeart/2005/8/layout/default"/>
    <dgm:cxn modelId="{8C81B33F-F6AF-47B1-A459-9C60E05136EC}" type="presParOf" srcId="{E19608B8-F04F-4383-B70F-DFDB7657D223}" destId="{09F2744E-95C6-4D2D-B364-8C3F52A34D4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148417-E261-4E5D-9F32-1B455F46EE6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FCAF018-0D03-45FA-8B32-2F1BC0144FDF}">
      <dgm:prSet phldrT="[Text]" phldr="0" custT="1"/>
      <dgm:spPr/>
      <dgm:t>
        <a:bodyPr/>
        <a:lstStyle/>
        <a:p>
          <a:r>
            <a:rPr lang="en-US" sz="3200" b="1">
              <a:latin typeface="Open Sans Light" pitchFamily="2" charset="0"/>
              <a:ea typeface="Open Sans Light" pitchFamily="2" charset="0"/>
              <a:cs typeface="Open Sans Light" pitchFamily="2" charset="0"/>
            </a:rPr>
            <a:t>Sensory stimulation</a:t>
          </a:r>
        </a:p>
      </dgm:t>
    </dgm:pt>
    <dgm:pt modelId="{A018F43E-47A2-4C5C-AF8A-E330DB47EE0F}" type="parTrans" cxnId="{B0608273-17DE-4E91-A4FA-A3B45AF3F835}">
      <dgm:prSet/>
      <dgm:spPr/>
      <dgm:t>
        <a:bodyPr/>
        <a:lstStyle/>
        <a:p>
          <a:endParaRPr lang="en-US" b="1"/>
        </a:p>
      </dgm:t>
    </dgm:pt>
    <dgm:pt modelId="{9955995D-4536-4A31-9BCF-F6E926EE9046}" type="sibTrans" cxnId="{B0608273-17DE-4E91-A4FA-A3B45AF3F835}">
      <dgm:prSet/>
      <dgm:spPr/>
      <dgm:t>
        <a:bodyPr/>
        <a:lstStyle/>
        <a:p>
          <a:endParaRPr lang="en-US" b="1"/>
        </a:p>
      </dgm:t>
    </dgm:pt>
    <dgm:pt modelId="{5B22831E-D4B9-42CB-804B-DF674D32CD0E}">
      <dgm:prSet phldrT="[Text]" phldr="0" custT="1"/>
      <dgm:spPr/>
      <dgm:t>
        <a:bodyPr/>
        <a:lstStyle/>
        <a:p>
          <a:r>
            <a:rPr lang="en-US" sz="3200" b="1">
              <a:latin typeface="Open Sans Light" pitchFamily="2" charset="0"/>
              <a:ea typeface="Open Sans Light" pitchFamily="2" charset="0"/>
              <a:cs typeface="Open Sans Light" pitchFamily="2" charset="0"/>
            </a:rPr>
            <a:t>Escape</a:t>
          </a:r>
        </a:p>
      </dgm:t>
    </dgm:pt>
    <dgm:pt modelId="{A6CF35A3-DFED-4CA4-BBEB-4E11A031C08C}" type="parTrans" cxnId="{C0CD9C7B-1BA1-4A4C-8C2C-220872F8EA88}">
      <dgm:prSet/>
      <dgm:spPr/>
      <dgm:t>
        <a:bodyPr/>
        <a:lstStyle/>
        <a:p>
          <a:endParaRPr lang="en-US" b="1"/>
        </a:p>
      </dgm:t>
    </dgm:pt>
    <dgm:pt modelId="{37691399-2276-4812-A10C-85BBBAF96EBA}" type="sibTrans" cxnId="{C0CD9C7B-1BA1-4A4C-8C2C-220872F8EA88}">
      <dgm:prSet/>
      <dgm:spPr/>
      <dgm:t>
        <a:bodyPr/>
        <a:lstStyle/>
        <a:p>
          <a:endParaRPr lang="en-US" b="1"/>
        </a:p>
      </dgm:t>
    </dgm:pt>
    <dgm:pt modelId="{3E8E99C4-6DD7-4DAC-9E33-E913D4B7A966}">
      <dgm:prSet phldrT="[Text]" phldr="0" custT="1"/>
      <dgm:spPr/>
      <dgm:t>
        <a:bodyPr/>
        <a:lstStyle/>
        <a:p>
          <a:r>
            <a:rPr lang="en-US" sz="3200" b="1">
              <a:latin typeface="Open Sans Light" pitchFamily="2" charset="0"/>
              <a:ea typeface="Open Sans Light" pitchFamily="2" charset="0"/>
              <a:cs typeface="Open Sans Light" pitchFamily="2" charset="0"/>
            </a:rPr>
            <a:t>Attention</a:t>
          </a:r>
        </a:p>
      </dgm:t>
    </dgm:pt>
    <dgm:pt modelId="{191907F2-1C65-46D0-84DC-85D43A5F546B}" type="parTrans" cxnId="{E3C8012D-E10B-49EA-B8ED-6570CCB6648B}">
      <dgm:prSet/>
      <dgm:spPr/>
      <dgm:t>
        <a:bodyPr/>
        <a:lstStyle/>
        <a:p>
          <a:endParaRPr lang="en-US" b="1"/>
        </a:p>
      </dgm:t>
    </dgm:pt>
    <dgm:pt modelId="{29ED6953-F0C8-4E23-AC1C-9749D7523F80}" type="sibTrans" cxnId="{E3C8012D-E10B-49EA-B8ED-6570CCB6648B}">
      <dgm:prSet/>
      <dgm:spPr/>
      <dgm:t>
        <a:bodyPr/>
        <a:lstStyle/>
        <a:p>
          <a:endParaRPr lang="en-US" b="1"/>
        </a:p>
      </dgm:t>
    </dgm:pt>
    <dgm:pt modelId="{4E3AD620-3D09-462D-AC29-617B80363959}">
      <dgm:prSet phldrT="[Text]" phldr="0" custT="1"/>
      <dgm:spPr/>
      <dgm:t>
        <a:bodyPr/>
        <a:lstStyle/>
        <a:p>
          <a:r>
            <a:rPr lang="en-US" sz="3200" b="1">
              <a:latin typeface="Open Sans Light" pitchFamily="2" charset="0"/>
              <a:ea typeface="Open Sans Light" pitchFamily="2" charset="0"/>
              <a:cs typeface="Open Sans Light" pitchFamily="2" charset="0"/>
            </a:rPr>
            <a:t>Tangible access</a:t>
          </a:r>
        </a:p>
      </dgm:t>
    </dgm:pt>
    <dgm:pt modelId="{63B7BB49-5940-4EEF-B219-4A503534CAA6}" type="parTrans" cxnId="{EA50435B-76CC-4A90-AE9F-A0869A45281F}">
      <dgm:prSet/>
      <dgm:spPr/>
      <dgm:t>
        <a:bodyPr/>
        <a:lstStyle/>
        <a:p>
          <a:endParaRPr lang="en-US" b="1"/>
        </a:p>
      </dgm:t>
    </dgm:pt>
    <dgm:pt modelId="{247F2051-CC44-4617-BF27-39E2095EEFE1}" type="sibTrans" cxnId="{EA50435B-76CC-4A90-AE9F-A0869A45281F}">
      <dgm:prSet/>
      <dgm:spPr/>
      <dgm:t>
        <a:bodyPr/>
        <a:lstStyle/>
        <a:p>
          <a:endParaRPr lang="en-US" b="1"/>
        </a:p>
      </dgm:t>
    </dgm:pt>
    <dgm:pt modelId="{E19608B8-F04F-4383-B70F-DFDB7657D223}" type="pres">
      <dgm:prSet presAssocID="{BA148417-E261-4E5D-9F32-1B455F46EE6A}" presName="diagram" presStyleCnt="0">
        <dgm:presLayoutVars>
          <dgm:dir/>
          <dgm:resizeHandles val="exact"/>
        </dgm:presLayoutVars>
      </dgm:prSet>
      <dgm:spPr/>
    </dgm:pt>
    <dgm:pt modelId="{33205193-B941-479E-B7A2-BB653FCD70BD}" type="pres">
      <dgm:prSet presAssocID="{3FCAF018-0D03-45FA-8B32-2F1BC0144FDF}" presName="node" presStyleLbl="node1" presStyleIdx="0" presStyleCnt="4">
        <dgm:presLayoutVars>
          <dgm:bulletEnabled val="1"/>
        </dgm:presLayoutVars>
      </dgm:prSet>
      <dgm:spPr/>
    </dgm:pt>
    <dgm:pt modelId="{A964B59A-C1A6-4E36-A9A8-F84CA6B23832}" type="pres">
      <dgm:prSet presAssocID="{9955995D-4536-4A31-9BCF-F6E926EE9046}" presName="sibTrans" presStyleCnt="0"/>
      <dgm:spPr/>
    </dgm:pt>
    <dgm:pt modelId="{E9A9F414-503C-4C4E-9D73-D8DED35B37EE}" type="pres">
      <dgm:prSet presAssocID="{5B22831E-D4B9-42CB-804B-DF674D32CD0E}" presName="node" presStyleLbl="node1" presStyleIdx="1" presStyleCnt="4">
        <dgm:presLayoutVars>
          <dgm:bulletEnabled val="1"/>
        </dgm:presLayoutVars>
      </dgm:prSet>
      <dgm:spPr/>
    </dgm:pt>
    <dgm:pt modelId="{40943FE7-9827-4745-A29C-E45103F28A42}" type="pres">
      <dgm:prSet presAssocID="{37691399-2276-4812-A10C-85BBBAF96EBA}" presName="sibTrans" presStyleCnt="0"/>
      <dgm:spPr/>
    </dgm:pt>
    <dgm:pt modelId="{4F66573A-04D8-4C2A-BC51-D6E2B68B81AB}" type="pres">
      <dgm:prSet presAssocID="{3E8E99C4-6DD7-4DAC-9E33-E913D4B7A966}" presName="node" presStyleLbl="node1" presStyleIdx="2" presStyleCnt="4">
        <dgm:presLayoutVars>
          <dgm:bulletEnabled val="1"/>
        </dgm:presLayoutVars>
      </dgm:prSet>
      <dgm:spPr/>
    </dgm:pt>
    <dgm:pt modelId="{18C5FA8A-3872-4A7B-86EE-567452160989}" type="pres">
      <dgm:prSet presAssocID="{29ED6953-F0C8-4E23-AC1C-9749D7523F80}" presName="sibTrans" presStyleCnt="0"/>
      <dgm:spPr/>
    </dgm:pt>
    <dgm:pt modelId="{09F2744E-95C6-4D2D-B364-8C3F52A34D4E}" type="pres">
      <dgm:prSet presAssocID="{4E3AD620-3D09-462D-AC29-617B80363959}" presName="node" presStyleLbl="node1" presStyleIdx="3" presStyleCnt="4">
        <dgm:presLayoutVars>
          <dgm:bulletEnabled val="1"/>
        </dgm:presLayoutVars>
      </dgm:prSet>
      <dgm:spPr/>
    </dgm:pt>
  </dgm:ptLst>
  <dgm:cxnLst>
    <dgm:cxn modelId="{5047211D-1B78-4028-95E1-3CECD73CD707}" type="presOf" srcId="{5B22831E-D4B9-42CB-804B-DF674D32CD0E}" destId="{E9A9F414-503C-4C4E-9D73-D8DED35B37EE}" srcOrd="0" destOrd="0" presId="urn:microsoft.com/office/officeart/2005/8/layout/default"/>
    <dgm:cxn modelId="{E3C8012D-E10B-49EA-B8ED-6570CCB6648B}" srcId="{BA148417-E261-4E5D-9F32-1B455F46EE6A}" destId="{3E8E99C4-6DD7-4DAC-9E33-E913D4B7A966}" srcOrd="2" destOrd="0" parTransId="{191907F2-1C65-46D0-84DC-85D43A5F546B}" sibTransId="{29ED6953-F0C8-4E23-AC1C-9749D7523F80}"/>
    <dgm:cxn modelId="{EA50435B-76CC-4A90-AE9F-A0869A45281F}" srcId="{BA148417-E261-4E5D-9F32-1B455F46EE6A}" destId="{4E3AD620-3D09-462D-AC29-617B80363959}" srcOrd="3" destOrd="0" parTransId="{63B7BB49-5940-4EEF-B219-4A503534CAA6}" sibTransId="{247F2051-CC44-4617-BF27-39E2095EEFE1}"/>
    <dgm:cxn modelId="{03D2C36E-CFB4-4517-AB43-9A204C9E6BB1}" type="presOf" srcId="{3E8E99C4-6DD7-4DAC-9E33-E913D4B7A966}" destId="{4F66573A-04D8-4C2A-BC51-D6E2B68B81AB}" srcOrd="0" destOrd="0" presId="urn:microsoft.com/office/officeart/2005/8/layout/default"/>
    <dgm:cxn modelId="{B0608273-17DE-4E91-A4FA-A3B45AF3F835}" srcId="{BA148417-E261-4E5D-9F32-1B455F46EE6A}" destId="{3FCAF018-0D03-45FA-8B32-2F1BC0144FDF}" srcOrd="0" destOrd="0" parTransId="{A018F43E-47A2-4C5C-AF8A-E330DB47EE0F}" sibTransId="{9955995D-4536-4A31-9BCF-F6E926EE9046}"/>
    <dgm:cxn modelId="{C0CD9C7B-1BA1-4A4C-8C2C-220872F8EA88}" srcId="{BA148417-E261-4E5D-9F32-1B455F46EE6A}" destId="{5B22831E-D4B9-42CB-804B-DF674D32CD0E}" srcOrd="1" destOrd="0" parTransId="{A6CF35A3-DFED-4CA4-BBEB-4E11A031C08C}" sibTransId="{37691399-2276-4812-A10C-85BBBAF96EBA}"/>
    <dgm:cxn modelId="{8959A180-A119-4D43-87F2-71FCCD52682E}" type="presOf" srcId="{BA148417-E261-4E5D-9F32-1B455F46EE6A}" destId="{E19608B8-F04F-4383-B70F-DFDB7657D223}" srcOrd="0" destOrd="0" presId="urn:microsoft.com/office/officeart/2005/8/layout/default"/>
    <dgm:cxn modelId="{99B100A1-3512-4270-A8C8-F3ED87BBE5D8}" type="presOf" srcId="{3FCAF018-0D03-45FA-8B32-2F1BC0144FDF}" destId="{33205193-B941-479E-B7A2-BB653FCD70BD}" srcOrd="0" destOrd="0" presId="urn:microsoft.com/office/officeart/2005/8/layout/default"/>
    <dgm:cxn modelId="{E1E592D5-1ABB-452E-B9B9-B760ECB4BD98}" type="presOf" srcId="{4E3AD620-3D09-462D-AC29-617B80363959}" destId="{09F2744E-95C6-4D2D-B364-8C3F52A34D4E}" srcOrd="0" destOrd="0" presId="urn:microsoft.com/office/officeart/2005/8/layout/default"/>
    <dgm:cxn modelId="{B923492C-A57B-4EA8-AC5C-990B6187BCF3}" type="presParOf" srcId="{E19608B8-F04F-4383-B70F-DFDB7657D223}" destId="{33205193-B941-479E-B7A2-BB653FCD70BD}" srcOrd="0" destOrd="0" presId="urn:microsoft.com/office/officeart/2005/8/layout/default"/>
    <dgm:cxn modelId="{89E5B664-0979-46DF-BB52-2AC8061EDAC2}" type="presParOf" srcId="{E19608B8-F04F-4383-B70F-DFDB7657D223}" destId="{A964B59A-C1A6-4E36-A9A8-F84CA6B23832}" srcOrd="1" destOrd="0" presId="urn:microsoft.com/office/officeart/2005/8/layout/default"/>
    <dgm:cxn modelId="{8F0B494D-0F5F-41A4-A209-03EE9FDC4A61}" type="presParOf" srcId="{E19608B8-F04F-4383-B70F-DFDB7657D223}" destId="{E9A9F414-503C-4C4E-9D73-D8DED35B37EE}" srcOrd="2" destOrd="0" presId="urn:microsoft.com/office/officeart/2005/8/layout/default"/>
    <dgm:cxn modelId="{45919716-67CC-474C-B138-3615C5C2566F}" type="presParOf" srcId="{E19608B8-F04F-4383-B70F-DFDB7657D223}" destId="{40943FE7-9827-4745-A29C-E45103F28A42}" srcOrd="3" destOrd="0" presId="urn:microsoft.com/office/officeart/2005/8/layout/default"/>
    <dgm:cxn modelId="{BCED32B4-C024-4C3F-8271-63D2727026EA}" type="presParOf" srcId="{E19608B8-F04F-4383-B70F-DFDB7657D223}" destId="{4F66573A-04D8-4C2A-BC51-D6E2B68B81AB}" srcOrd="4" destOrd="0" presId="urn:microsoft.com/office/officeart/2005/8/layout/default"/>
    <dgm:cxn modelId="{79E07B6C-6D37-4D7D-B0F4-7C744FFBB0D2}" type="presParOf" srcId="{E19608B8-F04F-4383-B70F-DFDB7657D223}" destId="{18C5FA8A-3872-4A7B-86EE-567452160989}" srcOrd="5" destOrd="0" presId="urn:microsoft.com/office/officeart/2005/8/layout/default"/>
    <dgm:cxn modelId="{8C81B33F-F6AF-47B1-A459-9C60E05136EC}" type="presParOf" srcId="{E19608B8-F04F-4383-B70F-DFDB7657D223}" destId="{09F2744E-95C6-4D2D-B364-8C3F52A34D4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F38F83-30EC-4AE8-956F-C8AD865C1C2C}"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DA70D7D4-AEB4-4CCB-90FB-1F42EE27C587}">
      <dgm:prSet phldrT="[Text]" phldr="0" custT="1"/>
      <dgm:spPr/>
      <dgm:t>
        <a:bodyPr/>
        <a:lstStyle/>
        <a:p>
          <a:r>
            <a:rPr lang="en-US" sz="3200" b="1">
              <a:latin typeface="Open Sans Light" pitchFamily="2" charset="0"/>
              <a:ea typeface="Open Sans Light" pitchFamily="2" charset="0"/>
              <a:cs typeface="Open Sans Light" pitchFamily="2" charset="0"/>
            </a:rPr>
            <a:t>Be quiet. </a:t>
          </a:r>
        </a:p>
      </dgm:t>
    </dgm:pt>
    <dgm:pt modelId="{95062BC6-8F41-4C2B-BBDD-B6BF78CA0563}" type="parTrans" cxnId="{1E06AEA0-9B26-4F7E-9B17-CE662427CB60}">
      <dgm:prSet/>
      <dgm:spPr/>
      <dgm:t>
        <a:bodyPr/>
        <a:lstStyle/>
        <a:p>
          <a:endParaRPr lang="en-US"/>
        </a:p>
      </dgm:t>
    </dgm:pt>
    <dgm:pt modelId="{47BA2E60-9928-4DCF-802B-16C1D45F253A}" type="sibTrans" cxnId="{1E06AEA0-9B26-4F7E-9B17-CE662427CB60}">
      <dgm:prSet/>
      <dgm:spPr/>
      <dgm:t>
        <a:bodyPr/>
        <a:lstStyle/>
        <a:p>
          <a:endParaRPr lang="en-US"/>
        </a:p>
      </dgm:t>
    </dgm:pt>
    <dgm:pt modelId="{312890C5-23B0-481C-A35C-E235B7E961D0}">
      <dgm:prSet phldrT="[Text]" phldr="0" custT="1"/>
      <dgm:spPr/>
      <dgm:t>
        <a:bodyPr/>
        <a:lstStyle/>
        <a:p>
          <a:pPr algn="l"/>
          <a:endParaRPr lang="en-US" sz="3200" i="0">
            <a:latin typeface="Open Sans Light" pitchFamily="2" charset="0"/>
            <a:ea typeface="Open Sans Light" pitchFamily="2" charset="0"/>
            <a:cs typeface="Open Sans Light" pitchFamily="2" charset="0"/>
          </a:endParaRPr>
        </a:p>
      </dgm:t>
    </dgm:pt>
    <dgm:pt modelId="{D3A12C25-237A-4539-BEB5-F9CEBABB2B93}" type="parTrans" cxnId="{CB711F1D-FF0D-42F8-AD0F-6330D00F8590}">
      <dgm:prSet/>
      <dgm:spPr/>
      <dgm:t>
        <a:bodyPr/>
        <a:lstStyle/>
        <a:p>
          <a:endParaRPr lang="en-US"/>
        </a:p>
      </dgm:t>
    </dgm:pt>
    <dgm:pt modelId="{D47A9CE4-33DF-4EC7-A769-98DD7605F3CE}" type="sibTrans" cxnId="{CB711F1D-FF0D-42F8-AD0F-6330D00F8590}">
      <dgm:prSet/>
      <dgm:spPr/>
      <dgm:t>
        <a:bodyPr/>
        <a:lstStyle/>
        <a:p>
          <a:endParaRPr lang="en-US"/>
        </a:p>
      </dgm:t>
    </dgm:pt>
    <dgm:pt modelId="{B08675EA-BC03-482A-8689-CCFCD11BCA36}" type="pres">
      <dgm:prSet presAssocID="{ABF38F83-30EC-4AE8-956F-C8AD865C1C2C}" presName="Name0" presStyleCnt="0">
        <dgm:presLayoutVars>
          <dgm:chPref val="3"/>
          <dgm:dir/>
          <dgm:animLvl val="lvl"/>
          <dgm:resizeHandles/>
        </dgm:presLayoutVars>
      </dgm:prSet>
      <dgm:spPr/>
    </dgm:pt>
    <dgm:pt modelId="{BF3BEC72-0584-47E6-BC7E-540BF6721988}" type="pres">
      <dgm:prSet presAssocID="{DA70D7D4-AEB4-4CCB-90FB-1F42EE27C587}" presName="horFlow" presStyleCnt="0"/>
      <dgm:spPr/>
    </dgm:pt>
    <dgm:pt modelId="{64DC7932-B8B8-409E-96D8-41FE40B48348}" type="pres">
      <dgm:prSet presAssocID="{DA70D7D4-AEB4-4CCB-90FB-1F42EE27C587}" presName="bigChev" presStyleLbl="node1" presStyleIdx="0" presStyleCnt="1" custScaleX="148510"/>
      <dgm:spPr/>
    </dgm:pt>
    <dgm:pt modelId="{4F250B5A-6B95-4ACD-B775-EE6B02305948}" type="pres">
      <dgm:prSet presAssocID="{D3A12C25-237A-4539-BEB5-F9CEBABB2B93}" presName="parTrans" presStyleCnt="0"/>
      <dgm:spPr/>
    </dgm:pt>
    <dgm:pt modelId="{61CB246E-4F8A-4B81-8158-F364DC802AA2}" type="pres">
      <dgm:prSet presAssocID="{312890C5-23B0-481C-A35C-E235B7E961D0}" presName="node" presStyleLbl="alignAccFollowNode1" presStyleIdx="0" presStyleCnt="1" custScaleX="275787">
        <dgm:presLayoutVars>
          <dgm:bulletEnabled val="1"/>
        </dgm:presLayoutVars>
      </dgm:prSet>
      <dgm:spPr/>
    </dgm:pt>
  </dgm:ptLst>
  <dgm:cxnLst>
    <dgm:cxn modelId="{CB711F1D-FF0D-42F8-AD0F-6330D00F8590}" srcId="{DA70D7D4-AEB4-4CCB-90FB-1F42EE27C587}" destId="{312890C5-23B0-481C-A35C-E235B7E961D0}" srcOrd="0" destOrd="0" parTransId="{D3A12C25-237A-4539-BEB5-F9CEBABB2B93}" sibTransId="{D47A9CE4-33DF-4EC7-A769-98DD7605F3CE}"/>
    <dgm:cxn modelId="{D72EF451-F343-4DEA-9497-742BFEA14A85}" type="presOf" srcId="{312890C5-23B0-481C-A35C-E235B7E961D0}" destId="{61CB246E-4F8A-4B81-8158-F364DC802AA2}" srcOrd="0" destOrd="0" presId="urn:microsoft.com/office/officeart/2005/8/layout/lProcess3"/>
    <dgm:cxn modelId="{FD43BA83-06E9-493F-9129-66257676D1F5}" type="presOf" srcId="{DA70D7D4-AEB4-4CCB-90FB-1F42EE27C587}" destId="{64DC7932-B8B8-409E-96D8-41FE40B48348}" srcOrd="0" destOrd="0" presId="urn:microsoft.com/office/officeart/2005/8/layout/lProcess3"/>
    <dgm:cxn modelId="{D4FA9C9A-139B-4B97-B4F6-48EBB7EDFB24}" type="presOf" srcId="{ABF38F83-30EC-4AE8-956F-C8AD865C1C2C}" destId="{B08675EA-BC03-482A-8689-CCFCD11BCA36}" srcOrd="0" destOrd="0" presId="urn:microsoft.com/office/officeart/2005/8/layout/lProcess3"/>
    <dgm:cxn modelId="{1E06AEA0-9B26-4F7E-9B17-CE662427CB60}" srcId="{ABF38F83-30EC-4AE8-956F-C8AD865C1C2C}" destId="{DA70D7D4-AEB4-4CCB-90FB-1F42EE27C587}" srcOrd="0" destOrd="0" parTransId="{95062BC6-8F41-4C2B-BBDD-B6BF78CA0563}" sibTransId="{47BA2E60-9928-4DCF-802B-16C1D45F253A}"/>
    <dgm:cxn modelId="{8F396F9E-7385-4734-ACD2-DD48300BFE1F}" type="presParOf" srcId="{B08675EA-BC03-482A-8689-CCFCD11BCA36}" destId="{BF3BEC72-0584-47E6-BC7E-540BF6721988}" srcOrd="0" destOrd="0" presId="urn:microsoft.com/office/officeart/2005/8/layout/lProcess3"/>
    <dgm:cxn modelId="{43F7A4DB-4C03-4BF9-BC2C-E7561920B3BB}" type="presParOf" srcId="{BF3BEC72-0584-47E6-BC7E-540BF6721988}" destId="{64DC7932-B8B8-409E-96D8-41FE40B48348}" srcOrd="0" destOrd="0" presId="urn:microsoft.com/office/officeart/2005/8/layout/lProcess3"/>
    <dgm:cxn modelId="{69565A58-49F1-420F-A3FB-8EB607B890CE}" type="presParOf" srcId="{BF3BEC72-0584-47E6-BC7E-540BF6721988}" destId="{4F250B5A-6B95-4ACD-B775-EE6B02305948}" srcOrd="1" destOrd="0" presId="urn:microsoft.com/office/officeart/2005/8/layout/lProcess3"/>
    <dgm:cxn modelId="{7C50C53F-72EA-4403-92B1-F9719EA6D3EF}" type="presParOf" srcId="{BF3BEC72-0584-47E6-BC7E-540BF6721988}" destId="{61CB246E-4F8A-4B81-8158-F364DC802AA2}"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F38F83-30EC-4AE8-956F-C8AD865C1C2C}"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DD0AFD60-8FE8-461D-AB50-DE35EBA8534D}">
      <dgm:prSet phldrT="[Text]" custT="1"/>
      <dgm:spPr/>
      <dgm:t>
        <a:bodyPr/>
        <a:lstStyle/>
        <a:p>
          <a:r>
            <a:rPr lang="en-US" sz="3200" b="1">
              <a:latin typeface="Open Sans Light" pitchFamily="2" charset="0"/>
              <a:ea typeface="Open Sans Light" pitchFamily="2" charset="0"/>
              <a:cs typeface="Open Sans Light" pitchFamily="2" charset="0"/>
            </a:rPr>
            <a:t>You just hurt Joe.</a:t>
          </a:r>
        </a:p>
      </dgm:t>
    </dgm:pt>
    <dgm:pt modelId="{05D204DA-D747-4CB7-9B66-318033910CD9}" type="parTrans" cxnId="{8AFD58EA-5DC9-4A30-8DA5-77ED69A36F79}">
      <dgm:prSet/>
      <dgm:spPr/>
      <dgm:t>
        <a:bodyPr/>
        <a:lstStyle/>
        <a:p>
          <a:endParaRPr lang="en-US"/>
        </a:p>
      </dgm:t>
    </dgm:pt>
    <dgm:pt modelId="{527B66F1-B4FB-449B-8392-980166439904}" type="sibTrans" cxnId="{8AFD58EA-5DC9-4A30-8DA5-77ED69A36F79}">
      <dgm:prSet/>
      <dgm:spPr/>
      <dgm:t>
        <a:bodyPr/>
        <a:lstStyle/>
        <a:p>
          <a:endParaRPr lang="en-US"/>
        </a:p>
      </dgm:t>
    </dgm:pt>
    <dgm:pt modelId="{0CED058A-8DDB-479C-92DA-C855D3716C91}">
      <dgm:prSet phldrT="[Text]" phldr="0" custT="1"/>
      <dgm:spPr/>
      <dgm:t>
        <a:bodyPr/>
        <a:lstStyle/>
        <a:p>
          <a:r>
            <a:rPr lang="en-US" sz="3200">
              <a:latin typeface="Open Sans Light" pitchFamily="2" charset="0"/>
              <a:ea typeface="Open Sans Light" pitchFamily="2" charset="0"/>
              <a:cs typeface="Open Sans Light" pitchFamily="2" charset="0"/>
            </a:rPr>
            <a:t> </a:t>
          </a:r>
        </a:p>
      </dgm:t>
    </dgm:pt>
    <dgm:pt modelId="{E4751B28-61E1-43C2-BBBB-AA5D2581DDFF}" type="parTrans" cxnId="{156D06FD-62A1-467C-8921-5E9E96970CF7}">
      <dgm:prSet/>
      <dgm:spPr/>
      <dgm:t>
        <a:bodyPr/>
        <a:lstStyle/>
        <a:p>
          <a:endParaRPr lang="en-US"/>
        </a:p>
      </dgm:t>
    </dgm:pt>
    <dgm:pt modelId="{CD4ED8F4-BA6B-473F-A425-DD0CDE009EEA}" type="sibTrans" cxnId="{156D06FD-62A1-467C-8921-5E9E96970CF7}">
      <dgm:prSet/>
      <dgm:spPr/>
      <dgm:t>
        <a:bodyPr/>
        <a:lstStyle/>
        <a:p>
          <a:endParaRPr lang="en-US"/>
        </a:p>
      </dgm:t>
    </dgm:pt>
    <dgm:pt modelId="{B08675EA-BC03-482A-8689-CCFCD11BCA36}" type="pres">
      <dgm:prSet presAssocID="{ABF38F83-30EC-4AE8-956F-C8AD865C1C2C}" presName="Name0" presStyleCnt="0">
        <dgm:presLayoutVars>
          <dgm:chPref val="3"/>
          <dgm:dir/>
          <dgm:animLvl val="lvl"/>
          <dgm:resizeHandles/>
        </dgm:presLayoutVars>
      </dgm:prSet>
      <dgm:spPr/>
    </dgm:pt>
    <dgm:pt modelId="{94AB5A78-2FAE-4FF7-B268-2F19F88BBAB0}" type="pres">
      <dgm:prSet presAssocID="{DD0AFD60-8FE8-461D-AB50-DE35EBA8534D}" presName="horFlow" presStyleCnt="0"/>
      <dgm:spPr/>
    </dgm:pt>
    <dgm:pt modelId="{58C819B4-42F3-43F2-A2E5-B5917851ADAE}" type="pres">
      <dgm:prSet presAssocID="{DD0AFD60-8FE8-461D-AB50-DE35EBA8534D}" presName="bigChev" presStyleLbl="node1" presStyleIdx="0" presStyleCnt="1" custScaleX="148510"/>
      <dgm:spPr/>
    </dgm:pt>
    <dgm:pt modelId="{6121B1A5-23B9-42F7-82D7-7F4D48EE9EC0}" type="pres">
      <dgm:prSet presAssocID="{E4751B28-61E1-43C2-BBBB-AA5D2581DDFF}" presName="parTrans" presStyleCnt="0"/>
      <dgm:spPr/>
    </dgm:pt>
    <dgm:pt modelId="{0C6CCC6C-1FD5-4613-9CD8-88998C8BAF04}" type="pres">
      <dgm:prSet presAssocID="{0CED058A-8DDB-479C-92DA-C855D3716C91}" presName="node" presStyleLbl="alignAccFollowNode1" presStyleIdx="0" presStyleCnt="1" custScaleX="275787">
        <dgm:presLayoutVars>
          <dgm:bulletEnabled val="1"/>
        </dgm:presLayoutVars>
      </dgm:prSet>
      <dgm:spPr/>
    </dgm:pt>
  </dgm:ptLst>
  <dgm:cxnLst>
    <dgm:cxn modelId="{14B2B61D-89A3-4EA7-B999-ED78EBFCE169}" type="presOf" srcId="{DD0AFD60-8FE8-461D-AB50-DE35EBA8534D}" destId="{58C819B4-42F3-43F2-A2E5-B5917851ADAE}" srcOrd="0" destOrd="0" presId="urn:microsoft.com/office/officeart/2005/8/layout/lProcess3"/>
    <dgm:cxn modelId="{54CFEA55-5A0D-40C5-A8EF-E2A837223B99}" type="presOf" srcId="{0CED058A-8DDB-479C-92DA-C855D3716C91}" destId="{0C6CCC6C-1FD5-4613-9CD8-88998C8BAF04}" srcOrd="0" destOrd="0" presId="urn:microsoft.com/office/officeart/2005/8/layout/lProcess3"/>
    <dgm:cxn modelId="{D4FA9C9A-139B-4B97-B4F6-48EBB7EDFB24}" type="presOf" srcId="{ABF38F83-30EC-4AE8-956F-C8AD865C1C2C}" destId="{B08675EA-BC03-482A-8689-CCFCD11BCA36}" srcOrd="0" destOrd="0" presId="urn:microsoft.com/office/officeart/2005/8/layout/lProcess3"/>
    <dgm:cxn modelId="{8AFD58EA-5DC9-4A30-8DA5-77ED69A36F79}" srcId="{ABF38F83-30EC-4AE8-956F-C8AD865C1C2C}" destId="{DD0AFD60-8FE8-461D-AB50-DE35EBA8534D}" srcOrd="0" destOrd="0" parTransId="{05D204DA-D747-4CB7-9B66-318033910CD9}" sibTransId="{527B66F1-B4FB-449B-8392-980166439904}"/>
    <dgm:cxn modelId="{156D06FD-62A1-467C-8921-5E9E96970CF7}" srcId="{DD0AFD60-8FE8-461D-AB50-DE35EBA8534D}" destId="{0CED058A-8DDB-479C-92DA-C855D3716C91}" srcOrd="0" destOrd="0" parTransId="{E4751B28-61E1-43C2-BBBB-AA5D2581DDFF}" sibTransId="{CD4ED8F4-BA6B-473F-A425-DD0CDE009EEA}"/>
    <dgm:cxn modelId="{9942A116-16DD-4107-9AC0-0537FE3842D9}" type="presParOf" srcId="{B08675EA-BC03-482A-8689-CCFCD11BCA36}" destId="{94AB5A78-2FAE-4FF7-B268-2F19F88BBAB0}" srcOrd="0" destOrd="0" presId="urn:microsoft.com/office/officeart/2005/8/layout/lProcess3"/>
    <dgm:cxn modelId="{6D4F8614-954B-4517-B96D-7E35D4E2EEEE}" type="presParOf" srcId="{94AB5A78-2FAE-4FF7-B268-2F19F88BBAB0}" destId="{58C819B4-42F3-43F2-A2E5-B5917851ADAE}" srcOrd="0" destOrd="0" presId="urn:microsoft.com/office/officeart/2005/8/layout/lProcess3"/>
    <dgm:cxn modelId="{8676653A-93D9-44FD-972B-84B2202E5900}" type="presParOf" srcId="{94AB5A78-2FAE-4FF7-B268-2F19F88BBAB0}" destId="{6121B1A5-23B9-42F7-82D7-7F4D48EE9EC0}" srcOrd="1" destOrd="0" presId="urn:microsoft.com/office/officeart/2005/8/layout/lProcess3"/>
    <dgm:cxn modelId="{B72A14D7-E834-485F-9794-FE6EFADC9748}" type="presParOf" srcId="{94AB5A78-2FAE-4FF7-B268-2F19F88BBAB0}" destId="{0C6CCC6C-1FD5-4613-9CD8-88998C8BAF04}"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F38F83-30EC-4AE8-956F-C8AD865C1C2C}"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804BEAB3-950D-4F36-813D-4C1AC0003567}">
      <dgm:prSet phldrT="[Text]" custT="1"/>
      <dgm:spPr/>
      <dgm:t>
        <a:bodyPr/>
        <a:lstStyle/>
        <a:p>
          <a:r>
            <a:rPr lang="en-US" sz="3200" b="1">
              <a:latin typeface="Open Sans Light" pitchFamily="2" charset="0"/>
              <a:ea typeface="Open Sans Light" pitchFamily="2" charset="0"/>
              <a:cs typeface="Open Sans Light" pitchFamily="2" charset="0"/>
            </a:rPr>
            <a:t>Don’t touch her.</a:t>
          </a:r>
        </a:p>
      </dgm:t>
    </dgm:pt>
    <dgm:pt modelId="{5F10A379-F60B-4763-8C4B-7BC8051CF71C}" type="parTrans" cxnId="{CBE47B5B-5C3D-43D7-A971-10F35C55404E}">
      <dgm:prSet/>
      <dgm:spPr/>
      <dgm:t>
        <a:bodyPr/>
        <a:lstStyle/>
        <a:p>
          <a:endParaRPr lang="en-US"/>
        </a:p>
      </dgm:t>
    </dgm:pt>
    <dgm:pt modelId="{BE121FC4-34A1-4F3F-B4A3-866AC38EABB2}" type="sibTrans" cxnId="{CBE47B5B-5C3D-43D7-A971-10F35C55404E}">
      <dgm:prSet/>
      <dgm:spPr/>
      <dgm:t>
        <a:bodyPr/>
        <a:lstStyle/>
        <a:p>
          <a:endParaRPr lang="en-US"/>
        </a:p>
      </dgm:t>
    </dgm:pt>
    <dgm:pt modelId="{25E5E320-7BDD-457B-8A11-4D4C82F71089}">
      <dgm:prSet phldrT="[Text]" phldr="0" custT="1"/>
      <dgm:spPr/>
      <dgm:t>
        <a:bodyPr/>
        <a:lstStyle/>
        <a:p>
          <a:r>
            <a:rPr lang="en-US" sz="3200">
              <a:latin typeface="Open Sans Light" pitchFamily="2" charset="0"/>
              <a:ea typeface="Open Sans Light" pitchFamily="2" charset="0"/>
              <a:cs typeface="Open Sans Light" pitchFamily="2" charset="0"/>
            </a:rPr>
            <a:t> </a:t>
          </a:r>
        </a:p>
      </dgm:t>
    </dgm:pt>
    <dgm:pt modelId="{E244CAC6-84B4-44C7-947D-2E8200B6D3E5}" type="parTrans" cxnId="{3227D11B-C253-4C61-B180-6AAB200815CB}">
      <dgm:prSet/>
      <dgm:spPr/>
      <dgm:t>
        <a:bodyPr/>
        <a:lstStyle/>
        <a:p>
          <a:endParaRPr lang="en-US"/>
        </a:p>
      </dgm:t>
    </dgm:pt>
    <dgm:pt modelId="{B170A28C-DB67-4E10-8248-6017D4B85134}" type="sibTrans" cxnId="{3227D11B-C253-4C61-B180-6AAB200815CB}">
      <dgm:prSet/>
      <dgm:spPr/>
      <dgm:t>
        <a:bodyPr/>
        <a:lstStyle/>
        <a:p>
          <a:endParaRPr lang="en-US"/>
        </a:p>
      </dgm:t>
    </dgm:pt>
    <dgm:pt modelId="{B08675EA-BC03-482A-8689-CCFCD11BCA36}" type="pres">
      <dgm:prSet presAssocID="{ABF38F83-30EC-4AE8-956F-C8AD865C1C2C}" presName="Name0" presStyleCnt="0">
        <dgm:presLayoutVars>
          <dgm:chPref val="3"/>
          <dgm:dir/>
          <dgm:animLvl val="lvl"/>
          <dgm:resizeHandles/>
        </dgm:presLayoutVars>
      </dgm:prSet>
      <dgm:spPr/>
    </dgm:pt>
    <dgm:pt modelId="{95A102AF-0810-43AA-B6F1-200B0AAF1ACF}" type="pres">
      <dgm:prSet presAssocID="{804BEAB3-950D-4F36-813D-4C1AC0003567}" presName="horFlow" presStyleCnt="0"/>
      <dgm:spPr/>
    </dgm:pt>
    <dgm:pt modelId="{2E5B01B8-166C-42C0-8E58-6122B6D3C86A}" type="pres">
      <dgm:prSet presAssocID="{804BEAB3-950D-4F36-813D-4C1AC0003567}" presName="bigChev" presStyleLbl="node1" presStyleIdx="0" presStyleCnt="1" custScaleX="148510"/>
      <dgm:spPr/>
    </dgm:pt>
    <dgm:pt modelId="{F7574551-9B81-4C4E-963D-2B9AD4C34C71}" type="pres">
      <dgm:prSet presAssocID="{E244CAC6-84B4-44C7-947D-2E8200B6D3E5}" presName="parTrans" presStyleCnt="0"/>
      <dgm:spPr/>
    </dgm:pt>
    <dgm:pt modelId="{5439D578-ECAF-446C-B5E0-6C7D3885F826}" type="pres">
      <dgm:prSet presAssocID="{25E5E320-7BDD-457B-8A11-4D4C82F71089}" presName="node" presStyleLbl="alignAccFollowNode1" presStyleIdx="0" presStyleCnt="1" custScaleX="275787">
        <dgm:presLayoutVars>
          <dgm:bulletEnabled val="1"/>
        </dgm:presLayoutVars>
      </dgm:prSet>
      <dgm:spPr/>
    </dgm:pt>
  </dgm:ptLst>
  <dgm:cxnLst>
    <dgm:cxn modelId="{3227D11B-C253-4C61-B180-6AAB200815CB}" srcId="{804BEAB3-950D-4F36-813D-4C1AC0003567}" destId="{25E5E320-7BDD-457B-8A11-4D4C82F71089}" srcOrd="0" destOrd="0" parTransId="{E244CAC6-84B4-44C7-947D-2E8200B6D3E5}" sibTransId="{B170A28C-DB67-4E10-8248-6017D4B85134}"/>
    <dgm:cxn modelId="{22A4FF3D-7889-45AA-8718-1347808D4EAB}" type="presOf" srcId="{25E5E320-7BDD-457B-8A11-4D4C82F71089}" destId="{5439D578-ECAF-446C-B5E0-6C7D3885F826}" srcOrd="0" destOrd="0" presId="urn:microsoft.com/office/officeart/2005/8/layout/lProcess3"/>
    <dgm:cxn modelId="{CBE47B5B-5C3D-43D7-A971-10F35C55404E}" srcId="{ABF38F83-30EC-4AE8-956F-C8AD865C1C2C}" destId="{804BEAB3-950D-4F36-813D-4C1AC0003567}" srcOrd="0" destOrd="0" parTransId="{5F10A379-F60B-4763-8C4B-7BC8051CF71C}" sibTransId="{BE121FC4-34A1-4F3F-B4A3-866AC38EABB2}"/>
    <dgm:cxn modelId="{D4FA9C9A-139B-4B97-B4F6-48EBB7EDFB24}" type="presOf" srcId="{ABF38F83-30EC-4AE8-956F-C8AD865C1C2C}" destId="{B08675EA-BC03-482A-8689-CCFCD11BCA36}" srcOrd="0" destOrd="0" presId="urn:microsoft.com/office/officeart/2005/8/layout/lProcess3"/>
    <dgm:cxn modelId="{F83877B0-B2DA-4AEB-B32E-70C800A50FC7}" type="presOf" srcId="{804BEAB3-950D-4F36-813D-4C1AC0003567}" destId="{2E5B01B8-166C-42C0-8E58-6122B6D3C86A}" srcOrd="0" destOrd="0" presId="urn:microsoft.com/office/officeart/2005/8/layout/lProcess3"/>
    <dgm:cxn modelId="{2C6AB10C-705E-4ACB-8894-D6545D56683D}" type="presParOf" srcId="{B08675EA-BC03-482A-8689-CCFCD11BCA36}" destId="{95A102AF-0810-43AA-B6F1-200B0AAF1ACF}" srcOrd="0" destOrd="0" presId="urn:microsoft.com/office/officeart/2005/8/layout/lProcess3"/>
    <dgm:cxn modelId="{28F8FCBC-3B4C-432D-8433-F0BED58085D1}" type="presParOf" srcId="{95A102AF-0810-43AA-B6F1-200B0AAF1ACF}" destId="{2E5B01B8-166C-42C0-8E58-6122B6D3C86A}" srcOrd="0" destOrd="0" presId="urn:microsoft.com/office/officeart/2005/8/layout/lProcess3"/>
    <dgm:cxn modelId="{57164F5A-54F9-48CF-8E87-2583833DC8C1}" type="presParOf" srcId="{95A102AF-0810-43AA-B6F1-200B0AAF1ACF}" destId="{F7574551-9B81-4C4E-963D-2B9AD4C34C71}" srcOrd="1" destOrd="0" presId="urn:microsoft.com/office/officeart/2005/8/layout/lProcess3"/>
    <dgm:cxn modelId="{8A6EDE6A-6FEC-45E7-BF90-527A871143FA}" type="presParOf" srcId="{95A102AF-0810-43AA-B6F1-200B0AAF1ACF}" destId="{5439D578-ECAF-446C-B5E0-6C7D3885F82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DFCA-44D0-46DC-9C1E-C8333A0824E8}">
      <dsp:nvSpPr>
        <dsp:cNvPr id="0" name=""/>
        <dsp:cNvSpPr/>
      </dsp:nvSpPr>
      <dsp:spPr>
        <a:xfrm>
          <a:off x="0" y="328108"/>
          <a:ext cx="4811712" cy="1406924"/>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t>Behavior is communication​</a:t>
          </a:r>
          <a:endParaRPr lang="en-US" sz="3200" kern="1200"/>
        </a:p>
      </dsp:txBody>
      <dsp:txXfrm>
        <a:off x="68680" y="396788"/>
        <a:ext cx="4674352" cy="1269564"/>
      </dsp:txXfrm>
    </dsp:sp>
    <dsp:sp modelId="{18DAFA1A-7BEF-4A3D-8801-ACEB8F7A1180}">
      <dsp:nvSpPr>
        <dsp:cNvPr id="0" name=""/>
        <dsp:cNvSpPr/>
      </dsp:nvSpPr>
      <dsp:spPr>
        <a:xfrm>
          <a:off x="0" y="1942243"/>
          <a:ext cx="4811712" cy="1406924"/>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t>Behavior is caused​</a:t>
          </a:r>
          <a:endParaRPr lang="en-US" sz="3200" kern="1200"/>
        </a:p>
      </dsp:txBody>
      <dsp:txXfrm>
        <a:off x="68680" y="2010923"/>
        <a:ext cx="4674352" cy="1269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DFCA-44D0-46DC-9C1E-C8333A0824E8}">
      <dsp:nvSpPr>
        <dsp:cNvPr id="0" name=""/>
        <dsp:cNvSpPr/>
      </dsp:nvSpPr>
      <dsp:spPr>
        <a:xfrm>
          <a:off x="0" y="0"/>
          <a:ext cx="4811712" cy="746606"/>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Unlearned skills</a:t>
          </a:r>
        </a:p>
      </dsp:txBody>
      <dsp:txXfrm>
        <a:off x="36446" y="36446"/>
        <a:ext cx="4738820" cy="673714"/>
      </dsp:txXfrm>
    </dsp:sp>
    <dsp:sp modelId="{18DAFA1A-7BEF-4A3D-8801-ACEB8F7A1180}">
      <dsp:nvSpPr>
        <dsp:cNvPr id="0" name=""/>
        <dsp:cNvSpPr/>
      </dsp:nvSpPr>
      <dsp:spPr>
        <a:xfrm>
          <a:off x="0" y="761100"/>
          <a:ext cx="4811712" cy="746606"/>
        </a:xfrm>
        <a:prstGeom prst="roundRect">
          <a:avLst/>
        </a:prstGeom>
        <a:gradFill rotWithShape="0">
          <a:gsLst>
            <a:gs pos="0">
              <a:schemeClr val="accent2">
                <a:hueOff val="-1126522"/>
                <a:satOff val="-1920"/>
                <a:lumOff val="-4412"/>
                <a:alphaOff val="0"/>
                <a:tint val="96000"/>
                <a:lumMod val="100000"/>
              </a:schemeClr>
            </a:gs>
            <a:gs pos="78000">
              <a:schemeClr val="accent2">
                <a:hueOff val="-1126522"/>
                <a:satOff val="-1920"/>
                <a:lumOff val="-441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t>Unmet needs</a:t>
          </a:r>
          <a:endParaRPr lang="en-US" sz="3200" kern="1200"/>
        </a:p>
      </dsp:txBody>
      <dsp:txXfrm>
        <a:off x="36446" y="797546"/>
        <a:ext cx="4738820" cy="673714"/>
      </dsp:txXfrm>
    </dsp:sp>
    <dsp:sp modelId="{3A004016-0A91-490F-BEA3-99F06DB0D917}">
      <dsp:nvSpPr>
        <dsp:cNvPr id="0" name=""/>
        <dsp:cNvSpPr/>
      </dsp:nvSpPr>
      <dsp:spPr>
        <a:xfrm>
          <a:off x="0" y="1522064"/>
          <a:ext cx="4811712" cy="746606"/>
        </a:xfrm>
        <a:prstGeom prst="roundRect">
          <a:avLst/>
        </a:prstGeom>
        <a:gradFill rotWithShape="0">
          <a:gsLst>
            <a:gs pos="0">
              <a:schemeClr val="accent2">
                <a:hueOff val="-2253045"/>
                <a:satOff val="-3841"/>
                <a:lumOff val="-8824"/>
                <a:alphaOff val="0"/>
                <a:tint val="96000"/>
                <a:lumMod val="100000"/>
              </a:schemeClr>
            </a:gs>
            <a:gs pos="78000">
              <a:schemeClr val="accent2">
                <a:hueOff val="-2253045"/>
                <a:satOff val="-3841"/>
                <a:lumOff val="-882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Hunger</a:t>
          </a:r>
        </a:p>
      </dsp:txBody>
      <dsp:txXfrm>
        <a:off x="36446" y="1558510"/>
        <a:ext cx="4738820" cy="673714"/>
      </dsp:txXfrm>
    </dsp:sp>
    <dsp:sp modelId="{43FD44AB-0091-4B08-9648-04E89E38FFAB}">
      <dsp:nvSpPr>
        <dsp:cNvPr id="0" name=""/>
        <dsp:cNvSpPr/>
      </dsp:nvSpPr>
      <dsp:spPr>
        <a:xfrm>
          <a:off x="0" y="2283028"/>
          <a:ext cx="4811712" cy="746606"/>
        </a:xfrm>
        <a:prstGeom prst="roundRect">
          <a:avLst/>
        </a:prstGeom>
        <a:gradFill rotWithShape="0">
          <a:gsLst>
            <a:gs pos="0">
              <a:schemeClr val="accent2">
                <a:hueOff val="-3379567"/>
                <a:satOff val="-5761"/>
                <a:lumOff val="-13235"/>
                <a:alphaOff val="0"/>
                <a:tint val="96000"/>
                <a:lumMod val="100000"/>
              </a:schemeClr>
            </a:gs>
            <a:gs pos="78000">
              <a:schemeClr val="accent2">
                <a:hueOff val="-3379567"/>
                <a:satOff val="-5761"/>
                <a:lumOff val="-1323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Lack of sleep</a:t>
          </a:r>
        </a:p>
      </dsp:txBody>
      <dsp:txXfrm>
        <a:off x="36446" y="2319474"/>
        <a:ext cx="4738820" cy="673714"/>
      </dsp:txXfrm>
    </dsp:sp>
    <dsp:sp modelId="{C8D5DBF4-C386-462E-A01F-4CFD279C5758}">
      <dsp:nvSpPr>
        <dsp:cNvPr id="0" name=""/>
        <dsp:cNvSpPr/>
      </dsp:nvSpPr>
      <dsp:spPr>
        <a:xfrm>
          <a:off x="0" y="3043992"/>
          <a:ext cx="4811712" cy="746606"/>
        </a:xfrm>
        <a:prstGeom prst="roundRect">
          <a:avLst/>
        </a:prstGeom>
        <a:gradFill rotWithShape="0">
          <a:gsLst>
            <a:gs pos="0">
              <a:schemeClr val="accent2">
                <a:hueOff val="-4506089"/>
                <a:satOff val="-7681"/>
                <a:lumOff val="-17647"/>
                <a:alphaOff val="0"/>
                <a:tint val="96000"/>
                <a:lumMod val="100000"/>
              </a:schemeClr>
            </a:gs>
            <a:gs pos="78000">
              <a:schemeClr val="accent2">
                <a:hueOff val="-4506089"/>
                <a:satOff val="-7681"/>
                <a:lumOff val="-1764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Trauma</a:t>
          </a:r>
        </a:p>
      </dsp:txBody>
      <dsp:txXfrm>
        <a:off x="36446" y="3080438"/>
        <a:ext cx="4738820" cy="673714"/>
      </dsp:txXfrm>
    </dsp:sp>
    <dsp:sp modelId="{7C5B0EC7-C79D-4372-9714-B4790D7757E6}">
      <dsp:nvSpPr>
        <dsp:cNvPr id="0" name=""/>
        <dsp:cNvSpPr/>
      </dsp:nvSpPr>
      <dsp:spPr>
        <a:xfrm>
          <a:off x="0" y="3804957"/>
          <a:ext cx="4811712" cy="746606"/>
        </a:xfrm>
        <a:prstGeom prst="roundRect">
          <a:avLst/>
        </a:prstGeom>
        <a:gradFill rotWithShape="0">
          <a:gsLst>
            <a:gs pos="0">
              <a:schemeClr val="accent2">
                <a:hueOff val="-5632611"/>
                <a:satOff val="-9602"/>
                <a:lumOff val="-22059"/>
                <a:alphaOff val="0"/>
                <a:tint val="96000"/>
                <a:lumMod val="100000"/>
              </a:schemeClr>
            </a:gs>
            <a:gs pos="78000">
              <a:schemeClr val="accent2">
                <a:hueOff val="-5632611"/>
                <a:satOff val="-9602"/>
                <a:lumOff val="-2205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Learned behaviors</a:t>
          </a:r>
        </a:p>
      </dsp:txBody>
      <dsp:txXfrm>
        <a:off x="36446" y="3841403"/>
        <a:ext cx="4738820" cy="673714"/>
      </dsp:txXfrm>
    </dsp:sp>
    <dsp:sp modelId="{769948D0-EF42-477F-AD70-AED0FAF9C1C5}">
      <dsp:nvSpPr>
        <dsp:cNvPr id="0" name=""/>
        <dsp:cNvSpPr/>
      </dsp:nvSpPr>
      <dsp:spPr>
        <a:xfrm>
          <a:off x="0" y="4565921"/>
          <a:ext cx="4811712" cy="746606"/>
        </a:xfrm>
        <a:prstGeom prst="roundRect">
          <a:avLst/>
        </a:prstGeom>
        <a:gradFill rotWithShape="0">
          <a:gsLst>
            <a:gs pos="0">
              <a:schemeClr val="accent2">
                <a:hueOff val="-6759133"/>
                <a:satOff val="-11522"/>
                <a:lumOff val="-26471"/>
                <a:alphaOff val="0"/>
                <a:tint val="96000"/>
                <a:lumMod val="100000"/>
              </a:schemeClr>
            </a:gs>
            <a:gs pos="78000">
              <a:schemeClr val="accent2">
                <a:hueOff val="-6759133"/>
                <a:satOff val="-11522"/>
                <a:lumOff val="-26471"/>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Medical conditions</a:t>
          </a:r>
        </a:p>
      </dsp:txBody>
      <dsp:txXfrm>
        <a:off x="36446" y="4602367"/>
        <a:ext cx="4738820" cy="673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05193-B941-479E-B7A2-BB653FCD70BD}">
      <dsp:nvSpPr>
        <dsp:cNvPr id="0" name=""/>
        <dsp:cNvSpPr/>
      </dsp:nvSpPr>
      <dsp:spPr>
        <a:xfrm>
          <a:off x="637" y="567635"/>
          <a:ext cx="2487232" cy="149233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Sensory stimulation</a:t>
          </a:r>
        </a:p>
      </dsp:txBody>
      <dsp:txXfrm>
        <a:off x="637" y="567635"/>
        <a:ext cx="2487232" cy="1492339"/>
      </dsp:txXfrm>
    </dsp:sp>
    <dsp:sp modelId="{E9A9F414-503C-4C4E-9D73-D8DED35B37EE}">
      <dsp:nvSpPr>
        <dsp:cNvPr id="0" name=""/>
        <dsp:cNvSpPr/>
      </dsp:nvSpPr>
      <dsp:spPr>
        <a:xfrm>
          <a:off x="2736593" y="567635"/>
          <a:ext cx="2487232" cy="149233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Escape</a:t>
          </a:r>
        </a:p>
      </dsp:txBody>
      <dsp:txXfrm>
        <a:off x="2736593" y="567635"/>
        <a:ext cx="2487232" cy="1492339"/>
      </dsp:txXfrm>
    </dsp:sp>
    <dsp:sp modelId="{4F66573A-04D8-4C2A-BC51-D6E2B68B81AB}">
      <dsp:nvSpPr>
        <dsp:cNvPr id="0" name=""/>
        <dsp:cNvSpPr/>
      </dsp:nvSpPr>
      <dsp:spPr>
        <a:xfrm>
          <a:off x="637" y="2308698"/>
          <a:ext cx="2487232" cy="149233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Attention</a:t>
          </a:r>
        </a:p>
      </dsp:txBody>
      <dsp:txXfrm>
        <a:off x="637" y="2308698"/>
        <a:ext cx="2487232" cy="1492339"/>
      </dsp:txXfrm>
    </dsp:sp>
    <dsp:sp modelId="{09F2744E-95C6-4D2D-B364-8C3F52A34D4E}">
      <dsp:nvSpPr>
        <dsp:cNvPr id="0" name=""/>
        <dsp:cNvSpPr/>
      </dsp:nvSpPr>
      <dsp:spPr>
        <a:xfrm>
          <a:off x="2736593" y="2308698"/>
          <a:ext cx="2487232" cy="1492339"/>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Tangible access</a:t>
          </a:r>
        </a:p>
      </dsp:txBody>
      <dsp:txXfrm>
        <a:off x="2736593" y="2308698"/>
        <a:ext cx="2487232" cy="1492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05193-B941-479E-B7A2-BB653FCD70BD}">
      <dsp:nvSpPr>
        <dsp:cNvPr id="0" name=""/>
        <dsp:cNvSpPr/>
      </dsp:nvSpPr>
      <dsp:spPr>
        <a:xfrm>
          <a:off x="637" y="567635"/>
          <a:ext cx="2487232" cy="149233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Sensory stimulation</a:t>
          </a:r>
        </a:p>
      </dsp:txBody>
      <dsp:txXfrm>
        <a:off x="637" y="567635"/>
        <a:ext cx="2487232" cy="1492339"/>
      </dsp:txXfrm>
    </dsp:sp>
    <dsp:sp modelId="{E9A9F414-503C-4C4E-9D73-D8DED35B37EE}">
      <dsp:nvSpPr>
        <dsp:cNvPr id="0" name=""/>
        <dsp:cNvSpPr/>
      </dsp:nvSpPr>
      <dsp:spPr>
        <a:xfrm>
          <a:off x="2736593" y="567635"/>
          <a:ext cx="2487232" cy="149233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Escape</a:t>
          </a:r>
        </a:p>
      </dsp:txBody>
      <dsp:txXfrm>
        <a:off x="2736593" y="567635"/>
        <a:ext cx="2487232" cy="1492339"/>
      </dsp:txXfrm>
    </dsp:sp>
    <dsp:sp modelId="{4F66573A-04D8-4C2A-BC51-D6E2B68B81AB}">
      <dsp:nvSpPr>
        <dsp:cNvPr id="0" name=""/>
        <dsp:cNvSpPr/>
      </dsp:nvSpPr>
      <dsp:spPr>
        <a:xfrm>
          <a:off x="637" y="2308698"/>
          <a:ext cx="2487232" cy="149233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Attention</a:t>
          </a:r>
        </a:p>
      </dsp:txBody>
      <dsp:txXfrm>
        <a:off x="637" y="2308698"/>
        <a:ext cx="2487232" cy="1492339"/>
      </dsp:txXfrm>
    </dsp:sp>
    <dsp:sp modelId="{09F2744E-95C6-4D2D-B364-8C3F52A34D4E}">
      <dsp:nvSpPr>
        <dsp:cNvPr id="0" name=""/>
        <dsp:cNvSpPr/>
      </dsp:nvSpPr>
      <dsp:spPr>
        <a:xfrm>
          <a:off x="2736593" y="2308698"/>
          <a:ext cx="2487232" cy="1492339"/>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Tangible access</a:t>
          </a:r>
        </a:p>
      </dsp:txBody>
      <dsp:txXfrm>
        <a:off x="2736593" y="2308698"/>
        <a:ext cx="2487232" cy="14923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05193-B941-479E-B7A2-BB653FCD70BD}">
      <dsp:nvSpPr>
        <dsp:cNvPr id="0" name=""/>
        <dsp:cNvSpPr/>
      </dsp:nvSpPr>
      <dsp:spPr>
        <a:xfrm>
          <a:off x="637" y="567635"/>
          <a:ext cx="2487232" cy="149233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Sensory stimulation</a:t>
          </a:r>
        </a:p>
      </dsp:txBody>
      <dsp:txXfrm>
        <a:off x="637" y="567635"/>
        <a:ext cx="2487232" cy="1492339"/>
      </dsp:txXfrm>
    </dsp:sp>
    <dsp:sp modelId="{E9A9F414-503C-4C4E-9D73-D8DED35B37EE}">
      <dsp:nvSpPr>
        <dsp:cNvPr id="0" name=""/>
        <dsp:cNvSpPr/>
      </dsp:nvSpPr>
      <dsp:spPr>
        <a:xfrm>
          <a:off x="2736593" y="567635"/>
          <a:ext cx="2487232" cy="149233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Escape</a:t>
          </a:r>
        </a:p>
      </dsp:txBody>
      <dsp:txXfrm>
        <a:off x="2736593" y="567635"/>
        <a:ext cx="2487232" cy="1492339"/>
      </dsp:txXfrm>
    </dsp:sp>
    <dsp:sp modelId="{4F66573A-04D8-4C2A-BC51-D6E2B68B81AB}">
      <dsp:nvSpPr>
        <dsp:cNvPr id="0" name=""/>
        <dsp:cNvSpPr/>
      </dsp:nvSpPr>
      <dsp:spPr>
        <a:xfrm>
          <a:off x="637" y="2308698"/>
          <a:ext cx="2487232" cy="149233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Attention</a:t>
          </a:r>
        </a:p>
      </dsp:txBody>
      <dsp:txXfrm>
        <a:off x="637" y="2308698"/>
        <a:ext cx="2487232" cy="1492339"/>
      </dsp:txXfrm>
    </dsp:sp>
    <dsp:sp modelId="{09F2744E-95C6-4D2D-B364-8C3F52A34D4E}">
      <dsp:nvSpPr>
        <dsp:cNvPr id="0" name=""/>
        <dsp:cNvSpPr/>
      </dsp:nvSpPr>
      <dsp:spPr>
        <a:xfrm>
          <a:off x="2736593" y="2308698"/>
          <a:ext cx="2487232" cy="1492339"/>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Tangible access</a:t>
          </a:r>
        </a:p>
      </dsp:txBody>
      <dsp:txXfrm>
        <a:off x="2736593" y="2308698"/>
        <a:ext cx="2487232" cy="14923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C7932-B8B8-409E-96D8-41FE40B48348}">
      <dsp:nvSpPr>
        <dsp:cNvPr id="0" name=""/>
        <dsp:cNvSpPr/>
      </dsp:nvSpPr>
      <dsp:spPr>
        <a:xfrm>
          <a:off x="10146" y="1430172"/>
          <a:ext cx="4642444" cy="1250405"/>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Be quiet. </a:t>
          </a:r>
        </a:p>
      </dsp:txBody>
      <dsp:txXfrm>
        <a:off x="635349" y="1430172"/>
        <a:ext cx="3392039" cy="1250405"/>
      </dsp:txXfrm>
    </dsp:sp>
    <dsp:sp modelId="{61CB246E-4F8A-4B81-8158-F364DC802AA2}">
      <dsp:nvSpPr>
        <dsp:cNvPr id="0" name=""/>
        <dsp:cNvSpPr/>
      </dsp:nvSpPr>
      <dsp:spPr>
        <a:xfrm>
          <a:off x="4246208" y="1536457"/>
          <a:ext cx="7155547" cy="1037836"/>
        </a:xfrm>
        <a:prstGeom prst="chevron">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endParaRPr lang="en-US" sz="3200" i="0" kern="1200">
            <a:latin typeface="Open Sans Light" pitchFamily="2" charset="0"/>
            <a:ea typeface="Open Sans Light" pitchFamily="2" charset="0"/>
            <a:cs typeface="Open Sans Light" pitchFamily="2" charset="0"/>
          </a:endParaRPr>
        </a:p>
      </dsp:txBody>
      <dsp:txXfrm>
        <a:off x="4765126" y="1536457"/>
        <a:ext cx="6117711" cy="1037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819B4-42F3-43F2-A2E5-B5917851ADAE}">
      <dsp:nvSpPr>
        <dsp:cNvPr id="0" name=""/>
        <dsp:cNvSpPr/>
      </dsp:nvSpPr>
      <dsp:spPr>
        <a:xfrm>
          <a:off x="10146" y="1430172"/>
          <a:ext cx="4642444" cy="1250405"/>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You just hurt Joe.</a:t>
          </a:r>
        </a:p>
      </dsp:txBody>
      <dsp:txXfrm>
        <a:off x="635349" y="1430172"/>
        <a:ext cx="3392039" cy="1250405"/>
      </dsp:txXfrm>
    </dsp:sp>
    <dsp:sp modelId="{0C6CCC6C-1FD5-4613-9CD8-88998C8BAF04}">
      <dsp:nvSpPr>
        <dsp:cNvPr id="0" name=""/>
        <dsp:cNvSpPr/>
      </dsp:nvSpPr>
      <dsp:spPr>
        <a:xfrm>
          <a:off x="4246208" y="1536457"/>
          <a:ext cx="7155547" cy="1037836"/>
        </a:xfrm>
        <a:prstGeom prst="chevron">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latin typeface="Open Sans Light" pitchFamily="2" charset="0"/>
              <a:ea typeface="Open Sans Light" pitchFamily="2" charset="0"/>
              <a:cs typeface="Open Sans Light" pitchFamily="2" charset="0"/>
            </a:rPr>
            <a:t> </a:t>
          </a:r>
        </a:p>
      </dsp:txBody>
      <dsp:txXfrm>
        <a:off x="4765126" y="1536457"/>
        <a:ext cx="6117711" cy="10378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B01B8-166C-42C0-8E58-6122B6D3C86A}">
      <dsp:nvSpPr>
        <dsp:cNvPr id="0" name=""/>
        <dsp:cNvSpPr/>
      </dsp:nvSpPr>
      <dsp:spPr>
        <a:xfrm>
          <a:off x="10146" y="1430172"/>
          <a:ext cx="4642444" cy="1250405"/>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Open Sans Light" pitchFamily="2" charset="0"/>
              <a:ea typeface="Open Sans Light" pitchFamily="2" charset="0"/>
              <a:cs typeface="Open Sans Light" pitchFamily="2" charset="0"/>
            </a:rPr>
            <a:t>Don’t touch her.</a:t>
          </a:r>
        </a:p>
      </dsp:txBody>
      <dsp:txXfrm>
        <a:off x="635349" y="1430172"/>
        <a:ext cx="3392039" cy="1250405"/>
      </dsp:txXfrm>
    </dsp:sp>
    <dsp:sp modelId="{5439D578-ECAF-446C-B5E0-6C7D3885F826}">
      <dsp:nvSpPr>
        <dsp:cNvPr id="0" name=""/>
        <dsp:cNvSpPr/>
      </dsp:nvSpPr>
      <dsp:spPr>
        <a:xfrm>
          <a:off x="4246208" y="1536457"/>
          <a:ext cx="7155547" cy="1037836"/>
        </a:xfrm>
        <a:prstGeom prst="chevron">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latin typeface="Open Sans Light" pitchFamily="2" charset="0"/>
              <a:ea typeface="Open Sans Light" pitchFamily="2" charset="0"/>
              <a:cs typeface="Open Sans Light" pitchFamily="2" charset="0"/>
            </a:rPr>
            <a:t> </a:t>
          </a:r>
        </a:p>
      </dsp:txBody>
      <dsp:txXfrm>
        <a:off x="4765126" y="1536457"/>
        <a:ext cx="6117711" cy="10378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7A09B-0189-424F-885D-73E928DFDA2B}"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413-6DBD-422A-9570-774272833638}" type="slidenum">
              <a:rPr lang="en-US" smtClean="0"/>
              <a:t>‹#›</a:t>
            </a:fld>
            <a:endParaRPr lang="en-US"/>
          </a:p>
        </p:txBody>
      </p:sp>
    </p:spTree>
    <p:extLst>
      <p:ext uri="{BB962C8B-B14F-4D97-AF65-F5344CB8AC3E}">
        <p14:creationId xmlns:p14="http://schemas.microsoft.com/office/powerpoint/2010/main" val="37667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About this Action Pack</a:t>
            </a:r>
            <a:endParaRPr lang="en-US" b="0"/>
          </a:p>
          <a:p>
            <a:r>
              <a:rPr lang="en-US" b="0"/>
              <a:t>This session takes 60 minutes. The session includes information for you the presenter, activities for participants, and a debrief for each activity.</a:t>
            </a:r>
          </a:p>
          <a:p>
            <a:endParaRPr lang="en-US" b="0"/>
          </a:p>
          <a:p>
            <a:r>
              <a:rPr lang="en-US" b="1"/>
              <a:t>Notes Section</a:t>
            </a:r>
          </a:p>
          <a:p>
            <a:r>
              <a:rPr lang="en-US" b="0"/>
              <a:t>In the notes section, you will find a complete guide to each slide including timing, what to say, related activities and debriefs. You can read from the notes like a script or feel free to adapt and add to the content to make it relevant for your program. One thing to note is that instructions in italics are instructions to you, the presenter.</a:t>
            </a:r>
          </a:p>
          <a:p>
            <a:endParaRPr lang="en-US" b="0"/>
          </a:p>
          <a:p>
            <a:r>
              <a:rPr lang="en-US" b="1"/>
              <a:t>Activities</a:t>
            </a:r>
          </a:p>
          <a:p>
            <a:r>
              <a:rPr lang="en-US" b="0"/>
              <a:t>There are instructions throughout the session for both in-person and virtual versions of the activities. Use whichever format best suits your implementation of the session. </a:t>
            </a:r>
          </a:p>
          <a:p>
            <a:endParaRPr lang="en-US" b="0"/>
          </a:p>
          <a:p>
            <a:r>
              <a:rPr lang="en-US" b="1"/>
              <a:t>Debrief</a:t>
            </a:r>
          </a:p>
          <a:p>
            <a:r>
              <a:rPr lang="en-US" b="0"/>
              <a:t>Debriefs follow each activity and are comprised of two parts: Observe &amp; Identify Concepts and Apply Concepts. </a:t>
            </a:r>
          </a:p>
          <a:p>
            <a:pPr marL="171450" indent="-171450">
              <a:buFont typeface="Arial" panose="020B0604020202020204" pitchFamily="34" charset="0"/>
              <a:buChar char="•"/>
            </a:pPr>
            <a:r>
              <a:rPr lang="en-US" b="0"/>
              <a:t>Observe &amp; Identify: </a:t>
            </a:r>
            <a:r>
              <a:rPr lang="en-US"/>
              <a:t>As the facilitator of the session, observe participants during the activity and be prepared to comment on your observations. Participants should identify concepts from the activity and discuss.</a:t>
            </a:r>
            <a:endParaRPr lang="en-US" b="0"/>
          </a:p>
          <a:p>
            <a:pPr marL="171450" indent="-171450">
              <a:buFont typeface="Arial" panose="020B0604020202020204" pitchFamily="34" charset="0"/>
              <a:buChar char="•"/>
            </a:pPr>
            <a:r>
              <a:rPr lang="en-US" b="0"/>
              <a:t>Apply Concepts: </a:t>
            </a:r>
            <a:r>
              <a:rPr lang="en-US"/>
              <a:t>The last part of the debrief is taking the identified concepts and having participants discuss applying those concepts to the context of your program.</a:t>
            </a:r>
            <a:endParaRPr lang="en-US" b="0"/>
          </a:p>
          <a:p>
            <a:endParaRPr lang="en-US" b="0"/>
          </a:p>
          <a:p>
            <a:r>
              <a:rPr lang="en-US" b="1"/>
              <a:t>How to Adapt this Session</a:t>
            </a:r>
          </a:p>
          <a:p>
            <a:r>
              <a:rPr lang="en-US" b="0"/>
              <a:t>You can expand this session by:</a:t>
            </a:r>
          </a:p>
          <a:p>
            <a:pPr marL="171450" indent="-171450">
              <a:buFont typeface="Arial" panose="020B0604020202020204" pitchFamily="34" charset="0"/>
              <a:buChar char="•"/>
            </a:pPr>
            <a:r>
              <a:rPr lang="en-US" b="0"/>
              <a:t>Spending more time on the activities as needed or desired.</a:t>
            </a:r>
          </a:p>
          <a:p>
            <a:pPr marL="171450" indent="-171450">
              <a:buFont typeface="Arial" panose="020B0604020202020204" pitchFamily="34" charset="0"/>
              <a:buChar char="•"/>
            </a:pPr>
            <a:r>
              <a:rPr lang="en-US" b="0"/>
              <a:t>Adapting the examples and scenarios to align with your program.</a:t>
            </a:r>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F2413-6DBD-422A-9570-7742728336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29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5 mins</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0:25-0:30</a:t>
            </a:r>
            <a:endParaRPr lang="en-US" b="0" i="0">
              <a:solidFill>
                <a:srgbClr val="444444"/>
              </a:solidFill>
              <a:effectLst/>
              <a:latin typeface="Calibri" panose="020F0502020204030204" pitchFamily="34" charset="0"/>
            </a:endParaRPr>
          </a:p>
          <a:p>
            <a:pPr algn="l" rtl="0" fontAlgn="base"/>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sng">
                <a:solidFill>
                  <a:srgbClr val="000000"/>
                </a:solidFill>
                <a:effectLst/>
                <a:latin typeface="Calibri" panose="020F0502020204030204" pitchFamily="34" charset="0"/>
              </a:rPr>
              <a:t>EXPLAIN</a:t>
            </a:r>
            <a:endParaRPr lang="en-US" b="0" i="0">
              <a:solidFill>
                <a:srgbClr val="444444"/>
              </a:solidFill>
              <a:effectLst/>
              <a:latin typeface="Calibri" panose="020F0502020204030204" pitchFamily="34" charset="0"/>
            </a:endParaRPr>
          </a:p>
          <a:p>
            <a:r>
              <a:rPr lang="en-US" i="0"/>
              <a:t>This chart is your roadmap for responding to behaviors based on their function. The key insight here is that the same response can either increase or decrease a behavior, depending on what function it serves for the student.</a:t>
            </a:r>
          </a:p>
          <a:p>
            <a:endParaRPr lang="en-US" i="0"/>
          </a:p>
          <a:p>
            <a:r>
              <a:rPr lang="en-US" i="0"/>
              <a:t>Let's walk through each function:</a:t>
            </a:r>
          </a:p>
          <a:p>
            <a:pPr marL="171450" lvl="0" indent="-171450">
              <a:buFont typeface="Arial" panose="020B0604020202020204" pitchFamily="34" charset="0"/>
              <a:buChar char="•"/>
            </a:pPr>
            <a:r>
              <a:rPr lang="en-US" i="0"/>
              <a:t>Sensory-Seeking Behaviors:</a:t>
            </a:r>
          </a:p>
          <a:p>
            <a:pPr marL="628650" lvl="1" indent="-171450">
              <a:buFont typeface="Arial" panose="020B0604020202020204" pitchFamily="34" charset="0"/>
              <a:buChar char="•"/>
            </a:pPr>
            <a:r>
              <a:rPr lang="en-US" i="0"/>
              <a:t>To increase: Remove their access to sensory input (though be careful - this can escalate behaviors)</a:t>
            </a:r>
          </a:p>
          <a:p>
            <a:pPr marL="628650" lvl="1" indent="-171450">
              <a:buFont typeface="Arial,Sans-Serif" panose="020B0604020202020204" pitchFamily="34" charset="0"/>
              <a:buChar char="•"/>
            </a:pPr>
            <a:r>
              <a:rPr lang="en-US"/>
              <a:t>To decrease: Provide appropriate options to meet their sensory needs proactively</a:t>
            </a:r>
            <a:endParaRPr lang="en-US">
              <a:solidFill>
                <a:srgbClr val="444444"/>
              </a:solidFill>
            </a:endParaRPr>
          </a:p>
          <a:p>
            <a:pPr marL="171450" lvl="0" indent="-171450">
              <a:buFont typeface="Arial" panose="020B0604020202020204" pitchFamily="34" charset="0"/>
              <a:buChar char="•"/>
            </a:pPr>
            <a:r>
              <a:rPr lang="en-US" i="0"/>
              <a:t>Escape-Seeking Behaviors:</a:t>
            </a:r>
          </a:p>
          <a:p>
            <a:pPr marL="628650" lvl="1" indent="-171450">
              <a:buFont typeface="Arial" panose="020B0604020202020204" pitchFamily="34" charset="0"/>
              <a:buChar char="•"/>
            </a:pPr>
            <a:r>
              <a:rPr lang="en-US" i="0"/>
              <a:t>To </a:t>
            </a:r>
            <a:r>
              <a:rPr lang="en-US"/>
              <a:t>increase: Avoid chasing the student or applying more pressure to engage, as this reinforces their need to escape</a:t>
            </a:r>
          </a:p>
          <a:p>
            <a:pPr marL="628650" lvl="1" indent="-171450">
              <a:buFont typeface="Arial" panose="020B0604020202020204" pitchFamily="34" charset="0"/>
              <a:buChar char="•"/>
            </a:pPr>
            <a:r>
              <a:rPr lang="en-US"/>
              <a:t>To </a:t>
            </a:r>
            <a:r>
              <a:rPr lang="en-US" i="0"/>
              <a:t>decrease: Plan for appropriate breaks before the student becomes overwhelmed, teach coping strategies</a:t>
            </a:r>
            <a:endParaRPr lang="en-US"/>
          </a:p>
          <a:p>
            <a:pPr marL="171450" indent="-171450">
              <a:buFont typeface="Arial" panose="020B0604020202020204" pitchFamily="34" charset="0"/>
              <a:buChar char="•"/>
            </a:pPr>
            <a:r>
              <a:rPr lang="en-US" i="0"/>
              <a:t>Attention-Seeking Behaviors</a:t>
            </a:r>
          </a:p>
          <a:p>
            <a:pPr marL="628650" lvl="1" indent="-171450">
              <a:buFont typeface="Arial" panose="020B0604020202020204" pitchFamily="34" charset="0"/>
              <a:buChar char="•"/>
            </a:pPr>
            <a:r>
              <a:rPr lang="en-US" i="0"/>
              <a:t>To increase: If you want to encourage positive attention-seeking (like raising hands), provide the attention they're seeking</a:t>
            </a:r>
          </a:p>
          <a:p>
            <a:pPr marL="628650" lvl="1" indent="-171450">
              <a:buFont typeface="Arial,Sans-Serif" panose="020B0604020202020204" pitchFamily="34" charset="0"/>
              <a:buChar char="•"/>
            </a:pPr>
            <a:r>
              <a:rPr lang="en-US"/>
              <a:t>To decrease: Use planned ignoring for minor attention-seeking behaviors, or redirect the student to appropriate ways to get attention</a:t>
            </a:r>
            <a:endParaRPr lang="en-US">
              <a:solidFill>
                <a:srgbClr val="444444"/>
              </a:solidFill>
            </a:endParaRPr>
          </a:p>
          <a:p>
            <a:pPr marL="171450" lvl="0" indent="-171450">
              <a:buFont typeface="Arial" panose="020B0604020202020204" pitchFamily="34" charset="0"/>
              <a:buChar char="•"/>
            </a:pPr>
            <a:r>
              <a:rPr lang="en-US" i="0"/>
              <a:t>Tangible Access-Seeking Behaviors:</a:t>
            </a:r>
          </a:p>
          <a:p>
            <a:pPr marL="628650" lvl="1" indent="-171450">
              <a:buFont typeface="Arial" panose="020B0604020202020204" pitchFamily="34" charset="0"/>
              <a:buChar char="•"/>
            </a:pPr>
            <a:r>
              <a:rPr lang="en-US" i="0"/>
              <a:t>To </a:t>
            </a:r>
            <a:r>
              <a:rPr lang="en-US"/>
              <a:t>increase: Give them access to what they want</a:t>
            </a:r>
          </a:p>
          <a:p>
            <a:pPr marL="628650" lvl="1" indent="-171450">
              <a:buFont typeface="Arial" panose="020B0604020202020204" pitchFamily="34" charset="0"/>
              <a:buChar char="•"/>
            </a:pPr>
            <a:r>
              <a:rPr lang="en-US"/>
              <a:t>To </a:t>
            </a:r>
            <a:r>
              <a:rPr lang="en-US" i="0"/>
              <a:t>decrease: Only provide access to desired items when behavioral goals are met, not when they're engaging in challenging behavior</a:t>
            </a:r>
            <a:endParaRPr lang="en-US"/>
          </a:p>
          <a:p>
            <a:pPr>
              <a:buFont typeface="Arial" panose="020B0604020202020204" pitchFamily="34" charset="0"/>
            </a:pPr>
            <a:endParaRPr lang="en-US" i="0"/>
          </a:p>
          <a:p>
            <a:pPr marL="0" lvl="0" indent="0">
              <a:buFont typeface="Arial" panose="020B0604020202020204" pitchFamily="34" charset="0"/>
              <a:buNone/>
            </a:pPr>
            <a:r>
              <a:rPr lang="en-US" i="0"/>
              <a:t>The critical point is this: if you give a student what their behavior is designed to get, you'll see more of that behavior. If you withhold what their behavior is designed to get while providing it through appropriate means, you'll see less challenging behavior and more appropriate behavior.</a:t>
            </a:r>
          </a:p>
          <a:p>
            <a:pPr marL="0" lvl="0" indent="0">
              <a:buFont typeface="Arial" panose="020B0604020202020204" pitchFamily="34" charset="0"/>
              <a:buNone/>
            </a:pPr>
            <a:r>
              <a:rPr lang="en-US" i="0"/>
              <a:t>For example, if a student is throwing a tantrum for attention, giving them attention during the tantrum increases tantrum behavior. But if you ignore the tantrum and give attention when they're calm, you'll see more calm behavior.</a:t>
            </a:r>
          </a:p>
        </p:txBody>
      </p:sp>
      <p:sp>
        <p:nvSpPr>
          <p:cNvPr id="4" name="Slide Number Placeholder 3"/>
          <p:cNvSpPr>
            <a:spLocks noGrp="1"/>
          </p:cNvSpPr>
          <p:nvPr>
            <p:ph type="sldNum" sz="quarter" idx="5"/>
          </p:nvPr>
        </p:nvSpPr>
        <p:spPr/>
        <p:txBody>
          <a:bodyPr/>
          <a:lstStyle/>
          <a:p>
            <a:fld id="{D3DD1371-CF2E-4775-8630-7E8AFF95C202}" type="slidenum">
              <a:rPr lang="en-US" smtClean="0"/>
              <a:t>12</a:t>
            </a:fld>
            <a:endParaRPr lang="en-US"/>
          </a:p>
        </p:txBody>
      </p:sp>
    </p:spTree>
    <p:extLst>
      <p:ext uri="{BB962C8B-B14F-4D97-AF65-F5344CB8AC3E}">
        <p14:creationId xmlns:p14="http://schemas.microsoft.com/office/powerpoint/2010/main" val="168230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3 mins</a:t>
            </a:r>
          </a:p>
          <a:p>
            <a:r>
              <a:rPr lang="en-US" b="0"/>
              <a:t>0:30-0:33</a:t>
            </a:r>
          </a:p>
          <a:p>
            <a:endParaRPr lang="en-US" b="0"/>
          </a:p>
          <a:p>
            <a:r>
              <a:rPr lang="en-US" b="1"/>
              <a:t>In-Person Activity – Voting/Discussion</a:t>
            </a:r>
          </a:p>
          <a:p>
            <a:r>
              <a:rPr lang="en-US"/>
              <a:t>We’re going to practice applying the functions of behavior and reduction strategies to real scenarios, acting as "traffic controllers" who direct appropriate responses. Review each scenario, then take a vote on which function of behavior you are seeing. Follow up with a discussion on how participants would work to reduce that behavior. </a:t>
            </a:r>
          </a:p>
          <a:p>
            <a:endParaRPr lang="en-US"/>
          </a:p>
          <a:p>
            <a:r>
              <a:rPr lang="en-US" b="1"/>
              <a:t>Virtual Activity – Annotation/Chat/Unmute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We’re going to practice applying the functions of behavior and reduction strategies to real scenarios, acting as "traffic controllers" who direct appropriate responses. Review each scenario, then use your annotation tool to select which function of behavior you are seeing in this scenario on the screen. Then we’d love to have you drop in the chat or unmute to share how you would use reduction strategies to mitigate the behavior. </a:t>
            </a:r>
          </a:p>
          <a:p>
            <a:endParaRPr lang="en-US"/>
          </a:p>
          <a:p>
            <a:r>
              <a:rPr lang="en-US" b="1"/>
              <a:t>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Marcus always "forgets" his homework folder when it's time for homework help. When reminded, he gets upset and says his stomach hurts. Last week he threw his pencil and said, "I hate this stupid work!"</a:t>
            </a:r>
          </a:p>
          <a:p>
            <a:endParaRPr lang="en-US"/>
          </a:p>
          <a:p>
            <a:r>
              <a:rPr lang="en-US"/>
              <a:t>What is the function of behavior here? Use your annotation tool to select on your screen.</a:t>
            </a:r>
          </a:p>
          <a:p>
            <a:endParaRPr lang="en-US"/>
          </a:p>
          <a:p>
            <a:r>
              <a:rPr lang="en-US"/>
              <a:t>Let us know in the chat how you would work to reduce this behavior.</a:t>
            </a:r>
            <a:br>
              <a:rPr lang="en-US"/>
            </a:br>
            <a:r>
              <a:rPr lang="en-US" i="1"/>
              <a:t>Facilitator then asks for a volunteer to unmute and share. </a:t>
            </a:r>
            <a:endParaRPr lang="en-US"/>
          </a:p>
        </p:txBody>
      </p:sp>
      <p:sp>
        <p:nvSpPr>
          <p:cNvPr id="4" name="Slide Number Placeholder 3"/>
          <p:cNvSpPr>
            <a:spLocks noGrp="1"/>
          </p:cNvSpPr>
          <p:nvPr>
            <p:ph type="sldNum" sz="quarter" idx="5"/>
          </p:nvPr>
        </p:nvSpPr>
        <p:spPr/>
        <p:txBody>
          <a:bodyPr/>
          <a:lstStyle/>
          <a:p>
            <a:fld id="{1BFF2413-6DBD-422A-9570-774272833638}" type="slidenum">
              <a:rPr lang="en-US" smtClean="0"/>
              <a:t>13</a:t>
            </a:fld>
            <a:endParaRPr lang="en-US"/>
          </a:p>
        </p:txBody>
      </p:sp>
    </p:spTree>
    <p:extLst>
      <p:ext uri="{BB962C8B-B14F-4D97-AF65-F5344CB8AC3E}">
        <p14:creationId xmlns:p14="http://schemas.microsoft.com/office/powerpoint/2010/main" val="142908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EA44-4436-3A17-B2C9-2E6233403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B0CB0-30EA-A002-1236-310749757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01AF0-CCB7-15C7-AC22-81112B7AD571}"/>
              </a:ext>
            </a:extLst>
          </p:cNvPr>
          <p:cNvSpPr>
            <a:spLocks noGrp="1"/>
          </p:cNvSpPr>
          <p:nvPr>
            <p:ph type="body" idx="1"/>
          </p:nvPr>
        </p:nvSpPr>
        <p:spPr/>
        <p:txBody>
          <a:bodyPr/>
          <a:lstStyle/>
          <a:p>
            <a:endParaRPr lang="en-US" b="0"/>
          </a:p>
          <a:p>
            <a:r>
              <a:rPr lang="en-US" b="0"/>
              <a:t>3 mins</a:t>
            </a:r>
          </a:p>
          <a:p>
            <a:r>
              <a:rPr lang="en-US" b="0"/>
              <a:t>0:33-0:36</a:t>
            </a:r>
          </a:p>
          <a:p>
            <a:endParaRPr lang="en-US" b="0"/>
          </a:p>
          <a:p>
            <a:endParaRPr lang="en-US"/>
          </a:p>
          <a:p>
            <a:r>
              <a:rPr lang="en-US" b="1"/>
              <a:t>Scenario</a:t>
            </a:r>
          </a:p>
          <a:p>
            <a:pPr marL="0" indent="0">
              <a:buNone/>
            </a:pPr>
            <a:r>
              <a:rPr lang="en-US" sz="1200"/>
              <a:t>During art activities, Jana constantly touches other students' supplies, taps her paintbrush loudly on the table, and rocks in her chair. She's most disruptive during independent work.</a:t>
            </a:r>
          </a:p>
          <a:p>
            <a:endParaRPr lang="en-US"/>
          </a:p>
          <a:p>
            <a:r>
              <a:rPr lang="en-US"/>
              <a:t>What is the function of behavior here? Use your annotation tool to select on your screen.</a:t>
            </a:r>
          </a:p>
          <a:p>
            <a:endParaRPr lang="en-US"/>
          </a:p>
          <a:p>
            <a:r>
              <a:rPr lang="en-US"/>
              <a:t>Let us know in the chat how you would work to reduce this behavior.</a:t>
            </a:r>
            <a:br>
              <a:rPr lang="en-US"/>
            </a:br>
            <a:r>
              <a:rPr lang="en-US" i="1"/>
              <a:t>Facilitator then asks for a volunteer to unmute and share. </a:t>
            </a:r>
            <a:endParaRPr lang="en-US"/>
          </a:p>
          <a:p>
            <a:endParaRPr lang="en-US"/>
          </a:p>
        </p:txBody>
      </p:sp>
      <p:sp>
        <p:nvSpPr>
          <p:cNvPr id="4" name="Slide Number Placeholder 3">
            <a:extLst>
              <a:ext uri="{FF2B5EF4-FFF2-40B4-BE49-F238E27FC236}">
                <a16:creationId xmlns:a16="http://schemas.microsoft.com/office/drawing/2014/main" id="{DA431418-AE56-5680-3291-AC6BDD1146E0}"/>
              </a:ext>
            </a:extLst>
          </p:cNvPr>
          <p:cNvSpPr>
            <a:spLocks noGrp="1"/>
          </p:cNvSpPr>
          <p:nvPr>
            <p:ph type="sldNum" sz="quarter" idx="5"/>
          </p:nvPr>
        </p:nvSpPr>
        <p:spPr/>
        <p:txBody>
          <a:bodyPr/>
          <a:lstStyle/>
          <a:p>
            <a:fld id="{1BFF2413-6DBD-422A-9570-774272833638}" type="slidenum">
              <a:rPr lang="en-US" smtClean="0"/>
              <a:t>14</a:t>
            </a:fld>
            <a:endParaRPr lang="en-US"/>
          </a:p>
        </p:txBody>
      </p:sp>
    </p:spTree>
    <p:extLst>
      <p:ext uri="{BB962C8B-B14F-4D97-AF65-F5344CB8AC3E}">
        <p14:creationId xmlns:p14="http://schemas.microsoft.com/office/powerpoint/2010/main" val="1019067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A33F3-93DE-4785-5EB8-454F8472D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19632-76F2-3BF0-917C-5AAF72F6A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C28BC-8B71-A28B-5F2C-E221A5501E56}"/>
              </a:ext>
            </a:extLst>
          </p:cNvPr>
          <p:cNvSpPr>
            <a:spLocks noGrp="1"/>
          </p:cNvSpPr>
          <p:nvPr>
            <p:ph type="body" idx="1"/>
          </p:nvPr>
        </p:nvSpPr>
        <p:spPr/>
        <p:txBody>
          <a:bodyPr/>
          <a:lstStyle/>
          <a:p>
            <a:endParaRPr lang="en-US" b="0"/>
          </a:p>
          <a:p>
            <a:r>
              <a:rPr lang="en-US" b="0"/>
              <a:t>3 mins</a:t>
            </a:r>
          </a:p>
          <a:p>
            <a:r>
              <a:rPr lang="en-US" b="0"/>
              <a:t>0:36-0:39</a:t>
            </a:r>
          </a:p>
          <a:p>
            <a:endParaRPr lang="en-US" b="0"/>
          </a:p>
          <a:p>
            <a:endParaRPr lang="en-US"/>
          </a:p>
          <a:p>
            <a:r>
              <a:rPr lang="en-US" b="1"/>
              <a:t>Scenario</a:t>
            </a:r>
          </a:p>
          <a:p>
            <a:pPr marL="0" indent="0">
              <a:buNone/>
            </a:pPr>
            <a:r>
              <a:rPr lang="en-US"/>
              <a:t>Every day at 3:00 PM, Aisha begins asking for snack even though snack time isn't until 3:30. She gets increasingly loud and persistent, sometimes crying or bargaining with staff.</a:t>
            </a:r>
          </a:p>
          <a:p>
            <a:pPr marL="0" indent="0">
              <a:buNone/>
            </a:pPr>
            <a:endParaRPr lang="en-US"/>
          </a:p>
          <a:p>
            <a:r>
              <a:rPr lang="en-US"/>
              <a:t>What is the function of behavior here? Use your annotation tool to select on your screen.</a:t>
            </a:r>
          </a:p>
          <a:p>
            <a:endParaRPr lang="en-US"/>
          </a:p>
          <a:p>
            <a:r>
              <a:rPr lang="en-US"/>
              <a:t>Let us know in the chat how you would work to reduce this behavior.</a:t>
            </a:r>
            <a:br>
              <a:rPr lang="en-US"/>
            </a:br>
            <a:r>
              <a:rPr lang="en-US" i="1"/>
              <a:t>Facilitator then asks for a volunteer to unmute and share. </a:t>
            </a:r>
            <a:endParaRPr lang="en-US"/>
          </a:p>
          <a:p>
            <a:pPr marL="0" indent="0">
              <a:buNone/>
            </a:pPr>
            <a:endParaRPr lang="en-US"/>
          </a:p>
          <a:p>
            <a:r>
              <a:rPr lang="en-US" b="1"/>
              <a:t>Debrief</a:t>
            </a:r>
          </a:p>
          <a:p>
            <a:r>
              <a:rPr lang="en-US" b="1" i="0"/>
              <a:t>Observe</a:t>
            </a:r>
            <a:r>
              <a:rPr lang="en-US" b="0" i="0"/>
              <a:t> </a:t>
            </a:r>
            <a:r>
              <a:rPr lang="en-US" b="1" i="0"/>
              <a:t>&amp; Identify Concepts</a:t>
            </a:r>
            <a:r>
              <a:rPr lang="en-US" b="0" i="0"/>
              <a:t> </a:t>
            </a:r>
            <a:r>
              <a:rPr lang="en-US" b="0" i="1"/>
              <a:t>Share out. </a:t>
            </a:r>
            <a:r>
              <a:rPr lang="en-US"/>
              <a:t>What strategies felt most natural to you?</a:t>
            </a:r>
            <a:endParaRPr lang="en-US" b="1" i="0"/>
          </a:p>
          <a:p>
            <a:r>
              <a:rPr lang="en-US" b="1" i="0"/>
              <a:t>Apply</a:t>
            </a:r>
            <a:r>
              <a:rPr lang="en-US" b="0" i="0"/>
              <a:t> </a:t>
            </a:r>
            <a:r>
              <a:rPr lang="en-US"/>
              <a:t>How could you use this approach in your daily work with youth?</a:t>
            </a:r>
            <a:endParaRPr lang="en-US" b="1" i="0"/>
          </a:p>
        </p:txBody>
      </p:sp>
      <p:sp>
        <p:nvSpPr>
          <p:cNvPr id="4" name="Slide Number Placeholder 3">
            <a:extLst>
              <a:ext uri="{FF2B5EF4-FFF2-40B4-BE49-F238E27FC236}">
                <a16:creationId xmlns:a16="http://schemas.microsoft.com/office/drawing/2014/main" id="{7D1EC32A-4D2E-ACFD-EBAD-8CD531D571F2}"/>
              </a:ext>
            </a:extLst>
          </p:cNvPr>
          <p:cNvSpPr>
            <a:spLocks noGrp="1"/>
          </p:cNvSpPr>
          <p:nvPr>
            <p:ph type="sldNum" sz="quarter" idx="5"/>
          </p:nvPr>
        </p:nvSpPr>
        <p:spPr/>
        <p:txBody>
          <a:bodyPr/>
          <a:lstStyle/>
          <a:p>
            <a:fld id="{1BFF2413-6DBD-422A-9570-774272833638}" type="slidenum">
              <a:rPr lang="en-US" smtClean="0"/>
              <a:t>15</a:t>
            </a:fld>
            <a:endParaRPr lang="en-US"/>
          </a:p>
        </p:txBody>
      </p:sp>
    </p:spTree>
    <p:extLst>
      <p:ext uri="{BB962C8B-B14F-4D97-AF65-F5344CB8AC3E}">
        <p14:creationId xmlns:p14="http://schemas.microsoft.com/office/powerpoint/2010/main" val="310800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7000"/>
              </a:lnSpc>
              <a:spcBef>
                <a:spcPts val="0"/>
              </a:spcBef>
              <a:spcAft>
                <a:spcPts val="0"/>
              </a:spcAft>
              <a:buClrTx/>
              <a:buSzTx/>
              <a:buFont typeface="+mj-lt"/>
              <a:buNone/>
              <a:tabLst/>
              <a:defRPr/>
            </a:pPr>
            <a:r>
              <a:rPr lang="en-US" sz="1200">
                <a:effectLst/>
                <a:latin typeface="Calibri"/>
                <a:ea typeface="Calibri" panose="020F0502020204030204" pitchFamily="34" charset="0"/>
                <a:cs typeface="Calibri"/>
              </a:rPr>
              <a:t>1 mins</a:t>
            </a:r>
            <a:endParaRPr lang="en-US"/>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b="0" i="0" u="none" strike="noStrike">
                <a:solidFill>
                  <a:srgbClr val="000000"/>
                </a:solidFill>
                <a:effectLst/>
                <a:latin typeface="Calibri" panose="020F0502020204030204" pitchFamily="34" charset="0"/>
              </a:rPr>
              <a:t>0:39-0:40</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b="1" u="sng">
                <a:effectLst/>
                <a:latin typeface="Calibri"/>
                <a:ea typeface="Calibri" panose="020F0502020204030204" pitchFamily="34" charset="0"/>
                <a:cs typeface="Calibri"/>
              </a:rPr>
              <a:t>Say</a:t>
            </a:r>
          </a:p>
          <a:p>
            <a:r>
              <a:rPr lang="en-US"/>
              <a:t>We make a lot of comments to students about how they are impacting others, but these are usually “don’t bother them” or “you have to clean up”. Affective statements are ones that acknowledge your feelings. Statements like “I am happy to see…” or “I am thankful that you…” So instead of saying “don’t bother them” you can say “I feel like you may be bothering </a:t>
            </a:r>
            <a:r>
              <a:rPr lang="en-US" i="1"/>
              <a:t>X. </a:t>
            </a:r>
            <a:r>
              <a:rPr lang="en-US" i="0"/>
              <a:t>Have you asked them about this?” or instead of “you have to clean up” you can say “I am thankful when you clean up. It keeps our environment healthy and safe.”</a:t>
            </a:r>
            <a:endParaRPr lang="en-US" i="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16</a:t>
            </a:fld>
            <a:endParaRPr lang="en-US"/>
          </a:p>
        </p:txBody>
      </p:sp>
    </p:spTree>
    <p:extLst>
      <p:ext uri="{BB962C8B-B14F-4D97-AF65-F5344CB8AC3E}">
        <p14:creationId xmlns:p14="http://schemas.microsoft.com/office/powerpoint/2010/main" val="227072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0:40-0:42</a:t>
            </a:r>
            <a:endParaRPr lang="en-US" b="0" i="0">
              <a:solidFill>
                <a:srgbClr val="444444"/>
              </a:solidFill>
              <a:effectLst/>
              <a:latin typeface="Calibri" panose="020F0502020204030204" pitchFamily="34" charset="0"/>
            </a:endParaRPr>
          </a:p>
          <a:p>
            <a:endParaRPr lang="en-US"/>
          </a:p>
          <a:p>
            <a:r>
              <a:rPr lang="en-US" b="1" u="none"/>
              <a:t>Activity- In-person- Discussion/Turn and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“Be quiet” is a telling statements. How can you convert them to affective statements? Discuss with your neighbor and then we’ll have folks share their responses. </a:t>
            </a:r>
            <a:endParaRPr lang="en-US" b="0" u="none">
              <a:cs typeface="Calibri"/>
            </a:endParaRPr>
          </a:p>
          <a:p>
            <a:endParaRPr lang="en-US" b="1" u="none">
              <a:cs typeface="Calibri"/>
            </a:endParaRPr>
          </a:p>
          <a:p>
            <a:r>
              <a:rPr lang="en-US" b="1" u="none">
                <a:cs typeface="Calibri"/>
              </a:rPr>
              <a:t>Activity-Virtual-Chat/Unmute</a:t>
            </a:r>
          </a:p>
          <a:p>
            <a:r>
              <a:rPr lang="en-US" b="0" u="none"/>
              <a:t>“Be quiet” is a telling statements. How can you convert them to affective statements? Let us know in the chat or feel free to unmute and share. </a:t>
            </a:r>
            <a:endParaRPr lang="en-US" b="0" u="none">
              <a:cs typeface="Calibri"/>
            </a:endParaRPr>
          </a:p>
          <a:p>
            <a:endParaRPr lang="en-US" b="0" u="none"/>
          </a:p>
          <a:p>
            <a:r>
              <a:rPr lang="en-US" b="0" i="1" u="none"/>
              <a:t>Click to display sample response</a:t>
            </a:r>
          </a:p>
          <a:p>
            <a:endParaRPr lang="en-US" b="0" i="1" u="none"/>
          </a:p>
          <a:p>
            <a:r>
              <a:rPr lang="en-US" b="0" i="0" u="none"/>
              <a:t>Be quiet. - I’m feeling irritated that you were talking when I was leading the activity.  I worked hard on this and think you will really like it when you learn more about it. Will you raise your hand when you want to talk?</a:t>
            </a:r>
          </a:p>
          <a:p>
            <a:endParaRPr lang="en-US" b="0" i="1" u="none"/>
          </a:p>
        </p:txBody>
      </p:sp>
      <p:sp>
        <p:nvSpPr>
          <p:cNvPr id="4" name="Slide Number Placeholder 3"/>
          <p:cNvSpPr>
            <a:spLocks noGrp="1"/>
          </p:cNvSpPr>
          <p:nvPr>
            <p:ph type="sldNum" sz="quarter" idx="5"/>
          </p:nvPr>
        </p:nvSpPr>
        <p:spPr/>
        <p:txBody>
          <a:bodyPr/>
          <a:lstStyle/>
          <a:p>
            <a:fld id="{A44DC22F-BBBF-9545-BEA6-DDEB9D9BC3E6}" type="slidenum">
              <a:rPr lang="en-US" smtClean="0"/>
              <a:t>17</a:t>
            </a:fld>
            <a:endParaRPr lang="en-US"/>
          </a:p>
        </p:txBody>
      </p:sp>
    </p:spTree>
    <p:extLst>
      <p:ext uri="{BB962C8B-B14F-4D97-AF65-F5344CB8AC3E}">
        <p14:creationId xmlns:p14="http://schemas.microsoft.com/office/powerpoint/2010/main" val="137592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58CC0-090A-3554-0BB1-E06E0B7ED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AC92E-F1DC-002A-7EA5-2B581903A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96A47-ACDD-9C72-9DD1-66D1F63C7BE6}"/>
              </a:ext>
            </a:extLst>
          </p:cNvPr>
          <p:cNvSpPr>
            <a:spLocks noGrp="1"/>
          </p:cNvSpPr>
          <p:nvPr>
            <p:ph type="body" idx="1"/>
          </p:nvPr>
        </p:nvSpPr>
        <p:spPr/>
        <p:txBody>
          <a:bodyPr/>
          <a:lstStyle/>
          <a:p>
            <a:r>
              <a:rPr lang="en-US"/>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0:42-0:44</a:t>
            </a:r>
            <a:endParaRPr lang="en-US" b="0" i="0">
              <a:solidFill>
                <a:srgbClr val="444444"/>
              </a:solidFill>
              <a:effectLst/>
              <a:latin typeface="Calibri" panose="020F0502020204030204" pitchFamily="34" charset="0"/>
            </a:endParaRPr>
          </a:p>
          <a:p>
            <a:endParaRPr lang="en-US"/>
          </a:p>
          <a:p>
            <a:r>
              <a:rPr lang="en-US" b="1" u="none"/>
              <a:t>Activity- In-person-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“You just hurt Joe” is a telling statements. How can you convert them to affective statements? Discuss with your neighbor and then we’ll have folks share their responses. </a:t>
            </a:r>
            <a:endParaRPr lang="en-US" b="0" u="none">
              <a:cs typeface="Calibri"/>
            </a:endParaRPr>
          </a:p>
          <a:p>
            <a:endParaRPr lang="en-US" b="1" u="none">
              <a:cs typeface="Calibri"/>
            </a:endParaRPr>
          </a:p>
          <a:p>
            <a:r>
              <a:rPr lang="en-US" b="1" u="none">
                <a:cs typeface="Calibri"/>
              </a:rPr>
              <a:t>Activity-Virtual-Chat/Unmute</a:t>
            </a:r>
          </a:p>
          <a:p>
            <a:r>
              <a:rPr lang="en-US" b="0" u="none"/>
              <a:t>“You just hurt Joe” is a telling statements. How can you convert them to affective statements? Let us know in the chat or feel free to unmute and share. </a:t>
            </a:r>
            <a:endParaRPr lang="en-US" b="1" u="sng">
              <a:cs typeface="Calibri"/>
            </a:endParaRPr>
          </a:p>
          <a:p>
            <a:endParaRPr lang="en-US" b="0" u="none"/>
          </a:p>
          <a:p>
            <a:r>
              <a:rPr lang="en-US" b="0" i="1" u="none"/>
              <a:t>Click to display sample response</a:t>
            </a:r>
          </a:p>
          <a:p>
            <a:endParaRPr lang="en-US" b="0" i="0" u="none"/>
          </a:p>
          <a:p>
            <a:r>
              <a:rPr lang="en-US" b="0" i="0" u="none"/>
              <a:t>It made me uneasy to see you hurt Joe. Respect is an important thing to me and to our community. Can you tell me what is going on with you two?</a:t>
            </a:r>
          </a:p>
          <a:p>
            <a:endParaRPr lang="en-US" b="0" i="1" u="none"/>
          </a:p>
        </p:txBody>
      </p:sp>
      <p:sp>
        <p:nvSpPr>
          <p:cNvPr id="4" name="Slide Number Placeholder 3">
            <a:extLst>
              <a:ext uri="{FF2B5EF4-FFF2-40B4-BE49-F238E27FC236}">
                <a16:creationId xmlns:a16="http://schemas.microsoft.com/office/drawing/2014/main" id="{5E32BB21-9E59-B852-0C4A-999E5F161AC6}"/>
              </a:ext>
            </a:extLst>
          </p:cNvPr>
          <p:cNvSpPr>
            <a:spLocks noGrp="1"/>
          </p:cNvSpPr>
          <p:nvPr>
            <p:ph type="sldNum" sz="quarter" idx="5"/>
          </p:nvPr>
        </p:nvSpPr>
        <p:spPr/>
        <p:txBody>
          <a:bodyPr/>
          <a:lstStyle/>
          <a:p>
            <a:fld id="{A44DC22F-BBBF-9545-BEA6-DDEB9D9BC3E6}" type="slidenum">
              <a:rPr lang="en-US" smtClean="0"/>
              <a:t>18</a:t>
            </a:fld>
            <a:endParaRPr lang="en-US"/>
          </a:p>
        </p:txBody>
      </p:sp>
    </p:spTree>
    <p:extLst>
      <p:ext uri="{BB962C8B-B14F-4D97-AF65-F5344CB8AC3E}">
        <p14:creationId xmlns:p14="http://schemas.microsoft.com/office/powerpoint/2010/main" val="139285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7228-BD19-A8E3-B2F3-809A7A06B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B1AD8-ECE5-CFFF-65BA-44EE20E2F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E1C5A-D756-4CB2-A14F-0275711AA2D3}"/>
              </a:ext>
            </a:extLst>
          </p:cNvPr>
          <p:cNvSpPr>
            <a:spLocks noGrp="1"/>
          </p:cNvSpPr>
          <p:nvPr>
            <p:ph type="body" idx="1"/>
          </p:nvPr>
        </p:nvSpPr>
        <p:spPr/>
        <p:txBody>
          <a:bodyPr/>
          <a:lstStyle/>
          <a:p>
            <a:r>
              <a:rPr lang="en-US"/>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0:44-0:46</a:t>
            </a:r>
            <a:endParaRPr lang="en-US" b="0" i="0">
              <a:solidFill>
                <a:srgbClr val="444444"/>
              </a:solidFill>
              <a:effectLst/>
              <a:latin typeface="Calibri" panose="020F0502020204030204" pitchFamily="34" charset="0"/>
            </a:endParaRPr>
          </a:p>
          <a:p>
            <a:endParaRPr lang="en-US"/>
          </a:p>
          <a:p>
            <a:r>
              <a:rPr lang="en-US" b="1" u="none"/>
              <a:t>Activity- In-person- Discussion/Turn and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“Don’t touch her.” is a telling statement. How can you convert them to affective statements? Discuss with your neighbor and then we’ll have folks share their responses. </a:t>
            </a:r>
            <a:endParaRPr lang="en-US" b="0" u="none">
              <a:cs typeface="Calibri"/>
            </a:endParaRPr>
          </a:p>
          <a:p>
            <a:endParaRPr lang="en-US" b="1" u="none">
              <a:cs typeface="Calibri"/>
            </a:endParaRPr>
          </a:p>
          <a:p>
            <a:r>
              <a:rPr lang="en-US" b="1" u="none">
                <a:cs typeface="Calibri"/>
              </a:rPr>
              <a:t>Activity-Virtual-Chat/Unmute</a:t>
            </a:r>
          </a:p>
          <a:p>
            <a:r>
              <a:rPr lang="en-US" b="0" u="none"/>
              <a:t>“Don’t touch her.” is a telling statement. How can you convert them to affective statements? Let us know in the chat or feel free to unmute and share. </a:t>
            </a:r>
            <a:endParaRPr lang="en-US" b="0" u="none">
              <a:cs typeface="Calibri"/>
            </a:endParaRPr>
          </a:p>
          <a:p>
            <a:endParaRPr lang="en-US" b="0" u="none"/>
          </a:p>
          <a:p>
            <a:r>
              <a:rPr lang="en-US" b="0" i="1" u="none"/>
              <a:t>Click to display sample response</a:t>
            </a:r>
          </a:p>
          <a:p>
            <a:endParaRPr lang="en-US" b="0" i="1" u="none"/>
          </a:p>
          <a:p>
            <a:r>
              <a:rPr lang="en-US" b="0" i="0" u="none"/>
              <a:t>I feel really uncomfortable when I see you touching them in the hall.  I value all students feeling safe and secure.  Would you be willing to talk about what is going on between you two?</a:t>
            </a:r>
          </a:p>
          <a:p>
            <a:endParaRPr lang="en-US" b="0" i="1" u="none"/>
          </a:p>
          <a:p>
            <a:r>
              <a:rPr lang="en-US" b="1">
                <a:solidFill>
                  <a:srgbClr val="000000"/>
                </a:solidFill>
              </a:rPr>
              <a:t>Debrief</a:t>
            </a:r>
            <a:endParaRPr lang="en-US" b="1" dirty="0">
              <a:solidFill>
                <a:srgbClr val="000000"/>
              </a:solidFill>
            </a:endParaRPr>
          </a:p>
          <a:p>
            <a:r>
              <a:rPr lang="en-US" b="1" dirty="0">
                <a:solidFill>
                  <a:srgbClr val="000000"/>
                </a:solidFill>
              </a:rPr>
              <a:t>Observe &amp; Identify Concepts </a:t>
            </a:r>
            <a:r>
              <a:rPr lang="en-US" i="1" dirty="0">
                <a:solidFill>
                  <a:srgbClr val="000000"/>
                </a:solidFill>
              </a:rPr>
              <a:t>Comment on responses. </a:t>
            </a:r>
            <a:r>
              <a:rPr lang="en-US" dirty="0">
                <a:solidFill>
                  <a:srgbClr val="000000"/>
                </a:solidFill>
              </a:rPr>
              <a:t>How</a:t>
            </a:r>
            <a:r>
              <a:rPr lang="en-US">
                <a:solidFill>
                  <a:srgbClr val="000000"/>
                </a:solidFill>
              </a:rPr>
              <a:t> easy was it to turn telling statements into affective statements?</a:t>
            </a:r>
          </a:p>
          <a:p>
            <a:r>
              <a:rPr lang="en-US" b="1" dirty="0"/>
              <a:t>Apply Concepts </a:t>
            </a:r>
            <a:r>
              <a:rPr lang="en-US"/>
              <a:t>How can you check yourself before speaking so that your statements are more affective verses telling?</a:t>
            </a:r>
            <a:endParaRPr lang="en-US" u="none"/>
          </a:p>
        </p:txBody>
      </p:sp>
      <p:sp>
        <p:nvSpPr>
          <p:cNvPr id="4" name="Slide Number Placeholder 3">
            <a:extLst>
              <a:ext uri="{FF2B5EF4-FFF2-40B4-BE49-F238E27FC236}">
                <a16:creationId xmlns:a16="http://schemas.microsoft.com/office/drawing/2014/main" id="{60FE7276-6F56-503B-0254-F4EB903B7791}"/>
              </a:ext>
            </a:extLst>
          </p:cNvPr>
          <p:cNvSpPr>
            <a:spLocks noGrp="1"/>
          </p:cNvSpPr>
          <p:nvPr>
            <p:ph type="sldNum" sz="quarter" idx="5"/>
          </p:nvPr>
        </p:nvSpPr>
        <p:spPr/>
        <p:txBody>
          <a:bodyPr/>
          <a:lstStyle/>
          <a:p>
            <a:fld id="{A44DC22F-BBBF-9545-BEA6-DDEB9D9BC3E6}" type="slidenum">
              <a:rPr lang="en-US" smtClean="0"/>
              <a:t>19</a:t>
            </a:fld>
            <a:endParaRPr lang="en-US"/>
          </a:p>
        </p:txBody>
      </p:sp>
    </p:spTree>
    <p:extLst>
      <p:ext uri="{BB962C8B-B14F-4D97-AF65-F5344CB8AC3E}">
        <p14:creationId xmlns:p14="http://schemas.microsoft.com/office/powerpoint/2010/main" val="180984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0:46-0:48</a:t>
            </a:r>
            <a:endParaRPr lang="en-US" b="0" i="0">
              <a:solidFill>
                <a:srgbClr val="444444"/>
              </a:solidFill>
              <a:effectLst/>
              <a:latin typeface="Calibri" panose="020F0502020204030204" pitchFamily="34" charset="0"/>
            </a:endParaRPr>
          </a:p>
          <a:p>
            <a:endParaRPr lang="en-US"/>
          </a:p>
          <a:p>
            <a:r>
              <a:rPr lang="en-US" b="1" u="sng"/>
              <a:t>Say</a:t>
            </a:r>
            <a:endParaRPr lang="en-US" b="1" u="sng">
              <a:cs typeface="Calibri"/>
            </a:endParaRPr>
          </a:p>
          <a:p>
            <a:r>
              <a:rPr lang="en-US" b="0" u="none"/>
              <a:t>Small impromptu conversations are held before an issue occurs or immediately after. These are short – less than 5 minutes – and may use the restorative questions.</a:t>
            </a:r>
            <a:r>
              <a:rPr lang="en-US"/>
              <a:t> </a:t>
            </a:r>
            <a:endParaRPr lang="en-US" b="0" u="none">
              <a:cs typeface="Calibri"/>
            </a:endParaRPr>
          </a:p>
          <a:p>
            <a:endParaRPr lang="en-US" b="0" u="none"/>
          </a:p>
          <a:p>
            <a:r>
              <a:rPr lang="en-US" b="0" u="none"/>
              <a:t>80% of these conversations should be proactive and 20% should be reactive. That means that you should be having these conversations regularly, before you have disciplinary issue. They can be used to reflect on what is happening in the classroom, even good things.</a:t>
            </a:r>
            <a:endParaRPr lang="en-US" b="0" u="none">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20</a:t>
            </a:fld>
            <a:endParaRPr lang="en-US"/>
          </a:p>
        </p:txBody>
      </p:sp>
    </p:spTree>
    <p:extLst>
      <p:ext uri="{BB962C8B-B14F-4D97-AF65-F5344CB8AC3E}">
        <p14:creationId xmlns:p14="http://schemas.microsoft.com/office/powerpoint/2010/main" val="2864548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7000"/>
              </a:lnSpc>
              <a:spcBef>
                <a:spcPts val="0"/>
              </a:spcBef>
              <a:spcAft>
                <a:spcPts val="0"/>
              </a:spcAft>
              <a:buClrTx/>
              <a:buSzTx/>
              <a:buFont typeface="+mj-lt"/>
              <a:buNone/>
              <a:tabLst/>
              <a:defRPr/>
            </a:pPr>
            <a:r>
              <a:rPr lang="en-US" sz="1200">
                <a:effectLst/>
                <a:latin typeface="Calibri"/>
                <a:ea typeface="Calibri" panose="020F0502020204030204" pitchFamily="34" charset="0"/>
                <a:cs typeface="Calibri"/>
              </a:rPr>
              <a:t>4 mins</a:t>
            </a:r>
            <a:endParaRPr lang="en-US"/>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b="0" i="0" u="none" strike="noStrike">
                <a:solidFill>
                  <a:srgbClr val="000000"/>
                </a:solidFill>
                <a:effectLst/>
                <a:latin typeface="Calibri" panose="020F0502020204030204" pitchFamily="34" charset="0"/>
              </a:rPr>
              <a:t>0:48-0:52</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b="1" u="sng">
                <a:effectLst/>
                <a:latin typeface="Calibri"/>
                <a:ea typeface="Calibri" panose="020F0502020204030204" pitchFamily="34" charset="0"/>
                <a:cs typeface="Calibri"/>
              </a:rPr>
              <a:t>Say</a:t>
            </a:r>
          </a:p>
          <a:p>
            <a:r>
              <a:rPr lang="en-US">
                <a:cs typeface="Calibri"/>
              </a:rPr>
              <a:t>These five restorative questions are powerful tools for helping students reflect on their actions and develop accountability. Unlike punitive approaches that focus on consequences, these questions help students understand the impact of their behavior and take ownership of making things right. Let's break down each question and why it's effective:</a:t>
            </a:r>
          </a:p>
          <a:p>
            <a:pPr marL="171450" indent="-171450">
              <a:buFont typeface="Arial" panose="020B0604020202020204" pitchFamily="34" charset="0"/>
              <a:buChar char="•"/>
            </a:pPr>
            <a:r>
              <a:rPr lang="en-US">
                <a:cs typeface="Calibri"/>
              </a:rPr>
              <a:t>"What happened?" - This is a neutral, open-ended question that allows the student to share their perspective without feeling judged. It helps them organize their thoughts and gives you insight into how they experienced the situation.</a:t>
            </a:r>
          </a:p>
          <a:p>
            <a:pPr marL="171450" indent="-171450">
              <a:buFont typeface="Arial" panose="020B0604020202020204" pitchFamily="34" charset="0"/>
              <a:buChar char="•"/>
            </a:pPr>
            <a:r>
              <a:rPr lang="en-US">
                <a:cs typeface="Calibri"/>
              </a:rPr>
              <a:t>"What were you thinking of at the time?" - This question helps students connect their thoughts to their actions. It develops self-awareness and helps them understand that their thinking influences their behavior.</a:t>
            </a:r>
          </a:p>
          <a:p>
            <a:pPr marL="171450" indent="-171450">
              <a:buFont typeface="Arial" panose="020B0604020202020204" pitchFamily="34" charset="0"/>
              <a:buChar char="•"/>
            </a:pPr>
            <a:r>
              <a:rPr lang="en-US">
                <a:cs typeface="Calibri"/>
              </a:rPr>
              <a:t>"What have you thought about since?" - This encourages reflection and shows whether the student has gained new insights since the incident. It often reveals that students already understand what went wrong.</a:t>
            </a:r>
          </a:p>
          <a:p>
            <a:pPr marL="171450" indent="-171450">
              <a:buFont typeface="Arial" panose="020B0604020202020204" pitchFamily="34" charset="0"/>
              <a:buChar char="•"/>
            </a:pPr>
            <a:r>
              <a:rPr lang="en-US">
                <a:cs typeface="Calibri"/>
              </a:rPr>
              <a:t>"Who has been affected by what you have done? In what way?" - This is where empathy develops. Students consider the impact of their actions on others, including peers, staff, and themselves. This question helps them understand that their actions have ripple effects.</a:t>
            </a:r>
          </a:p>
          <a:p>
            <a:pPr marL="171450" indent="-171450">
              <a:buFont typeface="Arial" panose="020B0604020202020204" pitchFamily="34" charset="0"/>
              <a:buChar char="•"/>
            </a:pPr>
            <a:r>
              <a:rPr lang="en-US">
                <a:cs typeface="Calibri"/>
              </a:rPr>
              <a:t>“What do you think you need to do to make things right?" - This empowers students to generate solutions rather than having consequences imposed on them. When students come up with their own plan for repair, they're more invested in following through.</a:t>
            </a:r>
          </a:p>
          <a:p>
            <a:pPr marL="0" indent="0">
              <a:buFont typeface="Arial" panose="020B0604020202020204" pitchFamily="34" charset="0"/>
              <a:buNone/>
            </a:pPr>
            <a:endParaRPr lang="en-US">
              <a:cs typeface="Calibri"/>
            </a:endParaRPr>
          </a:p>
          <a:p>
            <a:pPr marL="0" indent="0">
              <a:buFont typeface="Arial" panose="020B0604020202020204" pitchFamily="34" charset="0"/>
              <a:buNone/>
            </a:pPr>
            <a:r>
              <a:rPr lang="en-US">
                <a:cs typeface="Calibri"/>
              </a:rPr>
              <a:t>These questions work best when asked with genuine curiosity, not as an interrogation. Give students time to think and be prepared for "I don't know" responses - that's often where the learning begins. The goal is to guide students toward understanding and responsibility, not to get them to admit guilt.</a:t>
            </a:r>
          </a:p>
        </p:txBody>
      </p:sp>
      <p:sp>
        <p:nvSpPr>
          <p:cNvPr id="4" name="Slide Number Placeholder 3"/>
          <p:cNvSpPr>
            <a:spLocks noGrp="1"/>
          </p:cNvSpPr>
          <p:nvPr>
            <p:ph type="sldNum" sz="quarter" idx="5"/>
          </p:nvPr>
        </p:nvSpPr>
        <p:spPr/>
        <p:txBody>
          <a:bodyPr/>
          <a:lstStyle/>
          <a:p>
            <a:fld id="{A44DC22F-BBBF-9545-BEA6-DDEB9D9BC3E6}" type="slidenum">
              <a:rPr lang="en-US" smtClean="0"/>
              <a:t>21</a:t>
            </a:fld>
            <a:endParaRPr lang="en-US"/>
          </a:p>
        </p:txBody>
      </p:sp>
    </p:spTree>
    <p:extLst>
      <p:ext uri="{BB962C8B-B14F-4D97-AF65-F5344CB8AC3E}">
        <p14:creationId xmlns:p14="http://schemas.microsoft.com/office/powerpoint/2010/main" val="277477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0"/>
              <a:t>1 min</a:t>
            </a:r>
          </a:p>
          <a:p>
            <a:r>
              <a:rPr lang="en-US" b="0"/>
              <a:t>0:00-0:01</a:t>
            </a:r>
          </a:p>
          <a:p>
            <a:endParaRPr lang="en-US" b="0"/>
          </a:p>
          <a:p>
            <a:r>
              <a:rPr lang="en-US" b="1"/>
              <a:t>Say</a:t>
            </a:r>
          </a:p>
          <a:p>
            <a:endParaRPr lang="en-US" b="0"/>
          </a:p>
          <a:p>
            <a:r>
              <a:rPr lang="en-US" b="1"/>
              <a:t>Description:</a:t>
            </a:r>
          </a:p>
          <a:p>
            <a:r>
              <a:rPr lang="en-US"/>
              <a:t>Discover how behavior reflects what youth may not be able to say in words. Learn to uncover root causes, use empathy, and redirect behavior in ways that preserve relationships. Gain strategies to provide support and respond to undesirable behaviors rather than reacting to them.</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LinkedIn Post: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If you are facilitating this training in-person: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If you are facilitating this training virtually: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p:txBody>
      </p:sp>
      <p:sp>
        <p:nvSpPr>
          <p:cNvPr id="4" name="Slide Number Placeholder 3"/>
          <p:cNvSpPr>
            <a:spLocks noGrp="1"/>
          </p:cNvSpPr>
          <p:nvPr>
            <p:ph type="sldNum" sz="quarter" idx="5"/>
          </p:nvPr>
        </p:nvSpPr>
        <p:spPr/>
        <p:txBody>
          <a:bodyPr/>
          <a:lstStyle/>
          <a:p>
            <a:fld id="{1BFF2413-6DBD-422A-9570-774272833638}" type="slidenum">
              <a:rPr lang="en-US" smtClean="0"/>
              <a:t>2</a:t>
            </a:fld>
            <a:endParaRPr lang="en-US"/>
          </a:p>
        </p:txBody>
      </p:sp>
    </p:spTree>
    <p:extLst>
      <p:ext uri="{BB962C8B-B14F-4D97-AF65-F5344CB8AC3E}">
        <p14:creationId xmlns:p14="http://schemas.microsoft.com/office/powerpoint/2010/main" val="2838991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mins</a:t>
            </a:r>
          </a:p>
          <a:p>
            <a:r>
              <a:rPr lang="en-US"/>
              <a:t>0:52-0:55</a:t>
            </a:r>
          </a:p>
          <a:p>
            <a:endParaRPr lang="en-US"/>
          </a:p>
          <a:p>
            <a:r>
              <a:rPr lang="en-US" b="1"/>
              <a:t>Say</a:t>
            </a:r>
          </a:p>
          <a:p>
            <a:r>
              <a:rPr lang="en-US"/>
              <a:t>As we begin to wrap up our time today, we want to share with you a sample of a conversation where an adult is using these restorative questions to help a young person work through what they are experiencing. </a:t>
            </a:r>
          </a:p>
          <a:p>
            <a:endParaRPr lang="en-US"/>
          </a:p>
          <a:p>
            <a:r>
              <a:rPr lang="en-US" i="1"/>
              <a:t>Click to play video</a:t>
            </a:r>
          </a:p>
          <a:p>
            <a:endParaRPr lang="en-US" i="1"/>
          </a:p>
          <a:p>
            <a:r>
              <a:rPr lang="en-US" i="0"/>
              <a:t>As we observed, the adult did more than just ask these questions. The conversation began with very positive comments and even offering gratitude. These things are important to keep in mind because it will go a long way in restoring relationships with youth and supporting them through the challenges they experience. </a:t>
            </a:r>
          </a:p>
          <a:p>
            <a:endParaRPr lang="en-US" i="0"/>
          </a:p>
          <a:p>
            <a:r>
              <a:rPr lang="en-US" b="1"/>
              <a:t>Source</a:t>
            </a:r>
          </a:p>
          <a:p>
            <a:r>
              <a:rPr lang="en-US"/>
              <a:t>https://youtu.be/aw4LwL86YNA</a:t>
            </a:r>
          </a:p>
        </p:txBody>
      </p:sp>
      <p:sp>
        <p:nvSpPr>
          <p:cNvPr id="4" name="Slide Number Placeholder 3"/>
          <p:cNvSpPr>
            <a:spLocks noGrp="1"/>
          </p:cNvSpPr>
          <p:nvPr>
            <p:ph type="sldNum" sz="quarter" idx="5"/>
          </p:nvPr>
        </p:nvSpPr>
        <p:spPr/>
        <p:txBody>
          <a:bodyPr/>
          <a:lstStyle/>
          <a:p>
            <a:fld id="{1BFF2413-6DBD-422A-9570-774272833638}" type="slidenum">
              <a:rPr lang="en-US" smtClean="0"/>
              <a:t>22</a:t>
            </a:fld>
            <a:endParaRPr lang="en-US"/>
          </a:p>
        </p:txBody>
      </p:sp>
    </p:spTree>
    <p:extLst>
      <p:ext uri="{BB962C8B-B14F-4D97-AF65-F5344CB8AC3E}">
        <p14:creationId xmlns:p14="http://schemas.microsoft.com/office/powerpoint/2010/main" val="332953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3318C-41ED-2F89-0FC4-0BECC09E6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3AFAA-7B10-6D87-D178-33D238414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DE758-A7CA-A808-58A8-A289EDB90281}"/>
              </a:ext>
            </a:extLst>
          </p:cNvPr>
          <p:cNvSpPr>
            <a:spLocks noGrp="1"/>
          </p:cNvSpPr>
          <p:nvPr>
            <p:ph type="body" idx="1"/>
          </p:nvPr>
        </p:nvSpPr>
        <p:spPr/>
        <p:txBody>
          <a:bodyPr/>
          <a:lstStyle/>
          <a:p>
            <a:endParaRPr lang="en-US" b="1"/>
          </a:p>
          <a:p>
            <a:r>
              <a:rPr lang="en-US" b="0" dirty="0"/>
              <a:t>3 mins</a:t>
            </a:r>
          </a:p>
          <a:p>
            <a:r>
              <a:rPr lang="en-US" b="0" dirty="0"/>
              <a:t>0:57-1:00</a:t>
            </a:r>
          </a:p>
          <a:p>
            <a:endParaRPr lang="en-US" b="0"/>
          </a:p>
          <a:p>
            <a:r>
              <a:rPr lang="en-US" b="1" dirty="0"/>
              <a:t>Say</a:t>
            </a:r>
          </a:p>
          <a:p>
            <a:pPr marL="0" indent="0">
              <a:buFont typeface="Arial" panose="020B0604020202020204" pitchFamily="34" charset="0"/>
              <a:buNone/>
            </a:pPr>
            <a:r>
              <a:rPr lang="en-US" i="0" dirty="0"/>
              <a:t>As you leave today, keep your practice going by:</a:t>
            </a:r>
          </a:p>
          <a:p>
            <a:pPr marL="171450" indent="-171450">
              <a:buFont typeface="Arial" panose="020B0604020202020204" pitchFamily="34" charset="0"/>
              <a:buChar char="•"/>
            </a:pPr>
            <a:r>
              <a:rPr lang="en-US" i="0" dirty="0"/>
              <a:t>As youth present undesirable behaviors, first think of SEAT and work to identify the true message they are trying to convey.</a:t>
            </a:r>
          </a:p>
          <a:p>
            <a:pPr marL="171450" indent="-171450">
              <a:buFont typeface="Arial" panose="020B0604020202020204" pitchFamily="34" charset="0"/>
              <a:buChar char="•"/>
            </a:pPr>
            <a:r>
              <a:rPr lang="en-US" i="0" dirty="0"/>
              <a:t>Practice reframing your language so that you use “I” statements when addressing misbehavior</a:t>
            </a:r>
          </a:p>
          <a:p>
            <a:pPr marL="171450" indent="-171450">
              <a:buFont typeface="Arial" panose="020B0604020202020204" pitchFamily="34" charset="0"/>
              <a:buChar char="•"/>
            </a:pPr>
            <a:r>
              <a:rPr lang="en-US" i="0" dirty="0"/>
              <a:t>The next time you have a challenging behavior that you are trying to discuss with a young person, utilize the 5 restorative questions to guide your conversation. </a:t>
            </a:r>
            <a:endParaRPr lang="en-US" b="1" dirty="0"/>
          </a:p>
        </p:txBody>
      </p:sp>
      <p:sp>
        <p:nvSpPr>
          <p:cNvPr id="4" name="Slide Number Placeholder 3">
            <a:extLst>
              <a:ext uri="{FF2B5EF4-FFF2-40B4-BE49-F238E27FC236}">
                <a16:creationId xmlns:a16="http://schemas.microsoft.com/office/drawing/2014/main" id="{54B5F2CE-8911-C4C1-C52E-4A2F4C6C6C04}"/>
              </a:ext>
            </a:extLst>
          </p:cNvPr>
          <p:cNvSpPr>
            <a:spLocks noGrp="1"/>
          </p:cNvSpPr>
          <p:nvPr>
            <p:ph type="sldNum" sz="quarter" idx="5"/>
          </p:nvPr>
        </p:nvSpPr>
        <p:spPr/>
        <p:txBody>
          <a:bodyPr/>
          <a:lstStyle/>
          <a:p>
            <a:fld id="{1BFF2413-6DBD-422A-9570-774272833638}" type="slidenum">
              <a:rPr lang="en-US" smtClean="0"/>
              <a:t>24</a:t>
            </a:fld>
            <a:endParaRPr lang="en-US"/>
          </a:p>
        </p:txBody>
      </p:sp>
    </p:spTree>
    <p:extLst>
      <p:ext uri="{BB962C8B-B14F-4D97-AF65-F5344CB8AC3E}">
        <p14:creationId xmlns:p14="http://schemas.microsoft.com/office/powerpoint/2010/main" val="385597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Calibri" panose="020F0502020204030204" pitchFamily="34" charset="0"/>
              </a:rPr>
              <a:t>1 min</a:t>
            </a:r>
          </a:p>
          <a:p>
            <a:pPr algn="l" rtl="0" fontAlgn="base"/>
            <a:r>
              <a:rPr lang="en-US" sz="1200" b="0" i="0" u="none" strike="noStrike">
                <a:solidFill>
                  <a:srgbClr val="000000"/>
                </a:solidFill>
                <a:effectLst/>
                <a:latin typeface="Calibri" panose="020F0502020204030204" pitchFamily="34" charset="0"/>
              </a:rPr>
              <a:t>0:05-0:06</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1" i="0" u="sng">
                <a:solidFill>
                  <a:srgbClr val="000000"/>
                </a:solidFill>
                <a:effectLst/>
                <a:latin typeface="Calibri" panose="020F0502020204030204" pitchFamily="34" charset="0"/>
              </a:rPr>
              <a:t>Say</a:t>
            </a:r>
            <a:endParaRPr lang="en-US" b="0" i="0">
              <a:solidFill>
                <a:srgbClr val="444444"/>
              </a:solidFill>
              <a:effectLst/>
              <a:latin typeface="Calibri" panose="020F0502020204030204" pitchFamily="34" charset="0"/>
            </a:endParaRPr>
          </a:p>
          <a:p>
            <a:r>
              <a:rPr lang="en-US"/>
              <a:t>When we look at icebergs, we are only seeing a small portion with the rest hidden under water. The same is true with the youth we work with. It’s important to keep in mind that we may only see the student’s reaction, we may not see what happened. It may be due to something that happened in that moment, but it also might be due to something underlying and non-visible.</a:t>
            </a:r>
          </a:p>
        </p:txBody>
      </p:sp>
      <p:sp>
        <p:nvSpPr>
          <p:cNvPr id="4" name="Slide Number Placeholder 3"/>
          <p:cNvSpPr>
            <a:spLocks noGrp="1"/>
          </p:cNvSpPr>
          <p:nvPr>
            <p:ph type="sldNum" sz="quarter" idx="5"/>
          </p:nvPr>
        </p:nvSpPr>
        <p:spPr/>
        <p:txBody>
          <a:bodyPr/>
          <a:lstStyle/>
          <a:p>
            <a:fld id="{A44DC22F-BBBF-9545-BEA6-DDEB9D9BC3E6}" type="slidenum">
              <a:rPr lang="en-US" smtClean="0"/>
              <a:t>5</a:t>
            </a:fld>
            <a:endParaRPr lang="en-US"/>
          </a:p>
        </p:txBody>
      </p:sp>
    </p:spTree>
    <p:extLst>
      <p:ext uri="{BB962C8B-B14F-4D97-AF65-F5344CB8AC3E}">
        <p14:creationId xmlns:p14="http://schemas.microsoft.com/office/powerpoint/2010/main" val="170081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rPr>
              <a:t>3 mins</a:t>
            </a:r>
          </a:p>
          <a:p>
            <a:r>
              <a:rPr lang="en-US">
                <a:solidFill>
                  <a:srgbClr val="000000"/>
                </a:solidFill>
              </a:rPr>
              <a:t>0:06-0:09</a:t>
            </a:r>
            <a:endParaRPr lang="en-US"/>
          </a:p>
          <a:p>
            <a:endParaRPr lang="en-US">
              <a:solidFill>
                <a:srgbClr val="000000"/>
              </a:solidFill>
            </a:endParaRPr>
          </a:p>
          <a:p>
            <a:pPr algn="l" rtl="0" fontAlgn="base"/>
            <a:r>
              <a:rPr lang="en-US" b="1" i="0" u="sng">
                <a:solidFill>
                  <a:srgbClr val="000000"/>
                </a:solidFill>
                <a:effectLst/>
                <a:latin typeface="Calibri"/>
                <a:cs typeface="Calibri"/>
              </a:rPr>
              <a:t>EXPLAIN</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Today we're going to start by shifting our perspective on student behavior. I want you to think about behavior as a form of communication - when students act out, withdraw, or display challenging behaviors, they're often trying to tell us something they can't express in words.</a:t>
            </a:r>
          </a:p>
          <a:p>
            <a:pPr algn="l" rtl="0" fontAlgn="base"/>
            <a:endParaRPr lang="en-US" b="0" i="0" u="none" strike="noStrike">
              <a:solidFill>
                <a:srgbClr val="000000"/>
              </a:solidFill>
              <a:effectLst/>
              <a:latin typeface="Calibri"/>
              <a:cs typeface="Calibri"/>
            </a:endParaRPr>
          </a:p>
          <a:p>
            <a:pPr algn="l" rtl="0" fontAlgn="base"/>
            <a:r>
              <a:rPr lang="en-US" b="0" i="0" u="none" strike="noStrike">
                <a:solidFill>
                  <a:srgbClr val="000000"/>
                </a:solidFill>
                <a:effectLst/>
                <a:latin typeface="Calibri"/>
                <a:cs typeface="Calibri"/>
              </a:rPr>
              <a:t>The first key principle is that behavior is communication. Every behavior, whether positive or challenging, is the student's way of communicating an underlying need, feeling, or experience. When a student is disruptive, they might be communicating that they're overwhelmed, bored, or seeking connection.</a:t>
            </a:r>
          </a:p>
          <a:p>
            <a:pPr algn="l" rtl="0" fontAlgn="base"/>
            <a:endParaRPr lang="en-US" b="0" i="0" u="none" strike="noStrike">
              <a:solidFill>
                <a:srgbClr val="000000"/>
              </a:solidFill>
              <a:effectLst/>
              <a:latin typeface="Calibri"/>
              <a:cs typeface="Calibri"/>
            </a:endParaRPr>
          </a:p>
          <a:p>
            <a:pPr algn="l" rtl="0" fontAlgn="base"/>
            <a:r>
              <a:rPr lang="en-US" b="0" i="0" u="none" strike="noStrike">
                <a:solidFill>
                  <a:srgbClr val="000000"/>
                </a:solidFill>
                <a:effectLst/>
                <a:latin typeface="Calibri"/>
                <a:cs typeface="Calibri"/>
              </a:rPr>
              <a:t>The second principle is that behavior is caused. Nothing happens in a vacuum. There's always something driving the behavior we observe.</a:t>
            </a:r>
          </a:p>
          <a:p>
            <a:pPr algn="l" rtl="0" fontAlgn="base"/>
            <a:endParaRPr lang="en-US" b="0" i="0" u="none" strike="noStrike">
              <a:solidFill>
                <a:srgbClr val="000000"/>
              </a:solidFill>
              <a:effectLst/>
              <a:latin typeface="Calibri"/>
              <a:cs typeface="Calibri"/>
            </a:endParaRPr>
          </a:p>
          <a:p>
            <a:pPr algn="l" rtl="0" fontAlgn="base"/>
            <a:r>
              <a:rPr lang="en-US" b="0" i="0" u="none" strike="noStrike">
                <a:solidFill>
                  <a:srgbClr val="000000"/>
                </a:solidFill>
                <a:effectLst/>
                <a:latin typeface="Calibri"/>
                <a:cs typeface="Calibri"/>
              </a:rPr>
              <a:t>Let's look at some common root causes:</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Unlearned skills: Sometimes students simply haven't developed the social-emotional or academic skills needed for the situation</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Unmet developmental or physical needs: Students may be struggling with age-appropriate expectations or basic physical needs</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Hunger: A student who hasn't eaten may have difficulty concentrating or regulating emotions</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Lack of sleep: Fatigue significantly impacts behavior and emotional regulation</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Trauma: Past or current traumatic experiences can manifest in various behavioral responses</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Learned behaviors: Students may have learned that certain behaviors get them what they need</a:t>
            </a:r>
          </a:p>
          <a:p>
            <a:pPr marL="171450" indent="-171450" algn="l" rtl="0" fontAlgn="base">
              <a:buFont typeface="Arial" panose="020B0604020202020204" pitchFamily="34" charset="0"/>
              <a:buChar char="•"/>
            </a:pPr>
            <a:r>
              <a:rPr lang="en-US" b="0" i="0" u="none" strike="noStrike">
                <a:solidFill>
                  <a:srgbClr val="000000"/>
                </a:solidFill>
                <a:effectLst/>
                <a:latin typeface="Calibri"/>
                <a:cs typeface="Calibri"/>
              </a:rPr>
              <a:t>Medical conditions: Some behaviors may be connected to underlying medical or neurological conditions</a:t>
            </a:r>
          </a:p>
          <a:p>
            <a:pPr marL="0" indent="0" algn="l" rtl="0" fontAlgn="base">
              <a:buFont typeface="Arial" panose="020B0604020202020204" pitchFamily="34" charset="0"/>
              <a:buNone/>
            </a:pPr>
            <a:endParaRPr lang="en-US" b="0" i="0" u="none" strike="noStrike">
              <a:solidFill>
                <a:srgbClr val="000000"/>
              </a:solidFill>
              <a:effectLst/>
              <a:latin typeface="Calibri"/>
              <a:cs typeface="Calibri"/>
            </a:endParaRPr>
          </a:p>
          <a:p>
            <a:pPr marL="0" indent="0" algn="l" rtl="0" fontAlgn="base">
              <a:buFont typeface="Arial" panose="020B0604020202020204" pitchFamily="34" charset="0"/>
              <a:buNone/>
            </a:pPr>
            <a:r>
              <a:rPr lang="en-US" b="0" i="0" u="none" strike="noStrike">
                <a:solidFill>
                  <a:srgbClr val="000000"/>
                </a:solidFill>
                <a:effectLst/>
                <a:latin typeface="Calibri"/>
                <a:cs typeface="Calibri"/>
              </a:rPr>
              <a:t>When we understand that behavior is both communication and caused by something specific, we can move from reacting to responding thoughtfully.</a:t>
            </a:r>
            <a:r>
              <a:rPr lang="en-US" b="0" i="0">
                <a:solidFill>
                  <a:srgbClr val="808080"/>
                </a:solidFill>
                <a:effectLst/>
                <a:latin typeface="Calibri"/>
                <a:cs typeface="Calibri"/>
              </a:rPr>
              <a:t>​</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D3DD1371-CF2E-4775-8630-7E8AFF95C202}" type="slidenum">
              <a:rPr lang="en-US" smtClean="0"/>
              <a:t>6</a:t>
            </a:fld>
            <a:endParaRPr lang="en-US"/>
          </a:p>
        </p:txBody>
      </p:sp>
    </p:spTree>
    <p:extLst>
      <p:ext uri="{BB962C8B-B14F-4D97-AF65-F5344CB8AC3E}">
        <p14:creationId xmlns:p14="http://schemas.microsoft.com/office/powerpoint/2010/main" val="301864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3 mins</a:t>
            </a:r>
          </a:p>
          <a:p>
            <a:r>
              <a:rPr lang="en-US">
                <a:solidFill>
                  <a:srgbClr val="000000"/>
                </a:solidFill>
              </a:rPr>
              <a:t>0:09-0:12</a:t>
            </a:r>
            <a:endParaRPr lang="en-US"/>
          </a:p>
          <a:p>
            <a:pPr algn="l" rtl="0" fontAlgn="base"/>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a:solidFill>
                  <a:srgbClr val="000000"/>
                </a:solidFill>
                <a:effectLst/>
                <a:latin typeface="Calibri"/>
                <a:cs typeface="Calibri"/>
              </a:rPr>
              <a:t>Say</a:t>
            </a:r>
            <a:r>
              <a:rPr lang="en-US" b="0" i="0">
                <a:solidFill>
                  <a:srgbClr val="808080"/>
                </a:solidFill>
                <a:effectLst/>
                <a:latin typeface="Calibri"/>
                <a:cs typeface="Calibri"/>
              </a:rPr>
              <a:t>​</a:t>
            </a:r>
          </a:p>
          <a:p>
            <a:pPr algn="l" rtl="0" fontAlgn="base"/>
            <a:r>
              <a:rPr lang="en-US" b="0" i="0">
                <a:solidFill>
                  <a:srgbClr val="444444"/>
                </a:solidFill>
                <a:effectLst/>
                <a:latin typeface="Calibri"/>
                <a:cs typeface="Calibri"/>
              </a:rPr>
              <a:t>Now that we understand behavior is communication, let's talk about what students are trying to communicate. Research shows us that all behavior serves one of four main functions, which we can remember with the acronym SEAT. </a:t>
            </a:r>
          </a:p>
          <a:p>
            <a:pPr marL="171450" indent="-171450" algn="l" rtl="0" fontAlgn="base">
              <a:buFont typeface="Arial" panose="020B0604020202020204" pitchFamily="34" charset="0"/>
              <a:buChar char="•"/>
            </a:pPr>
            <a:r>
              <a:rPr lang="en-US" b="0" i="0">
                <a:solidFill>
                  <a:srgbClr val="444444"/>
                </a:solidFill>
                <a:effectLst/>
                <a:latin typeface="Calibri"/>
                <a:cs typeface="Calibri"/>
              </a:rPr>
              <a:t>Sensory Stimulation (S): Students engage in behaviors to either seek pleasant sensations or escape uncomfortable ones. This includes both seeking stimulation when they're under-stimulated and seeking relief when they're over-stimulated. You might see jumping, hand-flapping, fidgeting, rocking, or other repetitive movements. These students are trying to regulate their sensory experience.</a:t>
            </a:r>
          </a:p>
          <a:p>
            <a:pPr marL="171450" indent="-171450" algn="l" rtl="0" fontAlgn="base">
              <a:buFont typeface="Arial" panose="020B0604020202020204" pitchFamily="34" charset="0"/>
              <a:buChar char="•"/>
            </a:pPr>
            <a:r>
              <a:rPr lang="en-US" b="0" i="0">
                <a:solidFill>
                  <a:srgbClr val="444444"/>
                </a:solidFill>
                <a:effectLst/>
                <a:latin typeface="Calibri"/>
                <a:cs typeface="Calibri"/>
              </a:rPr>
              <a:t>Escape (E): When students want to avoid something uncomfortable - whether it's a task, person, or situation - they use escape-seeking behaviors. This might look like running away, suddenly claiming illness, starting arguments, or creating disruptions that remove them from the situation they want to avoid.</a:t>
            </a:r>
          </a:p>
          <a:p>
            <a:pPr marL="171450" indent="-171450" algn="l" rtl="0" fontAlgn="base">
              <a:buFont typeface="Arial" panose="020B0604020202020204" pitchFamily="34" charset="0"/>
              <a:buChar char="•"/>
            </a:pPr>
            <a:r>
              <a:rPr lang="en-US" b="0" i="0">
                <a:solidFill>
                  <a:srgbClr val="444444"/>
                </a:solidFill>
                <a:effectLst/>
                <a:latin typeface="Calibri"/>
                <a:cs typeface="Calibri"/>
              </a:rPr>
              <a:t>Attention (A): Students seeking attention want feedback and connection from adults or peers. Importantly, they often don't distinguish between positive and negative attention - any attention meets their need. You'll see behaviors like tantrums over minor issues, interrupting, asking for help with tasks they can do independently, or sharing exaggerated stories to gain sympathy or praise.</a:t>
            </a:r>
          </a:p>
          <a:p>
            <a:pPr marL="171450" indent="-171450" algn="l" rtl="0" fontAlgn="base">
              <a:buFont typeface="Arial" panose="020B0604020202020204" pitchFamily="34" charset="0"/>
              <a:buChar char="•"/>
            </a:pPr>
            <a:r>
              <a:rPr lang="en-US" b="0" i="0">
                <a:solidFill>
                  <a:srgbClr val="444444"/>
                </a:solidFill>
                <a:effectLst/>
                <a:latin typeface="Calibri"/>
                <a:cs typeface="Calibri"/>
              </a:rPr>
              <a:t>Tangible Access (T): These students are trying to obtain something concrete they want - food, toys, privileges, or activities. Their behaviors might include begging, screaming, physical aggression, or grabbing to get what they're after.</a:t>
            </a:r>
          </a:p>
          <a:p>
            <a:pPr marL="171450" indent="-171450" algn="l" rtl="0" fontAlgn="base">
              <a:buFont typeface="Arial" panose="020B0604020202020204" pitchFamily="34" charset="0"/>
              <a:buChar char="•"/>
            </a:pPr>
            <a:endParaRPr lang="en-US" b="0" i="0">
              <a:solidFill>
                <a:srgbClr val="444444"/>
              </a:solidFill>
              <a:effectLst/>
              <a:latin typeface="Calibri"/>
              <a:cs typeface="Calibri"/>
            </a:endParaRPr>
          </a:p>
          <a:p>
            <a:pPr fontAlgn="base"/>
            <a:r>
              <a:rPr lang="en-US" b="0" i="0">
                <a:solidFill>
                  <a:srgbClr val="444444"/>
                </a:solidFill>
                <a:effectLst/>
                <a:latin typeface="Calibri"/>
                <a:cs typeface="Calibri"/>
              </a:rPr>
              <a:t>Understanding these functions helps us respond more effectively because we can address the underlying need rather than just the surface behavior.</a:t>
            </a:r>
            <a:r>
              <a:rPr lang="en-US">
                <a:solidFill>
                  <a:srgbClr val="444444"/>
                </a:solidFill>
                <a:latin typeface="Calibri"/>
                <a:cs typeface="Calibri"/>
              </a:rPr>
              <a:t> We're going to apply this to some scenarios to see what function of behavior you think might be happening.</a:t>
            </a:r>
            <a:endParaRPr lang="en-US" b="0" i="0">
              <a:solidFill>
                <a:srgbClr val="444444"/>
              </a:solidFill>
              <a:effectLst/>
              <a:latin typeface="Calibri"/>
              <a:ea typeface="Calibri"/>
              <a:cs typeface="Calibri"/>
            </a:endParaRPr>
          </a:p>
          <a:p>
            <a:pPr marL="0" indent="0" algn="l" rtl="0" fontAlgn="base">
              <a:buFont typeface="Arial" panose="020B0604020202020204" pitchFamily="34" charset="0"/>
              <a:buNone/>
            </a:pPr>
            <a:endParaRPr lang="en-US" sz="1800" b="1" i="0">
              <a:solidFill>
                <a:srgbClr val="444444"/>
              </a:solidFill>
              <a:effectLst/>
              <a:latin typeface="Calibri"/>
              <a:cs typeface="Calibri"/>
            </a:endParaRPr>
          </a:p>
          <a:p>
            <a:pPr marL="0" indent="0" algn="l" rtl="0" fontAlgn="base">
              <a:buFont typeface="Arial" panose="020B0604020202020204" pitchFamily="34" charset="0"/>
              <a:buNone/>
            </a:pPr>
            <a:r>
              <a:rPr lang="en-US" sz="1800" b="1" i="0">
                <a:solidFill>
                  <a:srgbClr val="444444"/>
                </a:solidFill>
                <a:effectLst/>
                <a:latin typeface="Calibri"/>
                <a:cs typeface="Calibri"/>
              </a:rPr>
              <a:t>Source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Bucio, T. (2025, July 18). What are The Four Functions of Behavior? - Cultivate BHE. </a:t>
            </a:r>
            <a:r>
              <a:rPr lang="en-US" sz="1200" i="1" kern="1200">
                <a:solidFill>
                  <a:schemeClr val="tx1"/>
                </a:solidFill>
                <a:effectLst/>
                <a:latin typeface="+mn-lt"/>
                <a:ea typeface="+mn-ea"/>
                <a:cs typeface="+mn-cs"/>
              </a:rPr>
              <a:t>Cultivate Behavioral Health &amp; Education</a:t>
            </a:r>
            <a:r>
              <a:rPr lang="en-US" sz="1200" kern="1200">
                <a:solidFill>
                  <a:schemeClr val="tx1"/>
                </a:solidFill>
                <a:effectLst/>
                <a:latin typeface="+mn-lt"/>
                <a:ea typeface="+mn-ea"/>
                <a:cs typeface="+mn-cs"/>
              </a:rPr>
              <a:t>. https://cultivatebhe.com/what-are-the-four-functions-of-behavior/</a:t>
            </a:r>
          </a:p>
          <a:p>
            <a:pPr marL="0" indent="0" algn="l" rtl="0" fontAlgn="base">
              <a:buFont typeface="Arial" panose="020B0604020202020204" pitchFamily="34" charset="0"/>
              <a:buNone/>
            </a:pPr>
            <a:endParaRPr lang="en-US" sz="1800" b="1" i="0">
              <a:solidFill>
                <a:srgbClr val="444444"/>
              </a:solidFill>
              <a:effectLst/>
              <a:latin typeface="Calibri"/>
              <a:cs typeface="Calibri"/>
            </a:endParaRPr>
          </a:p>
          <a:p>
            <a:pPr algn="l" rtl="0" fontAlgn="base"/>
            <a:r>
              <a:rPr lang="en-US" b="0" i="0">
                <a:solidFill>
                  <a:srgbClr val="808080"/>
                </a:solidFill>
                <a:effectLst/>
                <a:latin typeface="Calibri"/>
                <a:cs typeface="Calibri"/>
              </a:rPr>
              <a:t>​</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D3DD1371-CF2E-4775-8630-7E8AFF95C202}" type="slidenum">
              <a:rPr lang="en-US" smtClean="0"/>
              <a:t>7</a:t>
            </a:fld>
            <a:endParaRPr lang="en-US"/>
          </a:p>
        </p:txBody>
      </p:sp>
    </p:spTree>
    <p:extLst>
      <p:ext uri="{BB962C8B-B14F-4D97-AF65-F5344CB8AC3E}">
        <p14:creationId xmlns:p14="http://schemas.microsoft.com/office/powerpoint/2010/main" val="303011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3 mins</a:t>
            </a:r>
          </a:p>
          <a:p>
            <a:r>
              <a:rPr lang="en-US">
                <a:solidFill>
                  <a:srgbClr val="000000"/>
                </a:solidFill>
              </a:rPr>
              <a:t>0:12-0:15</a:t>
            </a:r>
            <a:endParaRPr lang="en-US"/>
          </a:p>
          <a:p>
            <a:pPr algn="l" rtl="0" fontAlgn="base"/>
            <a:endParaRPr lang="en-US" b="0" i="0">
              <a:solidFill>
                <a:srgbClr val="444444"/>
              </a:solidFill>
              <a:effectLst/>
              <a:latin typeface="Calibri" panose="020F0502020204030204" pitchFamily="34" charset="0"/>
            </a:endParaRPr>
          </a:p>
          <a:p>
            <a:pPr algn="l" rtl="0" fontAlgn="base"/>
            <a:r>
              <a:rPr lang="en-US" b="1" i="0" u="none">
                <a:solidFill>
                  <a:srgbClr val="000000"/>
                </a:solidFill>
                <a:effectLst/>
                <a:latin typeface="Calibri"/>
                <a:ea typeface="Calibri"/>
                <a:cs typeface="Calibri"/>
              </a:rPr>
              <a:t>Activity-In-person- Discussion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a:ea typeface="Calibri"/>
                <a:cs typeface="Calibri"/>
              </a:rPr>
              <a:t>I have four scenarios to show you. I will read them, then I am going to ask you to </a:t>
            </a:r>
            <a:r>
              <a:rPr lang="en-US">
                <a:solidFill>
                  <a:srgbClr val="000000"/>
                </a:solidFill>
                <a:latin typeface="Calibri"/>
                <a:ea typeface="Calibri"/>
                <a:cs typeface="Calibri"/>
              </a:rPr>
              <a:t>discuss and share </a:t>
            </a:r>
            <a:r>
              <a:rPr lang="en-US" b="0" i="0" u="none" strike="noStrike">
                <a:solidFill>
                  <a:srgbClr val="000000"/>
                </a:solidFill>
                <a:effectLst/>
                <a:latin typeface="Calibri"/>
                <a:ea typeface="Calibri"/>
                <a:cs typeface="Calibri"/>
              </a:rPr>
              <a:t>what you think the function of the behavior is.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i="0" u="none">
              <a:solidFill>
                <a:srgbClr val="000000"/>
              </a:solidFill>
              <a:effectLst/>
              <a:latin typeface="Calibri"/>
              <a:ea typeface="Calibri"/>
              <a:cs typeface="Calibri"/>
            </a:endParaRPr>
          </a:p>
          <a:p>
            <a:pPr algn="l" rtl="0" fontAlgn="base"/>
            <a:r>
              <a:rPr lang="en-US" b="1" i="0" u="none">
                <a:solidFill>
                  <a:srgbClr val="000000"/>
                </a:solidFill>
                <a:effectLst/>
                <a:latin typeface="Calibri"/>
                <a:ea typeface="Calibri"/>
                <a:cs typeface="Calibri"/>
              </a:rPr>
              <a:t>Activity-Virtual- Poll/Unmute</a:t>
            </a:r>
            <a:endParaRPr lang="en-US" b="0" i="0" u="none">
              <a:solidFill>
                <a:srgbClr val="444444"/>
              </a:solidFill>
              <a:effectLst/>
              <a:latin typeface="Calibri" panose="020F0502020204030204" pitchFamily="34" charset="0"/>
            </a:endParaRPr>
          </a:p>
          <a:p>
            <a:pPr fontAlgn="base"/>
            <a:r>
              <a:rPr lang="en-US" b="0" i="0" u="none" strike="noStrike">
                <a:solidFill>
                  <a:srgbClr val="000000"/>
                </a:solidFill>
                <a:effectLst/>
                <a:latin typeface="Calibri"/>
                <a:ea typeface="Calibri"/>
                <a:cs typeface="Calibri"/>
              </a:rPr>
              <a:t>I have four scenarios to show you. I will read them, then I am going to ask you to </a:t>
            </a:r>
            <a:r>
              <a:rPr lang="en-US">
                <a:solidFill>
                  <a:srgbClr val="000000"/>
                </a:solidFill>
                <a:latin typeface="Calibri"/>
                <a:ea typeface="Calibri"/>
                <a:cs typeface="Calibri"/>
              </a:rPr>
              <a:t>answer a poll with</a:t>
            </a:r>
            <a:r>
              <a:rPr lang="en-US" b="0" i="0" u="none" strike="noStrike">
                <a:solidFill>
                  <a:srgbClr val="000000"/>
                </a:solidFill>
                <a:effectLst/>
                <a:latin typeface="Calibri"/>
                <a:ea typeface="Calibri"/>
                <a:cs typeface="Calibri"/>
              </a:rPr>
              <a:t> what you think the function of the behavior is. I will also be looking for someone to unmute to share their rationale. </a:t>
            </a:r>
          </a:p>
          <a:p>
            <a:pPr fontAlgn="base"/>
            <a:endParaRPr lang="en-US" b="0" i="0" u="none" strike="noStrike">
              <a:solidFill>
                <a:srgbClr val="000000"/>
              </a:solidFill>
              <a:effectLst/>
              <a:latin typeface="Calibri" panose="020F0502020204030204" pitchFamily="34" charset="0"/>
            </a:endParaRPr>
          </a:p>
          <a:p>
            <a:pPr algn="l" rtl="0" fontAlgn="base"/>
            <a:r>
              <a:rPr lang="en-US" b="1" i="0" u="none">
                <a:solidFill>
                  <a:srgbClr val="444444"/>
                </a:solidFill>
                <a:effectLst/>
                <a:latin typeface="Calibri"/>
                <a:cs typeface="Calibri"/>
              </a:rPr>
              <a:t>Scenario</a:t>
            </a:r>
            <a:endParaRPr lang="en-US" b="1" i="0" u="none">
              <a:solidFill>
                <a:srgbClr val="444444"/>
              </a:solidFill>
              <a:effectLst/>
              <a:latin typeface="Calibri"/>
              <a:ea typeface="Calibri"/>
              <a:cs typeface="Calibri"/>
            </a:endParaRPr>
          </a:p>
          <a:p>
            <a:pPr marL="0" indent="0">
              <a:buFont typeface="+mj-lt"/>
              <a:buNone/>
            </a:pPr>
            <a:r>
              <a:rPr lang="en-US"/>
              <a:t>Tina is</a:t>
            </a:r>
            <a:r>
              <a:rPr lang="en-US" sz="1200"/>
              <a:t> a </a:t>
            </a:r>
            <a:r>
              <a:rPr lang="en-US"/>
              <a:t>third-grade</a:t>
            </a:r>
            <a:r>
              <a:rPr lang="en-US" sz="1200"/>
              <a:t> student. </a:t>
            </a:r>
            <a:r>
              <a:rPr lang="en-US"/>
              <a:t>She’s</a:t>
            </a:r>
            <a:r>
              <a:rPr lang="en-US" sz="1200"/>
              <a:t> always sad or upset when </a:t>
            </a:r>
            <a:r>
              <a:rPr lang="en-US"/>
              <a:t>she</a:t>
            </a:r>
            <a:r>
              <a:rPr lang="en-US" sz="1200"/>
              <a:t> gets to your program. </a:t>
            </a:r>
            <a:r>
              <a:rPr lang="en-US"/>
              <a:t>She</a:t>
            </a:r>
            <a:r>
              <a:rPr lang="en-US" sz="1200"/>
              <a:t> cries every afternoon during </a:t>
            </a:r>
            <a:r>
              <a:rPr lang="en-US"/>
              <a:t>snack time</a:t>
            </a:r>
            <a:r>
              <a:rPr lang="en-US" sz="1200"/>
              <a:t>. </a:t>
            </a:r>
            <a:r>
              <a:rPr lang="en-US"/>
              <a:t>She</a:t>
            </a:r>
            <a:r>
              <a:rPr lang="en-US" sz="1200"/>
              <a:t> often says things like “</a:t>
            </a:r>
            <a:r>
              <a:rPr lang="en-US"/>
              <a:t>I don't want to be here</a:t>
            </a:r>
            <a:r>
              <a:rPr lang="en-US" sz="1200"/>
              <a:t>” or “nobody wants to be my friend.” </a:t>
            </a:r>
            <a:r>
              <a:rPr lang="en-US"/>
              <a:t>She</a:t>
            </a:r>
            <a:r>
              <a:rPr lang="en-US" sz="1200"/>
              <a:t> tends to sit alone </a:t>
            </a:r>
            <a:r>
              <a:rPr lang="en-US"/>
              <a:t>in the cafeteria</a:t>
            </a:r>
            <a:r>
              <a:rPr lang="en-US" sz="1200"/>
              <a:t> to </a:t>
            </a:r>
            <a:r>
              <a:rPr lang="en-US"/>
              <a:t>eat</a:t>
            </a:r>
            <a:r>
              <a:rPr lang="en-US" sz="1200"/>
              <a:t> by </a:t>
            </a:r>
            <a:r>
              <a:rPr lang="en-US"/>
              <a:t>herself</a:t>
            </a:r>
            <a:r>
              <a:rPr lang="en-US" sz="1200"/>
              <a:t>. You’ve never noticed kids being mean to </a:t>
            </a:r>
            <a:r>
              <a:rPr lang="en-US"/>
              <a:t>her</a:t>
            </a:r>
            <a:r>
              <a:rPr lang="en-US" sz="1200"/>
              <a:t> or excluding </a:t>
            </a:r>
            <a:r>
              <a:rPr lang="en-US"/>
              <a:t>her</a:t>
            </a:r>
            <a:r>
              <a:rPr lang="en-US" sz="1200"/>
              <a:t> during </a:t>
            </a:r>
            <a:r>
              <a:rPr lang="en-US"/>
              <a:t>other activities</a:t>
            </a:r>
            <a:r>
              <a:rPr lang="en-US" sz="1200"/>
              <a:t>. </a:t>
            </a:r>
          </a:p>
          <a:p>
            <a:pPr marL="0" indent="0">
              <a:buFont typeface="+mj-lt"/>
              <a:buNone/>
            </a:pPr>
            <a:endParaRPr lang="en-US" b="0" i="0" u="none">
              <a:solidFill>
                <a:srgbClr val="444444"/>
              </a:solidFill>
              <a:effectLst/>
              <a:latin typeface="Calibri" panose="020F0502020204030204" pitchFamily="34" charset="0"/>
            </a:endParaRPr>
          </a:p>
          <a:p>
            <a:pPr algn="l" rtl="0" fontAlgn="base"/>
            <a:r>
              <a:rPr lang="en-US" b="1" i="0" u="none">
                <a:solidFill>
                  <a:srgbClr val="444444"/>
                </a:solidFill>
                <a:effectLst/>
                <a:latin typeface="Calibri" panose="020F0502020204030204" pitchFamily="34" charset="0"/>
              </a:rPr>
              <a:t>Poll</a:t>
            </a:r>
          </a:p>
          <a:p>
            <a:pPr algn="l" rtl="0" fontAlgn="base"/>
            <a:r>
              <a:rPr lang="en-US" b="0" i="0" u="none">
                <a:solidFill>
                  <a:srgbClr val="444444"/>
                </a:solidFill>
                <a:effectLst/>
                <a:latin typeface="Calibri" panose="020F0502020204030204" pitchFamily="34" charset="0"/>
              </a:rPr>
              <a:t>Which function of behavior are we seeing in this scenario?</a:t>
            </a: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Access</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Attention</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Escape</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Sensory stimulation</a:t>
            </a:r>
            <a:endParaRPr lang="en-US" sz="1200" b="0" i="0">
              <a:solidFill>
                <a:srgbClr val="000000"/>
              </a:solidFill>
              <a:effectLst/>
            </a:endParaRPr>
          </a:p>
          <a:p>
            <a:endParaRPr lang="en-US" sz="1200"/>
          </a:p>
          <a:p>
            <a:r>
              <a:rPr lang="en-US" sz="1200" i="1"/>
              <a:t>Possible answer-Attention</a:t>
            </a:r>
          </a:p>
          <a:p>
            <a:pPr marL="0" indent="0" algn="l" rtl="0" fontAlgn="base">
              <a:buFont typeface="Arial" panose="020B0604020202020204" pitchFamily="34" charset="0"/>
              <a:buNone/>
            </a:pPr>
            <a:endParaRPr lang="en-US" b="0" i="0" u="none">
              <a:solidFill>
                <a:srgbClr val="444444"/>
              </a:solidFill>
              <a:effectLst/>
              <a:latin typeface="Calibri" panose="020F0502020204030204" pitchFamily="34" charset="0"/>
            </a:endParaRPr>
          </a:p>
          <a:p>
            <a:pPr algn="l" rtl="0" fontAlgn="base"/>
            <a:r>
              <a:rPr lang="en-US" b="1" i="0" u="none">
                <a:solidFill>
                  <a:srgbClr val="000000"/>
                </a:solidFill>
                <a:effectLst/>
                <a:latin typeface="Calibri"/>
                <a:cs typeface="Calibri"/>
              </a:rPr>
              <a:t>Debrief</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Observe </a:t>
            </a:r>
            <a:r>
              <a:rPr lang="en-US" b="0" i="1" u="none" strike="noStrike">
                <a:solidFill>
                  <a:srgbClr val="000000"/>
                </a:solidFill>
                <a:effectLst/>
                <a:latin typeface="Calibri"/>
                <a:cs typeface="Calibri"/>
              </a:rPr>
              <a:t>Share out.</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Identify Concepts</a:t>
            </a:r>
            <a:r>
              <a:rPr lang="en-US" b="0" i="0" u="none" strike="noStrike">
                <a:solidFill>
                  <a:srgbClr val="000000"/>
                </a:solidFill>
                <a:effectLst/>
                <a:latin typeface="Calibri"/>
                <a:cs typeface="Calibri"/>
              </a:rPr>
              <a:t> Is this a function you observe regularly?</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Apply</a:t>
            </a:r>
            <a:r>
              <a:rPr lang="en-US" b="0" i="0" u="none" strike="noStrike">
                <a:solidFill>
                  <a:srgbClr val="000000"/>
                </a:solidFill>
                <a:effectLst/>
                <a:latin typeface="Calibri"/>
                <a:cs typeface="Calibri"/>
              </a:rPr>
              <a:t> How does knowing the function of behavior impact your response?</a:t>
            </a:r>
            <a:r>
              <a:rPr lang="en-US" b="0" i="0">
                <a:solidFill>
                  <a:srgbClr val="808080"/>
                </a:solidFill>
                <a:effectLst/>
                <a:latin typeface="Calibri"/>
                <a:cs typeface="Calibri"/>
              </a:rPr>
              <a:t>​</a:t>
            </a:r>
            <a:endParaRPr lang="en-US"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D3DD1371-CF2E-4775-8630-7E8AFF95C202}" type="slidenum">
              <a:rPr lang="en-US" smtClean="0"/>
              <a:t>8</a:t>
            </a:fld>
            <a:endParaRPr lang="en-US"/>
          </a:p>
        </p:txBody>
      </p:sp>
    </p:spTree>
    <p:extLst>
      <p:ext uri="{BB962C8B-B14F-4D97-AF65-F5344CB8AC3E}">
        <p14:creationId xmlns:p14="http://schemas.microsoft.com/office/powerpoint/2010/main" val="367178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3 mins</a:t>
            </a:r>
          </a:p>
          <a:p>
            <a:r>
              <a:rPr lang="en-US">
                <a:solidFill>
                  <a:srgbClr val="000000"/>
                </a:solidFill>
              </a:rPr>
              <a:t>0:15-0:18</a:t>
            </a:r>
            <a:endParaRPr lang="en-US"/>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a:solidFill>
                  <a:schemeClr val="tx1"/>
                </a:solidFill>
                <a:effectLst/>
                <a:latin typeface="Calibri"/>
                <a:cs typeface="Calibri"/>
              </a:rPr>
              <a:t>Scenario</a:t>
            </a:r>
            <a:endParaRPr lang="en-US" b="1" i="0" u="none">
              <a:solidFill>
                <a:schemeClr val="tx1"/>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a:latin typeface="Open Sans Light"/>
                <a:ea typeface="Open Sans Light"/>
                <a:cs typeface="Open Sans Light"/>
              </a:rPr>
              <a:t>Once everyone is settled you begin by telling your group of fourth-graders they have 20 minutes to work on their assignments from the school day, and then they will get a snack. </a:t>
            </a:r>
            <a:r>
              <a:rPr lang="en-US"/>
              <a:t>Samuel throws his bookbag on the table and complains, “I don’t have any homework!” He pulls his pencil box out, dumps it on the floor, and starts throwing balls of paper at other students. </a:t>
            </a:r>
          </a:p>
          <a:p>
            <a:pPr algn="l" rtl="0" fontAlgn="base"/>
            <a:endParaRPr lang="en-US" b="1" i="0" u="none">
              <a:solidFill>
                <a:srgbClr val="444444"/>
              </a:solidFill>
              <a:effectLst/>
              <a:latin typeface="Calibri" panose="020F0502020204030204" pitchFamily="34" charset="0"/>
            </a:endParaRPr>
          </a:p>
          <a:p>
            <a:pPr algn="l" rtl="0" fontAlgn="base"/>
            <a:r>
              <a:rPr lang="en-US" b="1" i="0" u="none">
                <a:solidFill>
                  <a:srgbClr val="444444"/>
                </a:solidFill>
                <a:effectLst/>
                <a:latin typeface="Calibri" panose="020F0502020204030204" pitchFamily="34" charset="0"/>
              </a:rPr>
              <a:t>Poll</a:t>
            </a:r>
          </a:p>
          <a:p>
            <a:pPr algn="l" rtl="0" fontAlgn="base"/>
            <a:r>
              <a:rPr lang="en-US" b="0" i="0" u="none">
                <a:solidFill>
                  <a:srgbClr val="444444"/>
                </a:solidFill>
                <a:effectLst/>
                <a:latin typeface="Calibri" panose="020F0502020204030204" pitchFamily="34" charset="0"/>
              </a:rPr>
              <a:t>Which function of behavior are we seeing in this scenario?</a:t>
            </a: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Access</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Attention</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Escape</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Sensory stimulation</a:t>
            </a:r>
            <a:endParaRPr lang="en-US" sz="1200" b="0" i="0">
              <a:solidFill>
                <a:srgbClr val="000000"/>
              </a:solidFill>
              <a:effectLst/>
            </a:endParaRPr>
          </a:p>
          <a:p>
            <a:endParaRPr lang="en-US" sz="1200"/>
          </a:p>
          <a:p>
            <a:r>
              <a:rPr lang="en-US" sz="1200" i="1"/>
              <a:t>Possible answer-Access</a:t>
            </a:r>
          </a:p>
          <a:p>
            <a:pPr algn="l" rtl="0" fontAlgn="base"/>
            <a:endParaRPr lang="en-US" b="0" i="0" u="none">
              <a:solidFill>
                <a:srgbClr val="444444"/>
              </a:solidFill>
              <a:effectLst/>
              <a:latin typeface="Calibri" panose="020F0502020204030204" pitchFamily="34" charset="0"/>
            </a:endParaRPr>
          </a:p>
          <a:p>
            <a:pPr algn="l" rtl="0" fontAlgn="base"/>
            <a:r>
              <a:rPr lang="en-US" b="1" i="0" u="none">
                <a:solidFill>
                  <a:srgbClr val="000000"/>
                </a:solidFill>
                <a:effectLst/>
                <a:latin typeface="Calibri"/>
                <a:cs typeface="Calibri"/>
              </a:rPr>
              <a:t>Debrief</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Observe </a:t>
            </a:r>
            <a:r>
              <a:rPr lang="en-US" b="0" i="1" u="none" strike="noStrike">
                <a:solidFill>
                  <a:srgbClr val="000000"/>
                </a:solidFill>
                <a:effectLst/>
                <a:latin typeface="Calibri"/>
                <a:cs typeface="Calibri"/>
              </a:rPr>
              <a:t>Share out.</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Identify Concepts</a:t>
            </a:r>
            <a:r>
              <a:rPr lang="en-US" b="0" i="0" u="none" strike="noStrike">
                <a:solidFill>
                  <a:srgbClr val="000000"/>
                </a:solidFill>
                <a:effectLst/>
                <a:latin typeface="Calibri"/>
                <a:cs typeface="Calibri"/>
              </a:rPr>
              <a:t> Is this a function you observe regularly?</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Apply</a:t>
            </a:r>
            <a:r>
              <a:rPr lang="en-US" b="0" i="0" u="none" strike="noStrike">
                <a:solidFill>
                  <a:srgbClr val="000000"/>
                </a:solidFill>
                <a:effectLst/>
                <a:latin typeface="Calibri"/>
                <a:cs typeface="Calibri"/>
              </a:rPr>
              <a:t> How does knowing the function of behavior impact your response?</a:t>
            </a:r>
            <a:r>
              <a:rPr lang="en-US" b="0" i="0">
                <a:solidFill>
                  <a:srgbClr val="808080"/>
                </a:solidFill>
                <a:effectLst/>
                <a:latin typeface="Calibri"/>
                <a:cs typeface="Calibri"/>
              </a:rPr>
              <a:t>​</a:t>
            </a:r>
            <a:endParaRPr lang="en-US"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D3DD1371-CF2E-4775-8630-7E8AFF95C202}" type="slidenum">
              <a:rPr lang="en-US" smtClean="0"/>
              <a:t>9</a:t>
            </a:fld>
            <a:endParaRPr lang="en-US"/>
          </a:p>
        </p:txBody>
      </p:sp>
    </p:spTree>
    <p:extLst>
      <p:ext uri="{BB962C8B-B14F-4D97-AF65-F5344CB8AC3E}">
        <p14:creationId xmlns:p14="http://schemas.microsoft.com/office/powerpoint/2010/main" val="392631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rPr>
              <a:t>3 mins</a:t>
            </a:r>
          </a:p>
          <a:p>
            <a:pPr>
              <a:defRPr/>
            </a:pPr>
            <a:r>
              <a:rPr lang="en-US">
                <a:solidFill>
                  <a:srgbClr val="000000"/>
                </a:solidFill>
              </a:rPr>
              <a:t>0:18-0:21</a:t>
            </a:r>
            <a:endParaRPr lang="en-US"/>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a:solidFill>
                  <a:srgbClr val="444444"/>
                </a:solidFill>
                <a:effectLst/>
                <a:latin typeface="Calibri"/>
                <a:cs typeface="Calibri"/>
              </a:rPr>
              <a:t>Scenario</a:t>
            </a:r>
            <a:endParaRPr lang="en-US" b="1" i="0" u="none">
              <a:solidFill>
                <a:srgbClr val="444444"/>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a:t>You have an art program at the high school, an activity that students say they wanted and chose to join. During the first quarter your group focuses on clay. One student, Julie, is incredibly engaged and productive. During the second quarter, your program focuses on watercolors. Instead of working, Julie sits at her table constantly tapping her pencil, annoying her classmates.</a:t>
            </a:r>
            <a:r>
              <a:rPr lang="en-US"/>
              <a:t> </a:t>
            </a:r>
            <a:endParaRPr lang="en-US" b="1" i="0" u="none">
              <a:solidFill>
                <a:srgbClr val="444444"/>
              </a:solidFill>
              <a:effectLst/>
              <a:latin typeface="Calibri" panose="020F0502020204030204" pitchFamily="34" charset="0"/>
            </a:endParaRPr>
          </a:p>
          <a:p>
            <a:pPr algn="l" rtl="0" fontAlgn="base"/>
            <a:endParaRPr lang="en-US" b="1" i="0" u="none">
              <a:solidFill>
                <a:srgbClr val="444444"/>
              </a:solidFill>
              <a:effectLst/>
              <a:latin typeface="Calibri" panose="020F0502020204030204" pitchFamily="34" charset="0"/>
            </a:endParaRPr>
          </a:p>
          <a:p>
            <a:pPr algn="l" rtl="0" fontAlgn="base"/>
            <a:r>
              <a:rPr lang="en-US" b="1" i="0" u="none">
                <a:solidFill>
                  <a:srgbClr val="444444"/>
                </a:solidFill>
                <a:effectLst/>
                <a:latin typeface="Calibri" panose="020F0502020204030204" pitchFamily="34" charset="0"/>
              </a:rPr>
              <a:t>Poll</a:t>
            </a:r>
          </a:p>
          <a:p>
            <a:pPr algn="l" rtl="0" fontAlgn="base"/>
            <a:r>
              <a:rPr lang="en-US" b="0" i="0" u="none">
                <a:solidFill>
                  <a:srgbClr val="444444"/>
                </a:solidFill>
                <a:effectLst/>
                <a:latin typeface="Calibri" panose="020F0502020204030204" pitchFamily="34" charset="0"/>
              </a:rPr>
              <a:t>Which function of behavior are we seeing in this scenario?</a:t>
            </a: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Access</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Attention</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Escape</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Sensory stimulation</a:t>
            </a:r>
            <a:endParaRPr lang="en-US" sz="1200" b="0" i="0">
              <a:solidFill>
                <a:srgbClr val="000000"/>
              </a:solidFill>
              <a:effectLst/>
            </a:endParaRP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Possible answer-</a:t>
            </a:r>
            <a:r>
              <a:rPr lang="en-US" i="1"/>
              <a:t>Escape</a:t>
            </a:r>
            <a:endParaRPr lang="en-US" sz="1200"/>
          </a:p>
          <a:p>
            <a:endParaRPr lang="en-US" b="0" i="0" u="none">
              <a:solidFill>
                <a:srgbClr val="444444"/>
              </a:solidFill>
              <a:effectLst/>
              <a:latin typeface="Calibri" panose="020F0502020204030204" pitchFamily="34" charset="0"/>
            </a:endParaRPr>
          </a:p>
          <a:p>
            <a:pPr algn="l" rtl="0" fontAlgn="base"/>
            <a:r>
              <a:rPr lang="en-US" b="1">
                <a:solidFill>
                  <a:srgbClr val="000000"/>
                </a:solidFill>
                <a:latin typeface="Calibri"/>
                <a:ea typeface="Calibri"/>
                <a:cs typeface="Calibri"/>
              </a:rPr>
              <a:t>Debrief</a:t>
            </a:r>
            <a:endParaRPr lang="en-US" b="1" i="0">
              <a:solidFill>
                <a:srgbClr val="000000"/>
              </a:solidFill>
              <a:effectLst/>
              <a:latin typeface="Calibri"/>
              <a:ea typeface="Calibri"/>
              <a:cs typeface="Calibri"/>
            </a:endParaRPr>
          </a:p>
          <a:p>
            <a:pPr algn="l" rtl="0" fontAlgn="base"/>
            <a:r>
              <a:rPr lang="en-US" b="1" i="0" u="none" strike="noStrike">
                <a:solidFill>
                  <a:srgbClr val="000000"/>
                </a:solidFill>
                <a:effectLst/>
                <a:latin typeface="Calibri"/>
                <a:cs typeface="Calibri"/>
              </a:rPr>
              <a:t>Observe </a:t>
            </a:r>
            <a:r>
              <a:rPr lang="en-US" b="0" i="1" u="none" strike="noStrike">
                <a:solidFill>
                  <a:srgbClr val="000000"/>
                </a:solidFill>
                <a:effectLst/>
                <a:latin typeface="Calibri"/>
                <a:cs typeface="Calibri"/>
              </a:rPr>
              <a:t>Share out.</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Identify Concepts</a:t>
            </a:r>
            <a:r>
              <a:rPr lang="en-US" b="0" i="0" u="none" strike="noStrike">
                <a:solidFill>
                  <a:srgbClr val="000000"/>
                </a:solidFill>
                <a:effectLst/>
                <a:latin typeface="Calibri"/>
                <a:cs typeface="Calibri"/>
              </a:rPr>
              <a:t> Is this a function you observe regularly?</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Apply</a:t>
            </a:r>
            <a:r>
              <a:rPr lang="en-US" b="0" i="0" u="none" strike="noStrike">
                <a:solidFill>
                  <a:srgbClr val="000000"/>
                </a:solidFill>
                <a:effectLst/>
                <a:latin typeface="Calibri"/>
                <a:cs typeface="Calibri"/>
              </a:rPr>
              <a:t> How does knowing the function of behavior impact your response?</a:t>
            </a:r>
            <a:r>
              <a:rPr lang="en-US" b="0" i="0">
                <a:solidFill>
                  <a:srgbClr val="808080"/>
                </a:solidFill>
                <a:effectLst/>
                <a:latin typeface="Calibri"/>
                <a:cs typeface="Calibri"/>
              </a:rPr>
              <a:t>​</a:t>
            </a:r>
            <a:endParaRPr lang="en-US"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D3DD1371-CF2E-4775-8630-7E8AFF95C202}" type="slidenum">
              <a:rPr lang="en-US" smtClean="0"/>
              <a:t>10</a:t>
            </a:fld>
            <a:endParaRPr lang="en-US"/>
          </a:p>
        </p:txBody>
      </p:sp>
    </p:spTree>
    <p:extLst>
      <p:ext uri="{BB962C8B-B14F-4D97-AF65-F5344CB8AC3E}">
        <p14:creationId xmlns:p14="http://schemas.microsoft.com/office/powerpoint/2010/main" val="202846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4 mins</a:t>
            </a:r>
          </a:p>
          <a:p>
            <a:r>
              <a:rPr lang="en-US">
                <a:solidFill>
                  <a:srgbClr val="000000"/>
                </a:solidFill>
              </a:rPr>
              <a:t>0:21-0:25</a:t>
            </a:r>
            <a:endParaRPr lang="en-US"/>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a:solidFill>
                  <a:srgbClr val="444444"/>
                </a:solidFill>
                <a:effectLst/>
                <a:latin typeface="Calibri"/>
                <a:cs typeface="Calibri"/>
              </a:rPr>
              <a:t>Scenario</a:t>
            </a:r>
            <a:endParaRPr lang="en-US" b="1" i="0" u="none">
              <a:solidFill>
                <a:srgbClr val="444444"/>
              </a:solidFill>
              <a:effectLst/>
              <a:latin typeface="Calibri"/>
              <a:ea typeface="Calibri"/>
              <a:cs typeface="Calibri"/>
            </a:endParaRPr>
          </a:p>
          <a:p>
            <a:pPr marL="0" indent="0">
              <a:buFont typeface="+mj-lt"/>
              <a:buNone/>
            </a:pPr>
            <a:r>
              <a:rPr lang="en-US"/>
              <a:t>Zack is a new fourth grade student in your program.  Zack frequently asks to step out because the classroom is too loud and his classmates are annoying. During a group project on the local watershed, the room gets loud with student enthusiasm. Getting increasingly upset, Zack jumps out of his seat and screams at his classmates to shut up.</a:t>
            </a:r>
            <a:r>
              <a:rPr lang="en-US" i="1"/>
              <a:t> </a:t>
            </a:r>
          </a:p>
          <a:p>
            <a:pPr marL="0" indent="0">
              <a:buFont typeface="+mj-lt"/>
              <a:buNone/>
            </a:pPr>
            <a:endParaRPr lang="en-US" b="0" i="0" u="none">
              <a:solidFill>
                <a:srgbClr val="444444"/>
              </a:solidFill>
              <a:effectLst/>
              <a:latin typeface="Calibri" panose="020F0502020204030204" pitchFamily="34" charset="0"/>
            </a:endParaRPr>
          </a:p>
          <a:p>
            <a:pPr algn="l" rtl="0" fontAlgn="base"/>
            <a:r>
              <a:rPr lang="en-US" b="1" i="0" u="none">
                <a:solidFill>
                  <a:srgbClr val="444444"/>
                </a:solidFill>
                <a:effectLst/>
                <a:latin typeface="Calibri" panose="020F0502020204030204" pitchFamily="34" charset="0"/>
              </a:rPr>
              <a:t>Poll</a:t>
            </a:r>
          </a:p>
          <a:p>
            <a:pPr algn="l" rtl="0" fontAlgn="base"/>
            <a:r>
              <a:rPr lang="en-US" b="0" i="0" u="none">
                <a:solidFill>
                  <a:srgbClr val="444444"/>
                </a:solidFill>
                <a:effectLst/>
                <a:latin typeface="Calibri" panose="020F0502020204030204" pitchFamily="34" charset="0"/>
              </a:rPr>
              <a:t>Which function of behavior are we seeing in this scenario?</a:t>
            </a: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Access</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Attention</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Escape</a:t>
            </a:r>
            <a:r>
              <a:rPr lang="en-US" sz="1200" b="0" i="0">
                <a:solidFill>
                  <a:srgbClr val="808080"/>
                </a:solidFill>
                <a:effectLst/>
              </a:rPr>
              <a:t>​</a:t>
            </a:r>
            <a:endParaRPr lang="en-US" sz="1200" b="0" i="0">
              <a:solidFill>
                <a:srgbClr val="000000"/>
              </a:solidFill>
              <a:effectLst/>
            </a:endParaRPr>
          </a:p>
          <a:p>
            <a:pPr marL="171450" indent="-171450" fontAlgn="base">
              <a:spcAft>
                <a:spcPts val="1000"/>
              </a:spcAft>
              <a:buFont typeface="Arial" panose="020B0604020202020204" pitchFamily="34" charset="0"/>
              <a:buChar char="•"/>
            </a:pPr>
            <a:r>
              <a:rPr lang="en-US" sz="1200" b="0" i="0" u="none" strike="noStrike">
                <a:solidFill>
                  <a:srgbClr val="000000"/>
                </a:solidFill>
                <a:effectLst/>
              </a:rPr>
              <a:t>Sensory stimulation</a:t>
            </a:r>
            <a:endParaRPr lang="en-US" sz="1200" b="0" i="0">
              <a:solidFill>
                <a:srgbClr val="000000"/>
              </a:solidFill>
              <a:effectLst/>
            </a:endParaRP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Possible answer-Sensory stimulation</a:t>
            </a:r>
            <a:endParaRPr lang="en-US" sz="1200"/>
          </a:p>
          <a:p>
            <a:pPr algn="l" rtl="0" fontAlgn="base"/>
            <a:endParaRPr lang="en-US" b="0" i="0" u="none">
              <a:solidFill>
                <a:srgbClr val="444444"/>
              </a:solidFill>
              <a:effectLst/>
              <a:latin typeface="Calibri" panose="020F0502020204030204" pitchFamily="34" charset="0"/>
            </a:endParaRPr>
          </a:p>
          <a:p>
            <a:pPr algn="l" rtl="0" fontAlgn="base"/>
            <a:r>
              <a:rPr lang="en-US" b="1" i="0" u="none">
                <a:solidFill>
                  <a:srgbClr val="000000"/>
                </a:solidFill>
                <a:effectLst/>
                <a:latin typeface="Calibri"/>
                <a:cs typeface="Calibri"/>
              </a:rPr>
              <a:t>Debrief</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Observe </a:t>
            </a:r>
            <a:r>
              <a:rPr lang="en-US" b="0" i="1" u="none" strike="noStrike">
                <a:solidFill>
                  <a:srgbClr val="000000"/>
                </a:solidFill>
                <a:effectLst/>
                <a:latin typeface="Calibri"/>
                <a:cs typeface="Calibri"/>
              </a:rPr>
              <a:t>Share out.</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Identify Concepts</a:t>
            </a:r>
            <a:r>
              <a:rPr lang="en-US" b="0" i="0" u="none" strike="noStrike">
                <a:solidFill>
                  <a:srgbClr val="000000"/>
                </a:solidFill>
                <a:effectLst/>
                <a:latin typeface="Calibri"/>
                <a:cs typeface="Calibri"/>
              </a:rPr>
              <a:t> Is this a function you observe regularly?</a:t>
            </a:r>
            <a:r>
              <a:rPr lang="en-US" b="0" i="0">
                <a:solidFill>
                  <a:srgbClr val="80808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Apply</a:t>
            </a:r>
            <a:r>
              <a:rPr lang="en-US" b="0" i="0" u="none" strike="noStrike">
                <a:solidFill>
                  <a:srgbClr val="000000"/>
                </a:solidFill>
                <a:effectLst/>
                <a:latin typeface="Calibri"/>
                <a:cs typeface="Calibri"/>
              </a:rPr>
              <a:t> How does knowing the function of behavior impact your response?</a:t>
            </a:r>
            <a:r>
              <a:rPr lang="en-US" b="0" i="0">
                <a:solidFill>
                  <a:srgbClr val="808080"/>
                </a:solidFill>
                <a:effectLst/>
                <a:latin typeface="Calibri"/>
                <a:cs typeface="Calibri"/>
              </a:rPr>
              <a:t>​</a:t>
            </a:r>
            <a:endParaRPr lang="en-US"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D3DD1371-CF2E-4775-8630-7E8AFF95C202}" type="slidenum">
              <a:rPr lang="en-US" smtClean="0"/>
              <a:t>11</a:t>
            </a:fld>
            <a:endParaRPr lang="en-US"/>
          </a:p>
        </p:txBody>
      </p:sp>
    </p:spTree>
    <p:extLst>
      <p:ext uri="{BB962C8B-B14F-4D97-AF65-F5344CB8AC3E}">
        <p14:creationId xmlns:p14="http://schemas.microsoft.com/office/powerpoint/2010/main" val="4099754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2426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6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622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09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218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47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0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29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0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356482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11756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2245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3109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06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8757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342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4966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08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5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88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533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78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4197472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39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88833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4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92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18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0509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9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09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45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43225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00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419865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4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803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4028968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4112211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092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825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51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9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70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2889494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911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3044775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6090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7404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372285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0142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5482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644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9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87533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3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0455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596246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0"/>
              <a:ext cx="969088"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rgbClr val="B98EB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A black background with blue text&#10;&#10;AI-generated content may be incorrect.">
            <a:extLst>
              <a:ext uri="{FF2B5EF4-FFF2-40B4-BE49-F238E27FC236}">
                <a16:creationId xmlns:a16="http://schemas.microsoft.com/office/drawing/2014/main" id="{C4E26D80-673B-7DBF-DF11-8A9EB805C4DC}"/>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2426D0B6-70A0-C03D-4F0A-4FADAC966286}"/>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4093784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3179" y="-8467"/>
            <a:ext cx="12195180" cy="6875616"/>
            <a:chOff x="-3179" y="-8467"/>
            <a:chExt cx="12195180" cy="6875616"/>
          </a:xfrm>
        </p:grpSpPr>
        <p:sp>
          <p:nvSpPr>
            <p:cNvPr id="22" name="Rectangle 23"/>
            <p:cNvSpPr/>
            <p:nvPr/>
          </p:nvSpPr>
          <p:spPr>
            <a:xfrm rot="5400000">
              <a:off x="5696323" y="341861"/>
              <a:ext cx="796176" cy="1219517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rot="5400000">
              <a:off x="5686091" y="331632"/>
              <a:ext cx="816638" cy="12195178"/>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98EB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rot="5400000">
              <a:off x="3714793" y="2326568"/>
              <a:ext cx="816638" cy="8246226"/>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rot="5400000">
              <a:off x="5640549" y="313755"/>
              <a:ext cx="904548" cy="12192004"/>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rot="5400000" flipV="1">
              <a:off x="5796314" y="468412"/>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rot="5400000" flipV="1">
              <a:off x="9512115" y="4187264"/>
              <a:ext cx="1131364" cy="4228406"/>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rot="5400000">
              <a:off x="1198033" y="-12065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9791"/>
          <a:stretch/>
        </p:blipFill>
        <p:spPr>
          <a:xfrm>
            <a:off x="9909398" y="6104834"/>
            <a:ext cx="2205512" cy="658044"/>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5" name="Text Placeholder 11">
            <a:extLst>
              <a:ext uri="{FF2B5EF4-FFF2-40B4-BE49-F238E27FC236}">
                <a16:creationId xmlns:a16="http://schemas.microsoft.com/office/drawing/2014/main" id="{08DC2859-F5FE-17E3-6966-6CA899F6CAAC}"/>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8767770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0"/>
            <a:ext cx="12192003" cy="6854901"/>
            <a:chOff x="-4084" y="44904"/>
            <a:chExt cx="12192003" cy="6854901"/>
          </a:xfrm>
        </p:grpSpPr>
        <p:sp>
          <p:nvSpPr>
            <p:cNvPr id="22" name="Rectangle 23"/>
            <p:cNvSpPr/>
            <p:nvPr/>
          </p:nvSpPr>
          <p:spPr>
            <a:xfrm rot="5400000">
              <a:off x="5692240" y="345945"/>
              <a:ext cx="796176" cy="1218701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rot="5400000">
              <a:off x="5684049" y="386739"/>
              <a:ext cx="816638" cy="121910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rot="5400000">
              <a:off x="3714793" y="2367388"/>
              <a:ext cx="816638" cy="8246226"/>
            </a:xfrm>
            <a:prstGeom prst="triangle">
              <a:avLst>
                <a:gd name="adj" fmla="val 100000"/>
              </a:avLst>
            </a:prstGeom>
            <a:solidFill>
              <a:schemeClr val="tx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rot="5400000">
              <a:off x="5640094" y="346865"/>
              <a:ext cx="904548" cy="1219109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rot="5400000" flipV="1">
              <a:off x="5792232" y="501068"/>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98EBF">
                <a:alpha val="64706"/>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rot="5400000" flipV="1">
              <a:off x="9510073" y="4221962"/>
              <a:ext cx="1131364" cy="4224322"/>
            </a:xfrm>
            <a:prstGeom prst="triangle">
              <a:avLst>
                <a:gd name="adj" fmla="val 100000"/>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rot="5400000">
              <a:off x="1193950" y="-115312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10633"/>
          <a:stretch/>
        </p:blipFill>
        <p:spPr>
          <a:xfrm>
            <a:off x="9933333" y="6068592"/>
            <a:ext cx="2205512" cy="651907"/>
          </a:xfrm>
          <a:prstGeom prst="rect">
            <a:avLst/>
          </a:prstGeom>
        </p:spPr>
      </p:pic>
      <p:sp>
        <p:nvSpPr>
          <p:cNvPr id="5" name="Text Placeholder 11">
            <a:extLst>
              <a:ext uri="{FF2B5EF4-FFF2-40B4-BE49-F238E27FC236}">
                <a16:creationId xmlns:a16="http://schemas.microsoft.com/office/drawing/2014/main" id="{536E47E0-C3DA-75DB-E5B9-45EE846648CE}"/>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621700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7380700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notesSlide" Target="../notesSlides/notesSlide4.xml"/><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3.jpeg"/><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37D6-CBB5-1A2D-4D0C-4A276C513AEF}"/>
              </a:ext>
            </a:extLst>
          </p:cNvPr>
          <p:cNvSpPr>
            <a:spLocks noGrp="1"/>
          </p:cNvSpPr>
          <p:nvPr>
            <p:ph type="ctrTitle"/>
          </p:nvPr>
        </p:nvSpPr>
        <p:spPr/>
        <p:txBody>
          <a:bodyPr/>
          <a:lstStyle/>
          <a:p>
            <a:r>
              <a:rPr lang="en-US"/>
              <a:t>Trainer Action Pack</a:t>
            </a:r>
          </a:p>
        </p:txBody>
      </p:sp>
      <p:sp>
        <p:nvSpPr>
          <p:cNvPr id="3" name="Subtitle 2">
            <a:extLst>
              <a:ext uri="{FF2B5EF4-FFF2-40B4-BE49-F238E27FC236}">
                <a16:creationId xmlns:a16="http://schemas.microsoft.com/office/drawing/2014/main" id="{5DA5D1F3-2F06-0B86-14AE-A405CC081936}"/>
              </a:ext>
            </a:extLst>
          </p:cNvPr>
          <p:cNvSpPr>
            <a:spLocks noGrp="1"/>
          </p:cNvSpPr>
          <p:nvPr>
            <p:ph type="subTitle" idx="1"/>
          </p:nvPr>
        </p:nvSpPr>
        <p:spPr/>
        <p:txBody>
          <a:bodyPr/>
          <a:lstStyle/>
          <a:p>
            <a:r>
              <a:rPr lang="en-US"/>
              <a:t>A Guide to the Session</a:t>
            </a:r>
          </a:p>
        </p:txBody>
      </p:sp>
      <p:sp>
        <p:nvSpPr>
          <p:cNvPr id="4" name="Text Placeholder 3">
            <a:extLst>
              <a:ext uri="{FF2B5EF4-FFF2-40B4-BE49-F238E27FC236}">
                <a16:creationId xmlns:a16="http://schemas.microsoft.com/office/drawing/2014/main" id="{F79BE0D0-547F-BF05-4710-A4C8325601F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457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4CF53BC-C595-8108-0FAD-CA422BFB1481}"/>
              </a:ext>
            </a:extLst>
          </p:cNvPr>
          <p:cNvGraphicFramePr>
            <a:graphicFrameLocks noGrp="1"/>
          </p:cNvGraphicFramePr>
          <p:nvPr>
            <p:extLst>
              <p:ext uri="{D42A27DB-BD31-4B8C-83A1-F6EECF244321}">
                <p14:modId xmlns:p14="http://schemas.microsoft.com/office/powerpoint/2010/main" val="2967625085"/>
              </p:ext>
            </p:extLst>
          </p:nvPr>
        </p:nvGraphicFramePr>
        <p:xfrm>
          <a:off x="556591" y="1424893"/>
          <a:ext cx="11078817" cy="4353627"/>
        </p:xfrm>
        <a:graphic>
          <a:graphicData uri="http://schemas.openxmlformats.org/drawingml/2006/table">
            <a:tbl>
              <a:tblPr/>
              <a:tblGrid>
                <a:gridCol w="2741857">
                  <a:extLst>
                    <a:ext uri="{9D8B030D-6E8A-4147-A177-3AD203B41FA5}">
                      <a16:colId xmlns:a16="http://schemas.microsoft.com/office/drawing/2014/main" val="3990489299"/>
                    </a:ext>
                  </a:extLst>
                </a:gridCol>
                <a:gridCol w="4191847">
                  <a:extLst>
                    <a:ext uri="{9D8B030D-6E8A-4147-A177-3AD203B41FA5}">
                      <a16:colId xmlns:a16="http://schemas.microsoft.com/office/drawing/2014/main" val="1041153429"/>
                    </a:ext>
                  </a:extLst>
                </a:gridCol>
                <a:gridCol w="4145113">
                  <a:extLst>
                    <a:ext uri="{9D8B030D-6E8A-4147-A177-3AD203B41FA5}">
                      <a16:colId xmlns:a16="http://schemas.microsoft.com/office/drawing/2014/main" val="3291422171"/>
                    </a:ext>
                  </a:extLst>
                </a:gridCol>
              </a:tblGrid>
              <a:tr h="630899">
                <a:tc>
                  <a:txBody>
                    <a:bodyPr/>
                    <a:lstStyle/>
                    <a:p>
                      <a:pPr algn="ctr" fontAlgn="base"/>
                      <a:r>
                        <a:rPr lang="en-US" sz="3200" b="0" i="0">
                          <a:solidFill>
                            <a:srgbClr val="FFFFFF"/>
                          </a:solidFill>
                          <a:effectLst/>
                          <a:latin typeface="Oswald" panose="00000500000000000000" pitchFamily="2" charset="0"/>
                        </a:rPr>
                        <a:t>Function</a:t>
                      </a:r>
                      <a:endParaRPr lang="en-US" sz="1800" b="0" i="0">
                        <a:solidFill>
                          <a:srgbClr val="FFFFFF"/>
                        </a:solidFill>
                        <a:effectLst/>
                        <a:latin typeface="Oswald" panose="00000500000000000000" pitchFamily="2" charset="0"/>
                      </a:endParaRPr>
                    </a:p>
                  </a:txBody>
                  <a:tcPr marL="77243" marR="77243" marT="38621" marB="386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3200" b="0" i="0">
                          <a:solidFill>
                            <a:srgbClr val="FFFFFF"/>
                          </a:solidFill>
                          <a:effectLst/>
                          <a:latin typeface="Oswald" panose="00000500000000000000" pitchFamily="2" charset="0"/>
                        </a:rPr>
                        <a:t>Increase the Behavior</a:t>
                      </a:r>
                      <a:r>
                        <a:rPr lang="en-US" sz="3200" b="0" i="0">
                          <a:solidFill>
                            <a:srgbClr val="000000"/>
                          </a:solidFill>
                          <a:effectLst/>
                          <a:latin typeface="Oswald" panose="00000500000000000000" pitchFamily="2" charset="0"/>
                        </a:rPr>
                        <a:t>​</a:t>
                      </a:r>
                      <a:endParaRPr lang="en-US" sz="1800" b="0" i="0">
                        <a:solidFill>
                          <a:srgbClr val="FFFFFF"/>
                        </a:solidFill>
                        <a:effectLst/>
                        <a:latin typeface="Oswald" panose="00000500000000000000" pitchFamily="2" charset="0"/>
                      </a:endParaRPr>
                    </a:p>
                  </a:txBody>
                  <a:tcPr marL="77243" marR="77243" marT="38621" marB="386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2"/>
                    </a:solidFill>
                  </a:tcPr>
                </a:tc>
                <a:tc>
                  <a:txBody>
                    <a:bodyPr/>
                    <a:lstStyle/>
                    <a:p>
                      <a:pPr algn="ctr" fontAlgn="base"/>
                      <a:r>
                        <a:rPr lang="en-US" sz="3200" b="0" i="0">
                          <a:solidFill>
                            <a:srgbClr val="FFFFFF"/>
                          </a:solidFill>
                          <a:effectLst/>
                          <a:latin typeface="Oswald" panose="00000500000000000000" pitchFamily="2" charset="0"/>
                        </a:rPr>
                        <a:t>Decrease the Behavior</a:t>
                      </a:r>
                      <a:r>
                        <a:rPr lang="en-US" sz="3200" b="0" i="0">
                          <a:solidFill>
                            <a:srgbClr val="000000"/>
                          </a:solidFill>
                          <a:effectLst/>
                          <a:latin typeface="Oswald" panose="00000500000000000000" pitchFamily="2" charset="0"/>
                        </a:rPr>
                        <a:t>​</a:t>
                      </a:r>
                      <a:endParaRPr lang="en-US" sz="1800" b="0" i="0">
                        <a:solidFill>
                          <a:srgbClr val="FFFFFF"/>
                        </a:solidFill>
                        <a:effectLst/>
                        <a:latin typeface="Oswald" panose="00000500000000000000" pitchFamily="2" charset="0"/>
                      </a:endParaRPr>
                    </a:p>
                  </a:txBody>
                  <a:tcPr marL="77243" marR="77243" marT="38621" marB="386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3006353140"/>
                  </a:ext>
                </a:extLst>
              </a:tr>
              <a:tr h="798174">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Sensory </a:t>
                      </a:r>
                    </a:p>
                    <a:p>
                      <a:pPr lvl="0" algn="ctr" fontAlgn="base"/>
                      <a:r>
                        <a:rPr lang="en-US" sz="2800" b="1" i="0">
                          <a:solidFill>
                            <a:schemeClr val="bg1"/>
                          </a:solidFill>
                          <a:effectLst/>
                          <a:latin typeface="Open Sans Light" pitchFamily="2" charset="0"/>
                          <a:ea typeface="Open Sans Light" pitchFamily="2" charset="0"/>
                          <a:cs typeface="Open Sans Light" pitchFamily="2" charset="0"/>
                        </a:rPr>
                        <a:t>stimulation​</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5"/>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Remove options for more/less input​</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Provide options to meet needs</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3252796682"/>
                  </a:ext>
                </a:extLst>
              </a:tr>
              <a:tr h="798174">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Escape​</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5"/>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Chasing​</a:t>
                      </a:r>
                    </a:p>
                    <a:p>
                      <a:pPr lvl="0" algn="ctr" fontAlgn="base"/>
                      <a:r>
                        <a:rPr lang="en-US" sz="2800" b="1" i="0">
                          <a:solidFill>
                            <a:schemeClr val="bg1"/>
                          </a:solidFill>
                          <a:effectLst/>
                          <a:latin typeface="Open Sans Light" pitchFamily="2" charset="0"/>
                          <a:ea typeface="Open Sans Light" pitchFamily="2" charset="0"/>
                          <a:cs typeface="Open Sans Light" pitchFamily="2" charset="0"/>
                        </a:rPr>
                        <a:t>Pressure to engage​</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Plan for breaks​</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1393814035"/>
                  </a:ext>
                </a:extLst>
              </a:tr>
              <a:tr h="798174">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Attention​</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5"/>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Provide attention</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Planned ignoring​</a:t>
                      </a:r>
                    </a:p>
                    <a:p>
                      <a:pPr lvl="0" algn="ctr" fontAlgn="base"/>
                      <a:r>
                        <a:rPr lang="en-US" sz="2800" b="1" i="0">
                          <a:solidFill>
                            <a:schemeClr val="bg1"/>
                          </a:solidFill>
                          <a:effectLst/>
                          <a:latin typeface="Open Sans Light" pitchFamily="2" charset="0"/>
                          <a:ea typeface="Open Sans Light" pitchFamily="2" charset="0"/>
                          <a:cs typeface="Open Sans Light" pitchFamily="2" charset="0"/>
                        </a:rPr>
                        <a:t>Redirection​</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2120220162"/>
                  </a:ext>
                </a:extLst>
              </a:tr>
              <a:tr h="798174">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Tangible Access​</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5"/>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Give access</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1"/>
                    </a:solidFill>
                  </a:tcPr>
                </a:tc>
                <a:tc>
                  <a:txBody>
                    <a:bodyPr/>
                    <a:lstStyle/>
                    <a:p>
                      <a:pPr lvl="0" algn="ctr" fontAlgn="base"/>
                      <a:r>
                        <a:rPr lang="en-US" sz="2800" b="1" i="0">
                          <a:solidFill>
                            <a:schemeClr val="bg1"/>
                          </a:solidFill>
                          <a:effectLst/>
                          <a:latin typeface="Open Sans Light" pitchFamily="2" charset="0"/>
                          <a:ea typeface="Open Sans Light" pitchFamily="2" charset="0"/>
                          <a:cs typeface="Open Sans Light" pitchFamily="2" charset="0"/>
                        </a:rPr>
                        <a:t>Give access when goal is met​</a:t>
                      </a:r>
                    </a:p>
                  </a:txBody>
                  <a:tcPr marL="77243" marR="77243" marT="38621" marB="3862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2165986174"/>
                  </a:ext>
                </a:extLst>
              </a:tr>
            </a:tbl>
          </a:graphicData>
        </a:graphic>
      </p:graphicFrame>
      <p:sp>
        <p:nvSpPr>
          <p:cNvPr id="5" name="Rectangle 1">
            <a:extLst>
              <a:ext uri="{FF2B5EF4-FFF2-40B4-BE49-F238E27FC236}">
                <a16:creationId xmlns:a16="http://schemas.microsoft.com/office/drawing/2014/main" id="{F83A573E-7849-7BEE-F8BA-A60BB34C0FAB}"/>
              </a:ext>
            </a:extLst>
          </p:cNvPr>
          <p:cNvSpPr>
            <a:spLocks noChangeArrowheads="1"/>
          </p:cNvSpPr>
          <p:nvPr/>
        </p:nvSpPr>
        <p:spPr bwMode="auto">
          <a:xfrm>
            <a:off x="1658938" y="179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itle 8">
            <a:extLst>
              <a:ext uri="{FF2B5EF4-FFF2-40B4-BE49-F238E27FC236}">
                <a16:creationId xmlns:a16="http://schemas.microsoft.com/office/drawing/2014/main" id="{685C72AA-2400-E4A4-E8C3-9E9E190B36E9}"/>
              </a:ext>
            </a:extLst>
          </p:cNvPr>
          <p:cNvSpPr>
            <a:spLocks noGrp="1"/>
          </p:cNvSpPr>
          <p:nvPr>
            <p:ph type="title"/>
          </p:nvPr>
        </p:nvSpPr>
        <p:spPr>
          <a:xfrm>
            <a:off x="677334" y="609600"/>
            <a:ext cx="8596668" cy="815292"/>
          </a:xfrm>
        </p:spPr>
        <p:txBody>
          <a:bodyPr/>
          <a:lstStyle/>
          <a:p>
            <a:r>
              <a:rPr lang="en-US"/>
              <a:t>Reducing Student Behaviors</a:t>
            </a:r>
          </a:p>
        </p:txBody>
      </p:sp>
    </p:spTree>
    <p:custDataLst>
      <p:tags r:id="rId1"/>
    </p:custDataLst>
    <p:extLst>
      <p:ext uri="{BB962C8B-B14F-4D97-AF65-F5344CB8AC3E}">
        <p14:creationId xmlns:p14="http://schemas.microsoft.com/office/powerpoint/2010/main" val="1883794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8E8A8-824A-14F5-21E0-6A76AC9900BF}"/>
              </a:ext>
            </a:extLst>
          </p:cNvPr>
          <p:cNvSpPr>
            <a:spLocks noGrp="1"/>
          </p:cNvSpPr>
          <p:nvPr>
            <p:ph type="title"/>
          </p:nvPr>
        </p:nvSpPr>
        <p:spPr/>
        <p:txBody>
          <a:bodyPr>
            <a:normAutofit/>
          </a:bodyPr>
          <a:lstStyle/>
          <a:p>
            <a:pPr>
              <a:lnSpc>
                <a:spcPct val="90000"/>
              </a:lnSpc>
            </a:pPr>
            <a:r>
              <a:rPr lang="en-US"/>
              <a:t>Behavior Traffic Controller</a:t>
            </a:r>
          </a:p>
        </p:txBody>
      </p:sp>
      <p:sp>
        <p:nvSpPr>
          <p:cNvPr id="7" name="Content Placeholder 6">
            <a:extLst>
              <a:ext uri="{FF2B5EF4-FFF2-40B4-BE49-F238E27FC236}">
                <a16:creationId xmlns:a16="http://schemas.microsoft.com/office/drawing/2014/main" id="{9AA1FD58-283C-E6FC-44AD-74D5A3398292}"/>
              </a:ext>
            </a:extLst>
          </p:cNvPr>
          <p:cNvSpPr>
            <a:spLocks noGrp="1"/>
          </p:cNvSpPr>
          <p:nvPr>
            <p:ph sz="half" idx="2"/>
          </p:nvPr>
        </p:nvSpPr>
        <p:spPr>
          <a:xfrm>
            <a:off x="584305" y="1930400"/>
            <a:ext cx="4185623" cy="4175986"/>
          </a:xfrm>
        </p:spPr>
        <p:txBody>
          <a:bodyPr>
            <a:normAutofit lnSpcReduction="10000"/>
          </a:bodyPr>
          <a:lstStyle/>
          <a:p>
            <a:pPr marL="0" indent="0" algn="ctr">
              <a:buNone/>
            </a:pPr>
            <a:r>
              <a:rPr lang="en-US" sz="2800"/>
              <a:t>Marcus always "forgets" his homework folder when it's time for homework help. When reminded, he gets upset and says his stomach hurts. Last week he threw his pencil and said, "I hate this stupid work!"</a:t>
            </a:r>
          </a:p>
        </p:txBody>
      </p:sp>
      <p:graphicFrame>
        <p:nvGraphicFramePr>
          <p:cNvPr id="12" name="Content Placeholder 11">
            <a:extLst>
              <a:ext uri="{FF2B5EF4-FFF2-40B4-BE49-F238E27FC236}">
                <a16:creationId xmlns:a16="http://schemas.microsoft.com/office/drawing/2014/main" id="{8D2095B8-F833-9FC8-0ADF-3BAF916E6588}"/>
              </a:ext>
            </a:extLst>
          </p:cNvPr>
          <p:cNvGraphicFramePr>
            <a:graphicFrameLocks noGrp="1"/>
          </p:cNvGraphicFramePr>
          <p:nvPr>
            <p:ph sz="quarter" idx="4"/>
            <p:extLst>
              <p:ext uri="{D42A27DB-BD31-4B8C-83A1-F6EECF244321}">
                <p14:modId xmlns:p14="http://schemas.microsoft.com/office/powerpoint/2010/main" val="3054188636"/>
              </p:ext>
            </p:extLst>
          </p:nvPr>
        </p:nvGraphicFramePr>
        <p:xfrm>
          <a:off x="4861368" y="1600200"/>
          <a:ext cx="5224464" cy="4368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55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9E64B-5EAB-4ADE-780C-BE7490CD00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DD0151-B7B3-08AD-BB96-36B1CD1FE60B}"/>
              </a:ext>
            </a:extLst>
          </p:cNvPr>
          <p:cNvSpPr>
            <a:spLocks noGrp="1"/>
          </p:cNvSpPr>
          <p:nvPr>
            <p:ph type="title"/>
          </p:nvPr>
        </p:nvSpPr>
        <p:spPr/>
        <p:txBody>
          <a:bodyPr>
            <a:normAutofit/>
          </a:bodyPr>
          <a:lstStyle/>
          <a:p>
            <a:pPr>
              <a:lnSpc>
                <a:spcPct val="90000"/>
              </a:lnSpc>
            </a:pPr>
            <a:r>
              <a:rPr lang="en-US"/>
              <a:t>Behavior Traffic Controller</a:t>
            </a:r>
          </a:p>
        </p:txBody>
      </p:sp>
      <p:sp>
        <p:nvSpPr>
          <p:cNvPr id="7" name="Content Placeholder 6">
            <a:extLst>
              <a:ext uri="{FF2B5EF4-FFF2-40B4-BE49-F238E27FC236}">
                <a16:creationId xmlns:a16="http://schemas.microsoft.com/office/drawing/2014/main" id="{18D5957E-02BB-93F1-EB3A-31FD5D008148}"/>
              </a:ext>
            </a:extLst>
          </p:cNvPr>
          <p:cNvSpPr>
            <a:spLocks noGrp="1"/>
          </p:cNvSpPr>
          <p:nvPr>
            <p:ph sz="half" idx="2"/>
          </p:nvPr>
        </p:nvSpPr>
        <p:spPr>
          <a:xfrm>
            <a:off x="547729" y="1930400"/>
            <a:ext cx="4185623" cy="4110962"/>
          </a:xfrm>
        </p:spPr>
        <p:txBody>
          <a:bodyPr>
            <a:normAutofit/>
          </a:bodyPr>
          <a:lstStyle/>
          <a:p>
            <a:pPr marL="0" indent="0" algn="ctr">
              <a:buNone/>
            </a:pPr>
            <a:r>
              <a:rPr lang="en-US" sz="2800"/>
              <a:t>During art activities, Jana constantly touches other students' supplies, taps her paintbrush loudly on the table, and rocks in her chair. She's most disruptive during independent work.</a:t>
            </a:r>
          </a:p>
        </p:txBody>
      </p:sp>
      <p:graphicFrame>
        <p:nvGraphicFramePr>
          <p:cNvPr id="12" name="Content Placeholder 11">
            <a:extLst>
              <a:ext uri="{FF2B5EF4-FFF2-40B4-BE49-F238E27FC236}">
                <a16:creationId xmlns:a16="http://schemas.microsoft.com/office/drawing/2014/main" id="{93A259BB-470C-52C8-02FE-5D6DA439EC0A}"/>
              </a:ext>
            </a:extLst>
          </p:cNvPr>
          <p:cNvGraphicFramePr>
            <a:graphicFrameLocks noGrp="1"/>
          </p:cNvGraphicFramePr>
          <p:nvPr>
            <p:ph sz="quarter" idx="4"/>
          </p:nvPr>
        </p:nvGraphicFramePr>
        <p:xfrm>
          <a:off x="4861368" y="1600200"/>
          <a:ext cx="5224464" cy="4368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99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5DDD1-6F20-2C18-078C-3FC3544415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F1AAEF-A789-A1BA-56E4-4CB2901B68ED}"/>
              </a:ext>
            </a:extLst>
          </p:cNvPr>
          <p:cNvSpPr>
            <a:spLocks noGrp="1"/>
          </p:cNvSpPr>
          <p:nvPr>
            <p:ph type="title"/>
          </p:nvPr>
        </p:nvSpPr>
        <p:spPr/>
        <p:txBody>
          <a:bodyPr>
            <a:normAutofit/>
          </a:bodyPr>
          <a:lstStyle/>
          <a:p>
            <a:pPr>
              <a:lnSpc>
                <a:spcPct val="90000"/>
              </a:lnSpc>
            </a:pPr>
            <a:r>
              <a:rPr lang="en-US"/>
              <a:t>Behavior Traffic Controller</a:t>
            </a:r>
          </a:p>
        </p:txBody>
      </p:sp>
      <p:sp>
        <p:nvSpPr>
          <p:cNvPr id="7" name="Content Placeholder 6">
            <a:extLst>
              <a:ext uri="{FF2B5EF4-FFF2-40B4-BE49-F238E27FC236}">
                <a16:creationId xmlns:a16="http://schemas.microsoft.com/office/drawing/2014/main" id="{3F642720-A6D1-BFF0-2914-2635933DE675}"/>
              </a:ext>
            </a:extLst>
          </p:cNvPr>
          <p:cNvSpPr>
            <a:spLocks noGrp="1"/>
          </p:cNvSpPr>
          <p:nvPr>
            <p:ph sz="half" idx="2"/>
          </p:nvPr>
        </p:nvSpPr>
        <p:spPr>
          <a:xfrm>
            <a:off x="547729" y="1930400"/>
            <a:ext cx="4185623" cy="4110962"/>
          </a:xfrm>
        </p:spPr>
        <p:txBody>
          <a:bodyPr>
            <a:normAutofit/>
          </a:bodyPr>
          <a:lstStyle/>
          <a:p>
            <a:pPr marL="0" indent="0" algn="ctr">
              <a:buNone/>
            </a:pPr>
            <a:r>
              <a:rPr lang="en-US" sz="2800"/>
              <a:t>Every day at 3:00 PM, Aisha begins asking for snack even though snack time isn't until 3:30. She gets increasingly loud and persistent, sometimes crying or bargaining with staff.</a:t>
            </a:r>
          </a:p>
        </p:txBody>
      </p:sp>
      <p:graphicFrame>
        <p:nvGraphicFramePr>
          <p:cNvPr id="12" name="Content Placeholder 11">
            <a:extLst>
              <a:ext uri="{FF2B5EF4-FFF2-40B4-BE49-F238E27FC236}">
                <a16:creationId xmlns:a16="http://schemas.microsoft.com/office/drawing/2014/main" id="{C699FB68-6C9E-7E85-7A9C-96F82C32BC9F}"/>
              </a:ext>
            </a:extLst>
          </p:cNvPr>
          <p:cNvGraphicFramePr>
            <a:graphicFrameLocks noGrp="1"/>
          </p:cNvGraphicFramePr>
          <p:nvPr>
            <p:ph sz="quarter" idx="4"/>
          </p:nvPr>
        </p:nvGraphicFramePr>
        <p:xfrm>
          <a:off x="4861368" y="1600200"/>
          <a:ext cx="5224464" cy="4368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299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0195-8E82-493E-9ADC-C9398544958F}"/>
              </a:ext>
            </a:extLst>
          </p:cNvPr>
          <p:cNvSpPr>
            <a:spLocks noGrp="1"/>
          </p:cNvSpPr>
          <p:nvPr>
            <p:ph type="title"/>
          </p:nvPr>
        </p:nvSpPr>
        <p:spPr/>
        <p:txBody>
          <a:bodyPr/>
          <a:lstStyle/>
          <a:p>
            <a:r>
              <a:rPr lang="en-US"/>
              <a:t>Affective Statements</a:t>
            </a:r>
          </a:p>
        </p:txBody>
      </p:sp>
      <p:sp>
        <p:nvSpPr>
          <p:cNvPr id="4" name="Speech Bubble: Rectangle with Corners Rounded 3">
            <a:extLst>
              <a:ext uri="{FF2B5EF4-FFF2-40B4-BE49-F238E27FC236}">
                <a16:creationId xmlns:a16="http://schemas.microsoft.com/office/drawing/2014/main" id="{8AD339E8-4031-4C5D-A466-EF47E505E6A0}"/>
              </a:ext>
            </a:extLst>
          </p:cNvPr>
          <p:cNvSpPr/>
          <p:nvPr/>
        </p:nvSpPr>
        <p:spPr>
          <a:xfrm>
            <a:off x="2335850" y="1939894"/>
            <a:ext cx="7520299" cy="3401226"/>
          </a:xfrm>
          <a:prstGeom prst="wedgeRound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Open Sans Light" pitchFamily="2" charset="0"/>
                <a:ea typeface="Open Sans Light" pitchFamily="2" charset="0"/>
                <a:cs typeface="Open Sans Light" pitchFamily="2" charset="0"/>
              </a:rPr>
              <a:t>I feel…</a:t>
            </a:r>
          </a:p>
        </p:txBody>
      </p:sp>
      <p:pic>
        <p:nvPicPr>
          <p:cNvPr id="6" name="Graphic 5" descr="Person wearing stripes">
            <a:extLst>
              <a:ext uri="{FF2B5EF4-FFF2-40B4-BE49-F238E27FC236}">
                <a16:creationId xmlns:a16="http://schemas.microsoft.com/office/drawing/2014/main" id="{376256B8-472A-432E-841F-2AA3701A7DA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997673" y="1930400"/>
            <a:ext cx="2552657" cy="3899336"/>
          </a:xfrm>
          <a:prstGeom prst="rect">
            <a:avLst/>
          </a:prstGeom>
        </p:spPr>
      </p:pic>
    </p:spTree>
    <p:extLst>
      <p:ext uri="{BB962C8B-B14F-4D97-AF65-F5344CB8AC3E}">
        <p14:creationId xmlns:p14="http://schemas.microsoft.com/office/powerpoint/2010/main" val="392682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4C4E-2295-4AD1-8F68-1564E105A55A}"/>
              </a:ext>
            </a:extLst>
          </p:cNvPr>
          <p:cNvSpPr>
            <a:spLocks noGrp="1"/>
          </p:cNvSpPr>
          <p:nvPr>
            <p:ph type="title"/>
          </p:nvPr>
        </p:nvSpPr>
        <p:spPr>
          <a:xfrm>
            <a:off x="677334" y="609600"/>
            <a:ext cx="10275588" cy="1320800"/>
          </a:xfrm>
        </p:spPr>
        <p:txBody>
          <a:bodyPr>
            <a:normAutofit/>
          </a:bodyPr>
          <a:lstStyle/>
          <a:p>
            <a:r>
              <a:rPr lang="en-US"/>
              <a:t>Convert “Telling” into Affective Statements</a:t>
            </a:r>
          </a:p>
        </p:txBody>
      </p:sp>
      <p:sp>
        <p:nvSpPr>
          <p:cNvPr id="4" name="Content Placeholder 3">
            <a:extLst>
              <a:ext uri="{FF2B5EF4-FFF2-40B4-BE49-F238E27FC236}">
                <a16:creationId xmlns:a16="http://schemas.microsoft.com/office/drawing/2014/main" id="{B38848EA-DB18-40F4-8395-94B40714EA10}"/>
              </a:ext>
            </a:extLst>
          </p:cNvPr>
          <p:cNvSpPr>
            <a:spLocks noGrp="1"/>
          </p:cNvSpPr>
          <p:nvPr>
            <p:ph idx="1"/>
          </p:nvPr>
        </p:nvSpPr>
        <p:spPr/>
        <p:txBody>
          <a:bodyPr/>
          <a:lstStyle/>
          <a:p>
            <a:endParaRPr lang="en-US"/>
          </a:p>
          <a:p>
            <a:endParaRPr lang="en-US"/>
          </a:p>
          <a:p>
            <a:endParaRPr lang="en-US"/>
          </a:p>
          <a:p>
            <a:endParaRPr lang="en-US"/>
          </a:p>
        </p:txBody>
      </p:sp>
      <p:graphicFrame>
        <p:nvGraphicFramePr>
          <p:cNvPr id="3" name="Diagram 2">
            <a:extLst>
              <a:ext uri="{FF2B5EF4-FFF2-40B4-BE49-F238E27FC236}">
                <a16:creationId xmlns:a16="http://schemas.microsoft.com/office/drawing/2014/main" id="{165A1177-710A-B996-DA49-1810BCDA603F}"/>
              </a:ext>
            </a:extLst>
          </p:cNvPr>
          <p:cNvGraphicFramePr/>
          <p:nvPr>
            <p:extLst>
              <p:ext uri="{D42A27DB-BD31-4B8C-83A1-F6EECF244321}">
                <p14:modId xmlns:p14="http://schemas.microsoft.com/office/powerpoint/2010/main" val="4129812366"/>
              </p:ext>
            </p:extLst>
          </p:nvPr>
        </p:nvGraphicFramePr>
        <p:xfrm>
          <a:off x="299646" y="1709529"/>
          <a:ext cx="11411903" cy="4110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hevron 4">
            <a:extLst>
              <a:ext uri="{FF2B5EF4-FFF2-40B4-BE49-F238E27FC236}">
                <a16:creationId xmlns:a16="http://schemas.microsoft.com/office/drawing/2014/main" id="{E9250D82-37EF-6161-7652-596676329025}"/>
              </a:ext>
            </a:extLst>
          </p:cNvPr>
          <p:cNvSpPr/>
          <p:nvPr/>
        </p:nvSpPr>
        <p:spPr>
          <a:xfrm>
            <a:off x="2917419" y="1431236"/>
            <a:ext cx="8794130" cy="4610126"/>
          </a:xfrm>
          <a:prstGeom prst="chevron">
            <a:avLst>
              <a:gd name="adj" fmla="val 461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1682CF51-E441-A4EA-1396-4C6BFAAB1761}"/>
              </a:ext>
            </a:extLst>
          </p:cNvPr>
          <p:cNvSpPr txBox="1"/>
          <p:nvPr/>
        </p:nvSpPr>
        <p:spPr>
          <a:xfrm>
            <a:off x="5173382" y="1474683"/>
            <a:ext cx="5171294" cy="4801314"/>
          </a:xfrm>
          <a:prstGeom prst="rect">
            <a:avLst/>
          </a:prstGeom>
          <a:noFill/>
        </p:spPr>
        <p:txBody>
          <a:bodyPr wrap="square" rtlCol="0">
            <a:spAutoFit/>
          </a:bodyPr>
          <a:lstStyle/>
          <a:p>
            <a:r>
              <a:rPr lang="en-US" sz="3200">
                <a:solidFill>
                  <a:schemeClr val="bg1"/>
                </a:solidFill>
                <a:latin typeface="Open Sans Light" pitchFamily="2" charset="0"/>
                <a:ea typeface="Open Sans Light" pitchFamily="2" charset="0"/>
                <a:cs typeface="Open Sans Light" pitchFamily="2" charset="0"/>
              </a:rPr>
              <a:t>I’m feeling irritated that you were talking when I was leading the activity.  I worked hard on this and think you will really like it when you learn more about it. Will you raise your hand when you want to talk?</a:t>
            </a:r>
          </a:p>
          <a:p>
            <a:endParaRPr lang="en-US">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532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FE910-6722-0E55-D8D9-3F34A81A5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D39A2-603D-922E-8E47-27C22549CD8D}"/>
              </a:ext>
            </a:extLst>
          </p:cNvPr>
          <p:cNvSpPr>
            <a:spLocks noGrp="1"/>
          </p:cNvSpPr>
          <p:nvPr>
            <p:ph type="title"/>
          </p:nvPr>
        </p:nvSpPr>
        <p:spPr>
          <a:xfrm>
            <a:off x="677334" y="609600"/>
            <a:ext cx="10275588" cy="1320800"/>
          </a:xfrm>
        </p:spPr>
        <p:txBody>
          <a:bodyPr>
            <a:normAutofit/>
          </a:bodyPr>
          <a:lstStyle/>
          <a:p>
            <a:r>
              <a:rPr lang="en-US"/>
              <a:t>Convert “Telling” into Affective Statements</a:t>
            </a:r>
          </a:p>
        </p:txBody>
      </p:sp>
      <p:sp>
        <p:nvSpPr>
          <p:cNvPr id="4" name="Content Placeholder 3">
            <a:extLst>
              <a:ext uri="{FF2B5EF4-FFF2-40B4-BE49-F238E27FC236}">
                <a16:creationId xmlns:a16="http://schemas.microsoft.com/office/drawing/2014/main" id="{6F3450BB-62A5-1DD6-4740-B8FB3AD65DF4}"/>
              </a:ext>
            </a:extLst>
          </p:cNvPr>
          <p:cNvSpPr>
            <a:spLocks noGrp="1"/>
          </p:cNvSpPr>
          <p:nvPr>
            <p:ph idx="1"/>
          </p:nvPr>
        </p:nvSpPr>
        <p:spPr/>
        <p:txBody>
          <a:bodyPr/>
          <a:lstStyle/>
          <a:p>
            <a:endParaRPr lang="en-US"/>
          </a:p>
          <a:p>
            <a:endParaRPr lang="en-US"/>
          </a:p>
          <a:p>
            <a:endParaRPr lang="en-US"/>
          </a:p>
          <a:p>
            <a:endParaRPr lang="en-US"/>
          </a:p>
        </p:txBody>
      </p:sp>
      <p:graphicFrame>
        <p:nvGraphicFramePr>
          <p:cNvPr id="3" name="Diagram 2">
            <a:extLst>
              <a:ext uri="{FF2B5EF4-FFF2-40B4-BE49-F238E27FC236}">
                <a16:creationId xmlns:a16="http://schemas.microsoft.com/office/drawing/2014/main" id="{EA1058AE-121E-1410-4D7A-83C09099E49D}"/>
              </a:ext>
            </a:extLst>
          </p:cNvPr>
          <p:cNvGraphicFramePr/>
          <p:nvPr>
            <p:extLst>
              <p:ext uri="{D42A27DB-BD31-4B8C-83A1-F6EECF244321}">
                <p14:modId xmlns:p14="http://schemas.microsoft.com/office/powerpoint/2010/main" val="681189035"/>
              </p:ext>
            </p:extLst>
          </p:nvPr>
        </p:nvGraphicFramePr>
        <p:xfrm>
          <a:off x="299646" y="1709529"/>
          <a:ext cx="11411903" cy="4110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hevron 4">
            <a:extLst>
              <a:ext uri="{FF2B5EF4-FFF2-40B4-BE49-F238E27FC236}">
                <a16:creationId xmlns:a16="http://schemas.microsoft.com/office/drawing/2014/main" id="{311554E7-9A8E-5F75-D80C-FFA8E7443427}"/>
              </a:ext>
            </a:extLst>
          </p:cNvPr>
          <p:cNvSpPr/>
          <p:nvPr/>
        </p:nvSpPr>
        <p:spPr>
          <a:xfrm>
            <a:off x="3163509" y="1709529"/>
            <a:ext cx="8596667" cy="4110750"/>
          </a:xfrm>
          <a:prstGeom prst="chevron">
            <a:avLst>
              <a:gd name="adj" fmla="val 456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0226094E-A241-548C-97A6-F1DFCD0679DE}"/>
              </a:ext>
            </a:extLst>
          </p:cNvPr>
          <p:cNvSpPr txBox="1"/>
          <p:nvPr/>
        </p:nvSpPr>
        <p:spPr>
          <a:xfrm>
            <a:off x="5225036" y="2241410"/>
            <a:ext cx="5267739" cy="3046988"/>
          </a:xfrm>
          <a:prstGeom prst="rect">
            <a:avLst/>
          </a:prstGeom>
          <a:noFill/>
        </p:spPr>
        <p:txBody>
          <a:bodyPr wrap="square" rtlCol="0">
            <a:spAutoFit/>
          </a:bodyPr>
          <a:lstStyle/>
          <a:p>
            <a:r>
              <a:rPr lang="en-US" sz="3200">
                <a:solidFill>
                  <a:schemeClr val="bg1"/>
                </a:solidFill>
                <a:latin typeface="Open Sans Light" pitchFamily="2" charset="0"/>
                <a:ea typeface="Open Sans Light" pitchFamily="2" charset="0"/>
                <a:cs typeface="Open Sans Light" pitchFamily="2" charset="0"/>
              </a:rPr>
              <a:t>It made me uneasy to see you hurt Joe. Respect is an important thing to me and to our community. Can you tell me what is going on with you two?</a:t>
            </a:r>
          </a:p>
        </p:txBody>
      </p:sp>
    </p:spTree>
    <p:extLst>
      <p:ext uri="{BB962C8B-B14F-4D97-AF65-F5344CB8AC3E}">
        <p14:creationId xmlns:p14="http://schemas.microsoft.com/office/powerpoint/2010/main" val="317934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064C-F637-2C03-C7B2-E6F10A935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37C68-309C-62BA-F61C-D7E636D30466}"/>
              </a:ext>
            </a:extLst>
          </p:cNvPr>
          <p:cNvSpPr>
            <a:spLocks noGrp="1"/>
          </p:cNvSpPr>
          <p:nvPr>
            <p:ph type="title"/>
          </p:nvPr>
        </p:nvSpPr>
        <p:spPr>
          <a:xfrm>
            <a:off x="677334" y="609600"/>
            <a:ext cx="10275588" cy="1320800"/>
          </a:xfrm>
        </p:spPr>
        <p:txBody>
          <a:bodyPr>
            <a:normAutofit/>
          </a:bodyPr>
          <a:lstStyle/>
          <a:p>
            <a:r>
              <a:rPr lang="en-US"/>
              <a:t>Convert “Telling” into Affective Statements</a:t>
            </a:r>
          </a:p>
        </p:txBody>
      </p:sp>
      <p:sp>
        <p:nvSpPr>
          <p:cNvPr id="4" name="Content Placeholder 3">
            <a:extLst>
              <a:ext uri="{FF2B5EF4-FFF2-40B4-BE49-F238E27FC236}">
                <a16:creationId xmlns:a16="http://schemas.microsoft.com/office/drawing/2014/main" id="{DDFDC512-3809-AA4F-B0E5-FE8A20EC19FA}"/>
              </a:ext>
            </a:extLst>
          </p:cNvPr>
          <p:cNvSpPr>
            <a:spLocks noGrp="1"/>
          </p:cNvSpPr>
          <p:nvPr>
            <p:ph idx="1"/>
          </p:nvPr>
        </p:nvSpPr>
        <p:spPr/>
        <p:txBody>
          <a:bodyPr/>
          <a:lstStyle/>
          <a:p>
            <a:endParaRPr lang="en-US"/>
          </a:p>
          <a:p>
            <a:endParaRPr lang="en-US"/>
          </a:p>
          <a:p>
            <a:endParaRPr lang="en-US"/>
          </a:p>
          <a:p>
            <a:endParaRPr lang="en-US"/>
          </a:p>
        </p:txBody>
      </p:sp>
      <p:graphicFrame>
        <p:nvGraphicFramePr>
          <p:cNvPr id="3" name="Diagram 2">
            <a:extLst>
              <a:ext uri="{FF2B5EF4-FFF2-40B4-BE49-F238E27FC236}">
                <a16:creationId xmlns:a16="http://schemas.microsoft.com/office/drawing/2014/main" id="{C237DEE9-D529-177B-3E7A-6DA134E0CE4E}"/>
              </a:ext>
            </a:extLst>
          </p:cNvPr>
          <p:cNvGraphicFramePr/>
          <p:nvPr>
            <p:extLst>
              <p:ext uri="{D42A27DB-BD31-4B8C-83A1-F6EECF244321}">
                <p14:modId xmlns:p14="http://schemas.microsoft.com/office/powerpoint/2010/main" val="2323994680"/>
              </p:ext>
            </p:extLst>
          </p:nvPr>
        </p:nvGraphicFramePr>
        <p:xfrm>
          <a:off x="299646" y="1709529"/>
          <a:ext cx="11411903" cy="4110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hevron 4">
            <a:extLst>
              <a:ext uri="{FF2B5EF4-FFF2-40B4-BE49-F238E27FC236}">
                <a16:creationId xmlns:a16="http://schemas.microsoft.com/office/drawing/2014/main" id="{85B823C0-B687-3D76-DB0F-F3098946BA17}"/>
              </a:ext>
            </a:extLst>
          </p:cNvPr>
          <p:cNvSpPr/>
          <p:nvPr/>
        </p:nvSpPr>
        <p:spPr>
          <a:xfrm>
            <a:off x="3148648" y="1709529"/>
            <a:ext cx="8743705" cy="4110750"/>
          </a:xfrm>
          <a:prstGeom prst="chevron">
            <a:avLst>
              <a:gd name="adj" fmla="val 446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325A7CD1-450A-3F5E-9362-828F0E5CB706}"/>
              </a:ext>
            </a:extLst>
          </p:cNvPr>
          <p:cNvSpPr txBox="1"/>
          <p:nvPr/>
        </p:nvSpPr>
        <p:spPr>
          <a:xfrm>
            <a:off x="5093830" y="1995189"/>
            <a:ext cx="5489347" cy="3539430"/>
          </a:xfrm>
          <a:prstGeom prst="rect">
            <a:avLst/>
          </a:prstGeom>
          <a:noFill/>
        </p:spPr>
        <p:txBody>
          <a:bodyPr wrap="square" rtlCol="0">
            <a:spAutoFit/>
          </a:bodyPr>
          <a:lstStyle/>
          <a:p>
            <a:r>
              <a:rPr lang="en-US" sz="3200">
                <a:solidFill>
                  <a:schemeClr val="bg1"/>
                </a:solidFill>
                <a:latin typeface="Open Sans Light" pitchFamily="2" charset="0"/>
                <a:ea typeface="Open Sans Light" pitchFamily="2" charset="0"/>
                <a:cs typeface="Open Sans Light" pitchFamily="2" charset="0"/>
              </a:rPr>
              <a:t>I feel really uncomfortable when I see you touching them in the hall.  I value all students feeling safe and secure.  Would you be willing to talk about what is going on between you two?</a:t>
            </a:r>
          </a:p>
        </p:txBody>
      </p:sp>
    </p:spTree>
    <p:extLst>
      <p:ext uri="{BB962C8B-B14F-4D97-AF65-F5344CB8AC3E}">
        <p14:creationId xmlns:p14="http://schemas.microsoft.com/office/powerpoint/2010/main" val="12615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E962-3197-4574-A344-8D0B254D2F21}"/>
              </a:ext>
            </a:extLst>
          </p:cNvPr>
          <p:cNvSpPr>
            <a:spLocks noGrp="1"/>
          </p:cNvSpPr>
          <p:nvPr>
            <p:ph type="title"/>
          </p:nvPr>
        </p:nvSpPr>
        <p:spPr/>
        <p:txBody>
          <a:bodyPr/>
          <a:lstStyle/>
          <a:p>
            <a:r>
              <a:rPr lang="en-US"/>
              <a:t>Small Impromptu Conversations</a:t>
            </a:r>
          </a:p>
        </p:txBody>
      </p:sp>
      <p:sp>
        <p:nvSpPr>
          <p:cNvPr id="3" name="Content Placeholder 2">
            <a:extLst>
              <a:ext uri="{FF2B5EF4-FFF2-40B4-BE49-F238E27FC236}">
                <a16:creationId xmlns:a16="http://schemas.microsoft.com/office/drawing/2014/main" id="{7C1CC1B2-0ABB-4C13-B929-6165E87939BE}"/>
              </a:ext>
            </a:extLst>
          </p:cNvPr>
          <p:cNvSpPr>
            <a:spLocks noGrp="1"/>
          </p:cNvSpPr>
          <p:nvPr>
            <p:ph idx="1"/>
          </p:nvPr>
        </p:nvSpPr>
        <p:spPr/>
        <p:txBody>
          <a:bodyPr/>
          <a:lstStyle/>
          <a:p>
            <a:r>
              <a:rPr lang="en-US"/>
              <a:t>Immediate</a:t>
            </a:r>
          </a:p>
          <a:p>
            <a:r>
              <a:rPr lang="en-US"/>
              <a:t>Brief</a:t>
            </a:r>
          </a:p>
          <a:p>
            <a:r>
              <a:rPr lang="en-US"/>
              <a:t>Restorative questions</a:t>
            </a:r>
          </a:p>
          <a:p>
            <a:r>
              <a:rPr lang="en-US"/>
              <a:t>Proactive or reactive</a:t>
            </a:r>
          </a:p>
        </p:txBody>
      </p:sp>
      <p:pic>
        <p:nvPicPr>
          <p:cNvPr id="9" name="Picture 8" descr="A person and child talking to each other&#10;&#10;AI-generated content may be incorrect.">
            <a:extLst>
              <a:ext uri="{FF2B5EF4-FFF2-40B4-BE49-F238E27FC236}">
                <a16:creationId xmlns:a16="http://schemas.microsoft.com/office/drawing/2014/main" id="{664296D3-4CF1-8B39-3E31-D94B64972F79}"/>
              </a:ext>
            </a:extLst>
          </p:cNvPr>
          <p:cNvPicPr>
            <a:picLocks noChangeAspect="1"/>
          </p:cNvPicPr>
          <p:nvPr/>
        </p:nvPicPr>
        <p:blipFill>
          <a:blip r:embed="rId3">
            <a:extLst>
              <a:ext uri="{28A0092B-C50C-407E-A947-70E740481C1C}">
                <a14:useLocalDpi xmlns:a14="http://schemas.microsoft.com/office/drawing/2010/main" val="0"/>
              </a:ext>
            </a:extLst>
          </a:blip>
          <a:srcRect l="21065" t="490" r="9191" b="-490"/>
          <a:stretch>
            <a:fillRect/>
          </a:stretch>
        </p:blipFill>
        <p:spPr>
          <a:xfrm>
            <a:off x="6818244" y="1689651"/>
            <a:ext cx="4242352" cy="4055165"/>
          </a:xfrm>
          <a:prstGeom prst="ellipse">
            <a:avLst/>
          </a:prstGeom>
          <a:ln>
            <a:noFill/>
          </a:ln>
          <a:effectLst>
            <a:softEdge rad="112500"/>
          </a:effectLst>
        </p:spPr>
      </p:pic>
    </p:spTree>
    <p:extLst>
      <p:ext uri="{BB962C8B-B14F-4D97-AF65-F5344CB8AC3E}">
        <p14:creationId xmlns:p14="http://schemas.microsoft.com/office/powerpoint/2010/main" val="2676247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E6C0-9052-45A3-A6DE-007540B3C58F}"/>
              </a:ext>
            </a:extLst>
          </p:cNvPr>
          <p:cNvSpPr>
            <a:spLocks noGrp="1"/>
          </p:cNvSpPr>
          <p:nvPr>
            <p:ph type="title"/>
          </p:nvPr>
        </p:nvSpPr>
        <p:spPr>
          <a:xfrm>
            <a:off x="677333" y="549965"/>
            <a:ext cx="8596668" cy="1320800"/>
          </a:xfrm>
        </p:spPr>
        <p:txBody>
          <a:bodyPr/>
          <a:lstStyle/>
          <a:p>
            <a:r>
              <a:rPr lang="en-US"/>
              <a:t>Restorative Questions</a:t>
            </a:r>
          </a:p>
        </p:txBody>
      </p:sp>
      <p:sp>
        <p:nvSpPr>
          <p:cNvPr id="3" name="Content Placeholder 2">
            <a:extLst>
              <a:ext uri="{FF2B5EF4-FFF2-40B4-BE49-F238E27FC236}">
                <a16:creationId xmlns:a16="http://schemas.microsoft.com/office/drawing/2014/main" id="{28A1B778-2862-4346-A778-C9296C0CE528}"/>
              </a:ext>
            </a:extLst>
          </p:cNvPr>
          <p:cNvSpPr>
            <a:spLocks noGrp="1"/>
          </p:cNvSpPr>
          <p:nvPr>
            <p:ph idx="1"/>
          </p:nvPr>
        </p:nvSpPr>
        <p:spPr>
          <a:xfrm>
            <a:off x="677333" y="1430131"/>
            <a:ext cx="7492631" cy="4462668"/>
          </a:xfrm>
        </p:spPr>
        <p:txBody>
          <a:bodyPr>
            <a:normAutofit fontScale="92500" lnSpcReduction="20000"/>
          </a:bodyPr>
          <a:lstStyle/>
          <a:p>
            <a:r>
              <a:rPr lang="en-US" sz="3500"/>
              <a:t>What happened?</a:t>
            </a:r>
          </a:p>
          <a:p>
            <a:r>
              <a:rPr lang="en-US" sz="3500"/>
              <a:t>What were you thinking of at </a:t>
            </a:r>
            <a:br>
              <a:rPr lang="en-US" sz="3500"/>
            </a:br>
            <a:r>
              <a:rPr lang="en-US" sz="3500"/>
              <a:t>the time?</a:t>
            </a:r>
          </a:p>
          <a:p>
            <a:r>
              <a:rPr lang="en-US" sz="3500"/>
              <a:t>What have you thought about</a:t>
            </a:r>
            <a:br>
              <a:rPr lang="en-US" sz="3500"/>
            </a:br>
            <a:r>
              <a:rPr lang="en-US" sz="3500"/>
              <a:t>since?</a:t>
            </a:r>
          </a:p>
          <a:p>
            <a:r>
              <a:rPr lang="en-US" sz="3500"/>
              <a:t>Who has been affected by what </a:t>
            </a:r>
            <a:br>
              <a:rPr lang="en-US" sz="3500"/>
            </a:br>
            <a:r>
              <a:rPr lang="en-US" sz="3500"/>
              <a:t>you have done? In what way?</a:t>
            </a:r>
          </a:p>
          <a:p>
            <a:r>
              <a:rPr lang="en-US" sz="3500"/>
              <a:t>What do you think you need to </a:t>
            </a:r>
            <a:br>
              <a:rPr lang="en-US" sz="3500"/>
            </a:br>
            <a:r>
              <a:rPr lang="en-US" sz="3500"/>
              <a:t>do to make things right?</a:t>
            </a:r>
          </a:p>
          <a:p>
            <a:endParaRPr lang="en-US"/>
          </a:p>
        </p:txBody>
      </p:sp>
      <p:pic>
        <p:nvPicPr>
          <p:cNvPr id="6" name="Picture 5" descr="A person talking to a young person&#10;&#10;AI-generated content may be incorrect.">
            <a:extLst>
              <a:ext uri="{FF2B5EF4-FFF2-40B4-BE49-F238E27FC236}">
                <a16:creationId xmlns:a16="http://schemas.microsoft.com/office/drawing/2014/main" id="{3B8BE5EB-FE6B-861F-F4B9-FFFCF7DD9B24}"/>
              </a:ext>
            </a:extLst>
          </p:cNvPr>
          <p:cNvPicPr>
            <a:picLocks noChangeAspect="1"/>
          </p:cNvPicPr>
          <p:nvPr/>
        </p:nvPicPr>
        <p:blipFill>
          <a:blip r:embed="rId3">
            <a:extLst>
              <a:ext uri="{28A0092B-C50C-407E-A947-70E740481C1C}">
                <a14:useLocalDpi xmlns:a14="http://schemas.microsoft.com/office/drawing/2010/main" val="0"/>
              </a:ext>
            </a:extLst>
          </a:blip>
          <a:srcRect l="19107"/>
          <a:stretch>
            <a:fillRect/>
          </a:stretch>
        </p:blipFill>
        <p:spPr>
          <a:xfrm>
            <a:off x="7053751" y="1590813"/>
            <a:ext cx="4460915" cy="3676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591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9C81-56DB-61AF-F16E-84956E5B1980}"/>
              </a:ext>
            </a:extLst>
          </p:cNvPr>
          <p:cNvSpPr>
            <a:spLocks noGrp="1"/>
          </p:cNvSpPr>
          <p:nvPr>
            <p:ph type="ctrTitle"/>
          </p:nvPr>
        </p:nvSpPr>
        <p:spPr/>
        <p:txBody>
          <a:bodyPr/>
          <a:lstStyle/>
          <a:p>
            <a:r>
              <a:rPr lang="en-US">
                <a:latin typeface="Oswald"/>
              </a:rPr>
              <a:t>The Why Behind the What</a:t>
            </a:r>
            <a:endParaRPr lang="en-US"/>
          </a:p>
        </p:txBody>
      </p:sp>
      <p:sp>
        <p:nvSpPr>
          <p:cNvPr id="3" name="Subtitle 2">
            <a:extLst>
              <a:ext uri="{FF2B5EF4-FFF2-40B4-BE49-F238E27FC236}">
                <a16:creationId xmlns:a16="http://schemas.microsoft.com/office/drawing/2014/main" id="{F24D287E-6C7B-4DD8-1B73-4C21D7B3C51D}"/>
              </a:ext>
            </a:extLst>
          </p:cNvPr>
          <p:cNvSpPr>
            <a:spLocks noGrp="1"/>
          </p:cNvSpPr>
          <p:nvPr>
            <p:ph type="subTitle" idx="1"/>
          </p:nvPr>
        </p:nvSpPr>
        <p:spPr>
          <a:xfrm>
            <a:off x="1579621" y="3021750"/>
            <a:ext cx="8392166" cy="1096899"/>
          </a:xfrm>
        </p:spPr>
        <p:txBody>
          <a:bodyPr>
            <a:normAutofit/>
          </a:bodyPr>
          <a:lstStyle/>
          <a:p>
            <a:r>
              <a:rPr lang="en-US">
                <a:latin typeface="Open Sans Light"/>
                <a:ea typeface="Open Sans Light"/>
                <a:cs typeface="Open Sans Light"/>
              </a:rPr>
              <a:t>Seeing Behavior Through a New Lens</a:t>
            </a:r>
            <a:endParaRPr lang="en-US"/>
          </a:p>
        </p:txBody>
      </p:sp>
      <p:sp>
        <p:nvSpPr>
          <p:cNvPr id="4" name="Text Placeholder 3">
            <a:extLst>
              <a:ext uri="{FF2B5EF4-FFF2-40B4-BE49-F238E27FC236}">
                <a16:creationId xmlns:a16="http://schemas.microsoft.com/office/drawing/2014/main" id="{16637C7A-F0EE-CAD8-41CE-2E1229FA4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3680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torative Conversation">
            <a:hlinkClick r:id="" action="ppaction://media"/>
            <a:extLst>
              <a:ext uri="{FF2B5EF4-FFF2-40B4-BE49-F238E27FC236}">
                <a16:creationId xmlns:a16="http://schemas.microsoft.com/office/drawing/2014/main" id="{87F99A3A-D027-77F7-AFE2-E3A9E51CB2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57927" y="352119"/>
            <a:ext cx="9876145" cy="5554905"/>
          </a:xfrm>
        </p:spPr>
      </p:pic>
    </p:spTree>
    <p:extLst>
      <p:ext uri="{BB962C8B-B14F-4D97-AF65-F5344CB8AC3E}">
        <p14:creationId xmlns:p14="http://schemas.microsoft.com/office/powerpoint/2010/main" val="17010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6DF4-0DA4-07DF-819E-04EE24BB5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B2715-8DF0-3E5D-4761-82BF4BFE66A0}"/>
              </a:ext>
            </a:extLst>
          </p:cNvPr>
          <p:cNvSpPr>
            <a:spLocks noGrp="1"/>
          </p:cNvSpPr>
          <p:nvPr>
            <p:ph type="title"/>
          </p:nvPr>
        </p:nvSpPr>
        <p:spPr/>
        <p:txBody>
          <a:bodyPr/>
          <a:lstStyle/>
          <a:p>
            <a:r>
              <a:rPr lang="en-US"/>
              <a:t>Keep It Going</a:t>
            </a:r>
          </a:p>
        </p:txBody>
      </p:sp>
      <p:sp>
        <p:nvSpPr>
          <p:cNvPr id="3" name="Content Placeholder 2">
            <a:extLst>
              <a:ext uri="{FF2B5EF4-FFF2-40B4-BE49-F238E27FC236}">
                <a16:creationId xmlns:a16="http://schemas.microsoft.com/office/drawing/2014/main" id="{64C917AA-B442-2C22-EFB0-BF14A4B9CEBA}"/>
              </a:ext>
            </a:extLst>
          </p:cNvPr>
          <p:cNvSpPr>
            <a:spLocks noGrp="1"/>
          </p:cNvSpPr>
          <p:nvPr>
            <p:ph idx="1"/>
          </p:nvPr>
        </p:nvSpPr>
        <p:spPr/>
        <p:txBody>
          <a:bodyPr/>
          <a:lstStyle/>
          <a:p>
            <a:r>
              <a:rPr lang="en-US"/>
              <a:t>Identify SEATs</a:t>
            </a:r>
          </a:p>
          <a:p>
            <a:r>
              <a:rPr lang="en-US"/>
              <a:t>Practice “I” statements</a:t>
            </a:r>
          </a:p>
          <a:p>
            <a:r>
              <a:rPr lang="en-US"/>
              <a:t>Utilize the 5 restorative questions</a:t>
            </a:r>
          </a:p>
        </p:txBody>
      </p:sp>
    </p:spTree>
    <p:extLst>
      <p:ext uri="{BB962C8B-B14F-4D97-AF65-F5344CB8AC3E}">
        <p14:creationId xmlns:p14="http://schemas.microsoft.com/office/powerpoint/2010/main" val="2644521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descr="Tip of iceberg submerged in water">
            <a:extLst>
              <a:ext uri="{FF2B5EF4-FFF2-40B4-BE49-F238E27FC236}">
                <a16:creationId xmlns:a16="http://schemas.microsoft.com/office/drawing/2014/main" id="{9FF7B0AD-60D2-BA19-F7D0-4EA44DB9801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547" r="21730" b="443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C501F3EE-7113-4142-92DD-801A3240ECFF}"/>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What’s Underneath</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4239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9F59-F579-48E4-A47D-FBAFFB14539E}"/>
              </a:ext>
            </a:extLst>
          </p:cNvPr>
          <p:cNvSpPr>
            <a:spLocks noGrp="1"/>
          </p:cNvSpPr>
          <p:nvPr>
            <p:ph type="title" idx="4294967295"/>
          </p:nvPr>
        </p:nvSpPr>
        <p:spPr>
          <a:xfrm>
            <a:off x="643106" y="365125"/>
            <a:ext cx="9923294" cy="1325563"/>
          </a:xfrm>
        </p:spPr>
        <p:txBody>
          <a:bodyPr/>
          <a:lstStyle/>
          <a:p>
            <a:r>
              <a:rPr lang="en-US" sz="4400" b="0" i="0" u="none" strike="noStrike">
                <a:effectLst/>
              </a:rPr>
              <a:t>Understanding Student Behaviors</a:t>
            </a:r>
            <a:r>
              <a:rPr lang="en-US" sz="4400" b="0" i="0">
                <a:effectLst/>
              </a:rPr>
              <a:t>​</a:t>
            </a:r>
            <a:endParaRPr lang="en-US"/>
          </a:p>
        </p:txBody>
      </p:sp>
      <p:graphicFrame>
        <p:nvGraphicFramePr>
          <p:cNvPr id="12" name="Content Placeholder 3">
            <a:extLst>
              <a:ext uri="{FF2B5EF4-FFF2-40B4-BE49-F238E27FC236}">
                <a16:creationId xmlns:a16="http://schemas.microsoft.com/office/drawing/2014/main" id="{C314BD6E-587C-1FF6-3E65-CDADE172D1F1}"/>
              </a:ext>
            </a:extLst>
          </p:cNvPr>
          <p:cNvGraphicFramePr>
            <a:graphicFrameLocks noGrp="1"/>
          </p:cNvGraphicFramePr>
          <p:nvPr>
            <p:ph sz="half" idx="4294967295"/>
            <p:extLst>
              <p:ext uri="{D42A27DB-BD31-4B8C-83A1-F6EECF244321}">
                <p14:modId xmlns:p14="http://schemas.microsoft.com/office/powerpoint/2010/main" val="1277808465"/>
              </p:ext>
            </p:extLst>
          </p:nvPr>
        </p:nvGraphicFramePr>
        <p:xfrm>
          <a:off x="804084" y="1744661"/>
          <a:ext cx="4811712" cy="36972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Content Placeholder 18" descr="A group of children sitting on the ground">
            <a:extLst>
              <a:ext uri="{FF2B5EF4-FFF2-40B4-BE49-F238E27FC236}">
                <a16:creationId xmlns:a16="http://schemas.microsoft.com/office/drawing/2014/main" id="{4BAC0B28-B752-1CA9-FD96-7384F04F7CEF}"/>
              </a:ext>
            </a:extLst>
          </p:cNvPr>
          <p:cNvPicPr>
            <a:picLocks noGrp="1" noChangeAspect="1"/>
          </p:cNvPicPr>
          <p:nvPr>
            <p:ph sz="half" idx="4294967295"/>
          </p:nvPr>
        </p:nvPicPr>
        <p:blipFill>
          <a:blip r:embed="rId9"/>
          <a:stretch>
            <a:fillRect/>
          </a:stretch>
        </p:blipFill>
        <p:spPr>
          <a:xfrm>
            <a:off x="5754687" y="1989135"/>
            <a:ext cx="4811713" cy="3208337"/>
          </a:xfrm>
          <a:prstGeom prst="ellipse">
            <a:avLst/>
          </a:prstGeom>
          <a:ln>
            <a:noFill/>
          </a:ln>
          <a:effectLst>
            <a:softEdge rad="112500"/>
          </a:effectLst>
        </p:spPr>
      </p:pic>
      <p:graphicFrame>
        <p:nvGraphicFramePr>
          <p:cNvPr id="3" name="Content Placeholder 3">
            <a:extLst>
              <a:ext uri="{FF2B5EF4-FFF2-40B4-BE49-F238E27FC236}">
                <a16:creationId xmlns:a16="http://schemas.microsoft.com/office/drawing/2014/main" id="{3D87F6EA-D86B-2555-B13C-B2B5A6AAF0E0}"/>
              </a:ext>
            </a:extLst>
          </p:cNvPr>
          <p:cNvGraphicFramePr>
            <a:graphicFrameLocks/>
          </p:cNvGraphicFramePr>
          <p:nvPr>
            <p:extLst>
              <p:ext uri="{D42A27DB-BD31-4B8C-83A1-F6EECF244321}">
                <p14:modId xmlns:p14="http://schemas.microsoft.com/office/powerpoint/2010/main" val="268085392"/>
              </p:ext>
            </p:extLst>
          </p:nvPr>
        </p:nvGraphicFramePr>
        <p:xfrm>
          <a:off x="804084" y="1252728"/>
          <a:ext cx="4811712" cy="531266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14892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FB291-7E3E-9986-8D1A-834790A089A1}"/>
              </a:ext>
            </a:extLst>
          </p:cNvPr>
          <p:cNvSpPr>
            <a:spLocks noGrp="1"/>
          </p:cNvSpPr>
          <p:nvPr>
            <p:ph type="title" idx="4294967295"/>
          </p:nvPr>
        </p:nvSpPr>
        <p:spPr>
          <a:xfrm>
            <a:off x="678278" y="446066"/>
            <a:ext cx="6805086" cy="1325562"/>
          </a:xfrm>
        </p:spPr>
        <p:txBody>
          <a:bodyPr>
            <a:normAutofit/>
          </a:bodyPr>
          <a:lstStyle/>
          <a:p>
            <a:r>
              <a:rPr lang="en-US" b="0" i="0" u="none" strike="noStrike">
                <a:effectLst/>
                <a:latin typeface="+mj-lt"/>
              </a:rPr>
              <a:t>Functions of Student Behaviors</a:t>
            </a:r>
            <a:r>
              <a:rPr lang="en-US" b="0" i="0">
                <a:effectLst/>
                <a:latin typeface="+mj-lt"/>
              </a:rPr>
              <a:t>​</a:t>
            </a:r>
            <a:endParaRPr lang="en-US">
              <a:latin typeface="+mj-lt"/>
            </a:endParaRPr>
          </a:p>
        </p:txBody>
      </p:sp>
      <p:pic>
        <p:nvPicPr>
          <p:cNvPr id="31" name="Content Placeholder 29" descr="A child with his hands behind his ears">
            <a:extLst>
              <a:ext uri="{FF2B5EF4-FFF2-40B4-BE49-F238E27FC236}">
                <a16:creationId xmlns:a16="http://schemas.microsoft.com/office/drawing/2014/main" id="{16B7A27B-4C67-80EB-089A-94DF108DB79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66000"/>
                    </a14:imgEffect>
                  </a14:imgLayer>
                </a14:imgProps>
              </a:ext>
            </a:extLst>
          </a:blip>
          <a:srcRect l="4774" r="41447"/>
          <a:stretch/>
        </p:blipFill>
        <p:spPr>
          <a:xfrm flipH="1">
            <a:off x="6598442" y="1488631"/>
            <a:ext cx="3445499" cy="4260522"/>
          </a:xfrm>
          <a:prstGeom prst="roundRect">
            <a:avLst/>
          </a:prstGeom>
        </p:spPr>
      </p:pic>
      <p:graphicFrame>
        <p:nvGraphicFramePr>
          <p:cNvPr id="3" name="Table 2">
            <a:extLst>
              <a:ext uri="{FF2B5EF4-FFF2-40B4-BE49-F238E27FC236}">
                <a16:creationId xmlns:a16="http://schemas.microsoft.com/office/drawing/2014/main" id="{168FD1EA-99ED-0576-F2C7-14923CF6884C}"/>
              </a:ext>
            </a:extLst>
          </p:cNvPr>
          <p:cNvGraphicFramePr>
            <a:graphicFrameLocks noGrp="1"/>
          </p:cNvGraphicFramePr>
          <p:nvPr>
            <p:extLst>
              <p:ext uri="{D42A27DB-BD31-4B8C-83A1-F6EECF244321}">
                <p14:modId xmlns:p14="http://schemas.microsoft.com/office/powerpoint/2010/main" val="3505825760"/>
              </p:ext>
            </p:extLst>
          </p:nvPr>
        </p:nvGraphicFramePr>
        <p:xfrm>
          <a:off x="678278" y="1488629"/>
          <a:ext cx="5417722" cy="4260524"/>
        </p:xfrm>
        <a:graphic>
          <a:graphicData uri="http://schemas.openxmlformats.org/drawingml/2006/table">
            <a:tbl>
              <a:tblPr firstRow="1" bandRow="1">
                <a:tableStyleId>{5940675A-B579-460E-94D1-54222C63F5DA}</a:tableStyleId>
              </a:tblPr>
              <a:tblGrid>
                <a:gridCol w="1503033">
                  <a:extLst>
                    <a:ext uri="{9D8B030D-6E8A-4147-A177-3AD203B41FA5}">
                      <a16:colId xmlns:a16="http://schemas.microsoft.com/office/drawing/2014/main" val="1704649957"/>
                    </a:ext>
                  </a:extLst>
                </a:gridCol>
                <a:gridCol w="3914689">
                  <a:extLst>
                    <a:ext uri="{9D8B030D-6E8A-4147-A177-3AD203B41FA5}">
                      <a16:colId xmlns:a16="http://schemas.microsoft.com/office/drawing/2014/main" val="3453321040"/>
                    </a:ext>
                  </a:extLst>
                </a:gridCol>
              </a:tblGrid>
              <a:tr h="1065131">
                <a:tc>
                  <a:txBody>
                    <a:bodyPr/>
                    <a:lstStyle/>
                    <a:p>
                      <a:pPr algn="ctr"/>
                      <a:r>
                        <a:rPr lang="en-US" sz="4400" b="1">
                          <a:solidFill>
                            <a:schemeClr val="bg1"/>
                          </a:solidFill>
                        </a:rPr>
                        <a:t>S</a:t>
                      </a:r>
                    </a:p>
                  </a:txBody>
                  <a:tcPr anchor="ctr">
                    <a:solidFill>
                      <a:schemeClr val="tx2"/>
                    </a:solidFill>
                  </a:tcPr>
                </a:tc>
                <a:tc>
                  <a:txBody>
                    <a:bodyPr/>
                    <a:lstStyle/>
                    <a:p>
                      <a:pPr algn="l"/>
                      <a:r>
                        <a:rPr lang="en-US" sz="3200"/>
                        <a:t>Sensory Stimulation</a:t>
                      </a:r>
                    </a:p>
                  </a:txBody>
                  <a:tcPr anchor="ctr">
                    <a:solidFill>
                      <a:schemeClr val="tx2">
                        <a:lumMod val="20000"/>
                        <a:lumOff val="80000"/>
                      </a:schemeClr>
                    </a:solidFill>
                  </a:tcPr>
                </a:tc>
                <a:extLst>
                  <a:ext uri="{0D108BD9-81ED-4DB2-BD59-A6C34878D82A}">
                    <a16:rowId xmlns:a16="http://schemas.microsoft.com/office/drawing/2014/main" val="1216573251"/>
                  </a:ext>
                </a:extLst>
              </a:tr>
              <a:tr h="1065131">
                <a:tc>
                  <a:txBody>
                    <a:bodyPr/>
                    <a:lstStyle/>
                    <a:p>
                      <a:pPr algn="ctr"/>
                      <a:r>
                        <a:rPr lang="en-US" sz="4400" b="1">
                          <a:solidFill>
                            <a:schemeClr val="bg1"/>
                          </a:solidFill>
                        </a:rPr>
                        <a:t>E</a:t>
                      </a:r>
                    </a:p>
                  </a:txBody>
                  <a:tcPr anchor="ctr">
                    <a:solidFill>
                      <a:schemeClr val="accent5"/>
                    </a:solidFill>
                  </a:tcPr>
                </a:tc>
                <a:tc>
                  <a:txBody>
                    <a:bodyPr/>
                    <a:lstStyle/>
                    <a:p>
                      <a:pPr algn="l"/>
                      <a:r>
                        <a:rPr lang="en-US" sz="3200"/>
                        <a:t>Escape</a:t>
                      </a:r>
                    </a:p>
                  </a:txBody>
                  <a:tcPr anchor="ctr">
                    <a:solidFill>
                      <a:schemeClr val="accent5">
                        <a:lumMod val="20000"/>
                        <a:lumOff val="80000"/>
                      </a:schemeClr>
                    </a:solidFill>
                  </a:tcPr>
                </a:tc>
                <a:extLst>
                  <a:ext uri="{0D108BD9-81ED-4DB2-BD59-A6C34878D82A}">
                    <a16:rowId xmlns:a16="http://schemas.microsoft.com/office/drawing/2014/main" val="3158525631"/>
                  </a:ext>
                </a:extLst>
              </a:tr>
              <a:tr h="1065131">
                <a:tc>
                  <a:txBody>
                    <a:bodyPr/>
                    <a:lstStyle/>
                    <a:p>
                      <a:pPr algn="ctr"/>
                      <a:r>
                        <a:rPr lang="en-US" sz="4400" b="1">
                          <a:solidFill>
                            <a:schemeClr val="bg1"/>
                          </a:solidFill>
                        </a:rPr>
                        <a:t>A</a:t>
                      </a:r>
                    </a:p>
                  </a:txBody>
                  <a:tcPr anchor="ctr">
                    <a:solidFill>
                      <a:schemeClr val="accent1"/>
                    </a:solidFill>
                  </a:tcPr>
                </a:tc>
                <a:tc>
                  <a:txBody>
                    <a:bodyPr/>
                    <a:lstStyle/>
                    <a:p>
                      <a:pPr algn="l"/>
                      <a:r>
                        <a:rPr lang="en-US" sz="3200"/>
                        <a:t>Attention</a:t>
                      </a:r>
                    </a:p>
                  </a:txBody>
                  <a:tcPr anchor="ctr">
                    <a:solidFill>
                      <a:schemeClr val="accent1">
                        <a:lumMod val="20000"/>
                        <a:lumOff val="80000"/>
                      </a:schemeClr>
                    </a:solidFill>
                  </a:tcPr>
                </a:tc>
                <a:extLst>
                  <a:ext uri="{0D108BD9-81ED-4DB2-BD59-A6C34878D82A}">
                    <a16:rowId xmlns:a16="http://schemas.microsoft.com/office/drawing/2014/main" val="700050031"/>
                  </a:ext>
                </a:extLst>
              </a:tr>
              <a:tr h="1065131">
                <a:tc>
                  <a:txBody>
                    <a:bodyPr/>
                    <a:lstStyle/>
                    <a:p>
                      <a:pPr algn="ctr"/>
                      <a:r>
                        <a:rPr lang="en-US" sz="4400" b="1">
                          <a:solidFill>
                            <a:schemeClr val="bg1"/>
                          </a:solidFill>
                        </a:rPr>
                        <a:t>T</a:t>
                      </a:r>
                    </a:p>
                  </a:txBody>
                  <a:tcPr anchor="ctr">
                    <a:solidFill>
                      <a:schemeClr val="accent2"/>
                    </a:solidFill>
                  </a:tcPr>
                </a:tc>
                <a:tc>
                  <a:txBody>
                    <a:bodyPr/>
                    <a:lstStyle/>
                    <a:p>
                      <a:pPr algn="l"/>
                      <a:r>
                        <a:rPr lang="en-US" sz="3200"/>
                        <a:t>Tangible Access</a:t>
                      </a:r>
                    </a:p>
                  </a:txBody>
                  <a:tcPr anchor="ctr">
                    <a:solidFill>
                      <a:schemeClr val="accent2">
                        <a:lumMod val="20000"/>
                        <a:lumOff val="80000"/>
                      </a:schemeClr>
                    </a:solidFill>
                  </a:tcPr>
                </a:tc>
                <a:extLst>
                  <a:ext uri="{0D108BD9-81ED-4DB2-BD59-A6C34878D82A}">
                    <a16:rowId xmlns:a16="http://schemas.microsoft.com/office/drawing/2014/main" val="1757654159"/>
                  </a:ext>
                </a:extLst>
              </a:tr>
            </a:tbl>
          </a:graphicData>
        </a:graphic>
      </p:graphicFrame>
    </p:spTree>
    <p:custDataLst>
      <p:tags r:id="rId1"/>
    </p:custDataLst>
    <p:extLst>
      <p:ext uri="{BB962C8B-B14F-4D97-AF65-F5344CB8AC3E}">
        <p14:creationId xmlns:p14="http://schemas.microsoft.com/office/powerpoint/2010/main" val="214480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2C3-9D0D-9FF1-80A3-599014ACFABC}"/>
              </a:ext>
            </a:extLst>
          </p:cNvPr>
          <p:cNvSpPr>
            <a:spLocks noGrp="1"/>
          </p:cNvSpPr>
          <p:nvPr>
            <p:ph type="title"/>
          </p:nvPr>
        </p:nvSpPr>
        <p:spPr/>
        <p:txBody>
          <a:bodyPr>
            <a:normAutofit/>
          </a:bodyPr>
          <a:lstStyle/>
          <a:p>
            <a:r>
              <a:rPr lang="en-US" b="0" i="0" u="none" strike="noStrike">
                <a:effectLst/>
              </a:rPr>
              <a:t>Sad Tina</a:t>
            </a:r>
            <a:endParaRPr lang="en-US"/>
          </a:p>
        </p:txBody>
      </p:sp>
      <p:sp>
        <p:nvSpPr>
          <p:cNvPr id="3" name="TextBox 2">
            <a:extLst>
              <a:ext uri="{FF2B5EF4-FFF2-40B4-BE49-F238E27FC236}">
                <a16:creationId xmlns:a16="http://schemas.microsoft.com/office/drawing/2014/main" id="{0241C6AD-445E-255D-D536-BF5DC64B7B54}"/>
              </a:ext>
            </a:extLst>
          </p:cNvPr>
          <p:cNvSpPr txBox="1"/>
          <p:nvPr/>
        </p:nvSpPr>
        <p:spPr>
          <a:xfrm>
            <a:off x="897425" y="1480458"/>
            <a:ext cx="10397150" cy="4524315"/>
          </a:xfrm>
          <a:prstGeom prst="rect">
            <a:avLst/>
          </a:prstGeom>
          <a:noFill/>
        </p:spPr>
        <p:txBody>
          <a:bodyPr wrap="square" lIns="91440" tIns="45720" rIns="91440" bIns="45720" rtlCol="0" anchor="t">
            <a:spAutoFit/>
          </a:bodyPr>
          <a:lstStyle/>
          <a:p>
            <a:r>
              <a:rPr lang="en-US" sz="3200">
                <a:latin typeface="Open Sans Light" pitchFamily="2" charset="0"/>
                <a:ea typeface="Open Sans Light" pitchFamily="2" charset="0"/>
                <a:cs typeface="Open Sans Light" pitchFamily="2" charset="0"/>
              </a:rPr>
              <a:t>Tina is a third-grade student. She’s always sad or upset when she gets to your program. She cries every afternoon during snack time. She often says things like “I don't want to be here” or “nobody wants to be my friend.” She tends to sit alone in the cafeteria to eat by herself.</a:t>
            </a:r>
          </a:p>
          <a:p>
            <a:endParaRPr lang="en-US" sz="3200">
              <a:latin typeface="Open Sans Light" pitchFamily="2" charset="0"/>
              <a:ea typeface="Open Sans Light" pitchFamily="2" charset="0"/>
              <a:cs typeface="Open Sans Light" pitchFamily="2" charset="0"/>
            </a:endParaRPr>
          </a:p>
          <a:p>
            <a:r>
              <a:rPr lang="en-US" sz="3200">
                <a:latin typeface="Open Sans Light" pitchFamily="2" charset="0"/>
                <a:ea typeface="Open Sans Light" pitchFamily="2" charset="0"/>
                <a:cs typeface="Open Sans Light" pitchFamily="2" charset="0"/>
              </a:rPr>
              <a:t>You’ve never noticed kids being mean to her or excluding her during other activities.</a:t>
            </a:r>
          </a:p>
        </p:txBody>
      </p:sp>
    </p:spTree>
    <p:custDataLst>
      <p:tags r:id="rId1"/>
    </p:custDataLst>
    <p:extLst>
      <p:ext uri="{BB962C8B-B14F-4D97-AF65-F5344CB8AC3E}">
        <p14:creationId xmlns:p14="http://schemas.microsoft.com/office/powerpoint/2010/main" val="66972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2C3-9D0D-9FF1-80A3-599014ACFABC}"/>
              </a:ext>
            </a:extLst>
          </p:cNvPr>
          <p:cNvSpPr>
            <a:spLocks noGrp="1"/>
          </p:cNvSpPr>
          <p:nvPr>
            <p:ph type="title"/>
          </p:nvPr>
        </p:nvSpPr>
        <p:spPr/>
        <p:txBody>
          <a:bodyPr>
            <a:normAutofit/>
          </a:bodyPr>
          <a:lstStyle/>
          <a:p>
            <a:r>
              <a:rPr lang="en-US" b="0" i="0" u="none" strike="noStrike">
                <a:effectLst/>
              </a:rPr>
              <a:t>Temper Tantrum Sam</a:t>
            </a:r>
            <a:endParaRPr lang="en-US"/>
          </a:p>
        </p:txBody>
      </p:sp>
      <p:sp>
        <p:nvSpPr>
          <p:cNvPr id="11" name="TextBox 10">
            <a:extLst>
              <a:ext uri="{FF2B5EF4-FFF2-40B4-BE49-F238E27FC236}">
                <a16:creationId xmlns:a16="http://schemas.microsoft.com/office/drawing/2014/main" id="{DE65D401-9199-A272-A436-4CF867F1E71D}"/>
              </a:ext>
            </a:extLst>
          </p:cNvPr>
          <p:cNvSpPr txBox="1"/>
          <p:nvPr/>
        </p:nvSpPr>
        <p:spPr>
          <a:xfrm>
            <a:off x="915531" y="1420085"/>
            <a:ext cx="10360937" cy="4524315"/>
          </a:xfrm>
          <a:prstGeom prst="rect">
            <a:avLst/>
          </a:prstGeom>
          <a:noFill/>
        </p:spPr>
        <p:txBody>
          <a:bodyPr wrap="square" lIns="91440" tIns="45720" rIns="91440" bIns="45720" rtlCol="0" anchor="t">
            <a:spAutoFit/>
          </a:bodyPr>
          <a:lstStyle/>
          <a:p>
            <a:r>
              <a:rPr lang="en-US" sz="3200">
                <a:latin typeface="Open Sans Light"/>
                <a:ea typeface="Open Sans Light"/>
                <a:cs typeface="Open Sans Light"/>
              </a:rPr>
              <a:t>Once everyone is settled you begin by telling your group of fourth-graders they have 20 minutes to work on their assignments from the school day, and then they will get a snack. </a:t>
            </a:r>
          </a:p>
          <a:p>
            <a:endParaRPr lang="en-US" sz="3200">
              <a:latin typeface="Open Sans Light" pitchFamily="2" charset="0"/>
              <a:ea typeface="Open Sans Light" pitchFamily="2" charset="0"/>
              <a:cs typeface="Open Sans Light" pitchFamily="2" charset="0"/>
            </a:endParaRPr>
          </a:p>
          <a:p>
            <a:r>
              <a:rPr lang="en-US" sz="3200">
                <a:latin typeface="Open Sans Light"/>
                <a:ea typeface="Open Sans Light"/>
                <a:cs typeface="Open Sans Light"/>
              </a:rPr>
              <a:t>Samuel throws his bookbag on the table and complains, “I don’t have any homework!” He pulls his pencil box out, dumps it on the floor, and starts throwing balls of paper at other students. </a:t>
            </a:r>
          </a:p>
        </p:txBody>
      </p:sp>
    </p:spTree>
    <p:custDataLst>
      <p:tags r:id="rId1"/>
    </p:custDataLst>
    <p:extLst>
      <p:ext uri="{BB962C8B-B14F-4D97-AF65-F5344CB8AC3E}">
        <p14:creationId xmlns:p14="http://schemas.microsoft.com/office/powerpoint/2010/main" val="124130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2C3-9D0D-9FF1-80A3-599014ACFABC}"/>
              </a:ext>
            </a:extLst>
          </p:cNvPr>
          <p:cNvSpPr>
            <a:spLocks noGrp="1"/>
          </p:cNvSpPr>
          <p:nvPr>
            <p:ph type="title"/>
          </p:nvPr>
        </p:nvSpPr>
        <p:spPr/>
        <p:txBody>
          <a:bodyPr>
            <a:normAutofit/>
          </a:bodyPr>
          <a:lstStyle/>
          <a:p>
            <a:r>
              <a:rPr lang="en-US" b="0" i="0" u="none" strike="noStrike">
                <a:effectLst/>
              </a:rPr>
              <a:t>180</a:t>
            </a:r>
            <a:r>
              <a:rPr lang="en-US" b="0"/>
              <a:t>° Julie</a:t>
            </a:r>
            <a:endParaRPr lang="en-US"/>
          </a:p>
        </p:txBody>
      </p:sp>
      <p:sp>
        <p:nvSpPr>
          <p:cNvPr id="7" name="TextBox 6">
            <a:extLst>
              <a:ext uri="{FF2B5EF4-FFF2-40B4-BE49-F238E27FC236}">
                <a16:creationId xmlns:a16="http://schemas.microsoft.com/office/drawing/2014/main" id="{857FFE0F-CF08-78BD-F138-F6B69BD7C86F}"/>
              </a:ext>
            </a:extLst>
          </p:cNvPr>
          <p:cNvSpPr txBox="1"/>
          <p:nvPr/>
        </p:nvSpPr>
        <p:spPr>
          <a:xfrm>
            <a:off x="874414" y="1579111"/>
            <a:ext cx="10443172" cy="4031873"/>
          </a:xfrm>
          <a:prstGeom prst="rect">
            <a:avLst/>
          </a:prstGeom>
          <a:noFill/>
        </p:spPr>
        <p:txBody>
          <a:bodyPr wrap="square" rtlCol="0">
            <a:spAutoFit/>
          </a:bodyPr>
          <a:lstStyle/>
          <a:p>
            <a:r>
              <a:rPr lang="en-US" sz="3200">
                <a:latin typeface="Open Sans Light" pitchFamily="2" charset="0"/>
                <a:ea typeface="Open Sans Light" pitchFamily="2" charset="0"/>
                <a:cs typeface="Open Sans Light" pitchFamily="2" charset="0"/>
              </a:rPr>
              <a:t>You have an art program at the high school, an activity that students say they wanted and chose to join. During the first quarter your group focuses on clay. One student, Julie, is incredibly engaged and productive. </a:t>
            </a:r>
          </a:p>
          <a:p>
            <a:endParaRPr lang="en-US" sz="3200">
              <a:latin typeface="Open Sans Light" pitchFamily="2" charset="0"/>
              <a:ea typeface="Open Sans Light" pitchFamily="2" charset="0"/>
              <a:cs typeface="Open Sans Light" pitchFamily="2" charset="0"/>
            </a:endParaRPr>
          </a:p>
          <a:p>
            <a:r>
              <a:rPr lang="en-US" sz="3200">
                <a:latin typeface="Open Sans Light" pitchFamily="2" charset="0"/>
                <a:ea typeface="Open Sans Light" pitchFamily="2" charset="0"/>
                <a:cs typeface="Open Sans Light" pitchFamily="2" charset="0"/>
              </a:rPr>
              <a:t>During the second quarter, your program focuses on watercolors. Instead of working, Julie sits at her table constantly tapping her pencil, annoying her classmates.</a:t>
            </a:r>
          </a:p>
        </p:txBody>
      </p:sp>
    </p:spTree>
    <p:custDataLst>
      <p:tags r:id="rId1"/>
    </p:custDataLst>
    <p:extLst>
      <p:ext uri="{BB962C8B-B14F-4D97-AF65-F5344CB8AC3E}">
        <p14:creationId xmlns:p14="http://schemas.microsoft.com/office/powerpoint/2010/main" val="342163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2C3-9D0D-9FF1-80A3-599014ACFABC}"/>
              </a:ext>
            </a:extLst>
          </p:cNvPr>
          <p:cNvSpPr>
            <a:spLocks noGrp="1"/>
          </p:cNvSpPr>
          <p:nvPr>
            <p:ph type="title"/>
          </p:nvPr>
        </p:nvSpPr>
        <p:spPr/>
        <p:txBody>
          <a:bodyPr>
            <a:normAutofit/>
          </a:bodyPr>
          <a:lstStyle/>
          <a:p>
            <a:r>
              <a:rPr lang="en-US" b="0" i="0" u="none" strike="noStrike">
                <a:effectLst/>
              </a:rPr>
              <a:t>Shouting Zack</a:t>
            </a:r>
            <a:endParaRPr lang="en-US"/>
          </a:p>
        </p:txBody>
      </p:sp>
      <p:sp>
        <p:nvSpPr>
          <p:cNvPr id="13" name="TextBox 12">
            <a:extLst>
              <a:ext uri="{FF2B5EF4-FFF2-40B4-BE49-F238E27FC236}">
                <a16:creationId xmlns:a16="http://schemas.microsoft.com/office/drawing/2014/main" id="{919620D5-B44B-5FE2-C94F-F03D7F8E8DB5}"/>
              </a:ext>
            </a:extLst>
          </p:cNvPr>
          <p:cNvSpPr txBox="1"/>
          <p:nvPr/>
        </p:nvSpPr>
        <p:spPr>
          <a:xfrm>
            <a:off x="838200" y="1672333"/>
            <a:ext cx="10515600" cy="4031873"/>
          </a:xfrm>
          <a:prstGeom prst="rect">
            <a:avLst/>
          </a:prstGeom>
          <a:noFill/>
        </p:spPr>
        <p:txBody>
          <a:bodyPr wrap="square" rtlCol="0">
            <a:spAutoFit/>
          </a:bodyPr>
          <a:lstStyle/>
          <a:p>
            <a:r>
              <a:rPr lang="en-US" sz="3200">
                <a:latin typeface="Open Sans Light" pitchFamily="2" charset="0"/>
                <a:ea typeface="Open Sans Light" pitchFamily="2" charset="0"/>
                <a:cs typeface="Open Sans Light" pitchFamily="2" charset="0"/>
              </a:rPr>
              <a:t>Zack is a new sixth grade student in your program.  Zack frequently asks to step out because the classroom is too loud and his classmates are annoying. </a:t>
            </a:r>
          </a:p>
          <a:p>
            <a:endParaRPr lang="en-US" sz="3200">
              <a:latin typeface="Open Sans Light" pitchFamily="2" charset="0"/>
              <a:ea typeface="Open Sans Light" pitchFamily="2" charset="0"/>
              <a:cs typeface="Open Sans Light" pitchFamily="2" charset="0"/>
            </a:endParaRPr>
          </a:p>
          <a:p>
            <a:r>
              <a:rPr lang="en-US" sz="3200">
                <a:latin typeface="Open Sans Light" pitchFamily="2" charset="0"/>
                <a:ea typeface="Open Sans Light" pitchFamily="2" charset="0"/>
                <a:cs typeface="Open Sans Light" pitchFamily="2" charset="0"/>
              </a:rPr>
              <a:t>During a group project on the local watershed, the room gets loud with student enthusiasm. Getting increasingly upset, Zack jumps out of his seat and screams at his classmates to shut up.</a:t>
            </a:r>
          </a:p>
        </p:txBody>
      </p:sp>
    </p:spTree>
    <p:custDataLst>
      <p:tags r:id="rId1"/>
    </p:custDataLst>
    <p:extLst>
      <p:ext uri="{BB962C8B-B14F-4D97-AF65-F5344CB8AC3E}">
        <p14:creationId xmlns:p14="http://schemas.microsoft.com/office/powerpoint/2010/main" val="3816502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PHMC OST">
      <a:majorFont>
        <a:latin typeface="Oswald"/>
        <a:ea typeface=""/>
        <a:cs typeface=""/>
      </a:majorFont>
      <a:minorFont>
        <a:latin typeface="Open Sans Ligh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HMC OST-Activity, Vertic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HMC OST- Light, Bottom">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PHMC OST- Activity, Horizont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81be7d-4ecd-49ad-8e88-d07955994b28">
      <UserInfo>
        <DisplayName/>
        <AccountId xsi:nil="true"/>
        <AccountType/>
      </UserInfo>
    </SharedWithUsers>
    <lcf76f155ced4ddcb4097134ff3c332f xmlns="4752e2a5-c6ef-4e54-9949-77aba9ea4ad0">
      <Terms xmlns="http://schemas.microsoft.com/office/infopath/2007/PartnerControls"/>
    </lcf76f155ced4ddcb4097134ff3c332f>
    <TaxCatchAll xmlns="4a81be7d-4ecd-49ad-8e88-d07955994b2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6B91E111A2694A9252D84DB1AD50FD" ma:contentTypeVersion="21" ma:contentTypeDescription="Create a new document." ma:contentTypeScope="" ma:versionID="c29d5693bd5e36b202213f9e4e9c3d9b">
  <xsd:schema xmlns:xsd="http://www.w3.org/2001/XMLSchema" xmlns:xs="http://www.w3.org/2001/XMLSchema" xmlns:p="http://schemas.microsoft.com/office/2006/metadata/properties" xmlns:ns2="4752e2a5-c6ef-4e54-9949-77aba9ea4ad0" xmlns:ns3="4a81be7d-4ecd-49ad-8e88-d07955994b28" targetNamespace="http://schemas.microsoft.com/office/2006/metadata/properties" ma:root="true" ma:fieldsID="b10ce4f97e090891dbdc2d7cb8abe1dc" ns2:_="" ns3:_="">
    <xsd:import namespace="4752e2a5-c6ef-4e54-9949-77aba9ea4ad0"/>
    <xsd:import namespace="4a81be7d-4ecd-49ad-8e88-d07955994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2e2a5-c6ef-4e54-9949-77aba9ea4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71abe-9366-4587-9002-82c754ec4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1be7d-4ecd-49ad-8e88-d07955994b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43272-2b50-4095-be55-7fc7c0029db7}" ma:internalName="TaxCatchAll" ma:showField="CatchAllData" ma:web="4a81be7d-4ecd-49ad-8e88-d07955994b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949EBA-C658-4E75-B67E-B47F57797EB5}">
  <ds:schemaRefs>
    <ds:schemaRef ds:uri="4752e2a5-c6ef-4e54-9949-77aba9ea4ad0"/>
    <ds:schemaRef ds:uri="4a81be7d-4ecd-49ad-8e88-d07955994b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5B76D5F-98AD-44FC-8577-16A2072E472E}">
  <ds:schemaRefs>
    <ds:schemaRef ds:uri="4752e2a5-c6ef-4e54-9949-77aba9ea4ad0"/>
    <ds:schemaRef ds:uri="4a81be7d-4ecd-49ad-8e88-d07955994b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B6D83C-28C2-40A0-BC8A-61B736808E95}">
  <ds:schemaRefs>
    <ds:schemaRef ds:uri="http://schemas.microsoft.com/sharepoint/v3/contenttype/forms"/>
  </ds:schemaRefs>
</ds:datastoreItem>
</file>

<file path=docMetadata/LabelInfo.xml><?xml version="1.0" encoding="utf-8"?>
<clbl:labelList xmlns:clbl="http://schemas.microsoft.com/office/2020/mipLabelMetadata">
  <clbl:label id="{4649f946-2be9-4c76-936e-e9ff56452432}" enabled="0" method="" siteId="{4649f946-2be9-4c76-936e-e9ff56452432}"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PHMC OST-Light, Right</vt:lpstr>
      <vt:lpstr>PHMC OST-Activity, Vertical</vt:lpstr>
      <vt:lpstr>PHMC OST- Light, Bottom</vt:lpstr>
      <vt:lpstr>PHMC OST- Activity, Horizontal</vt:lpstr>
      <vt:lpstr>1_PHMC OST-Light, Right</vt:lpstr>
      <vt:lpstr>Trainer Action Pack</vt:lpstr>
      <vt:lpstr>The Why Behind the What</vt:lpstr>
      <vt:lpstr>What’s Underneath</vt:lpstr>
      <vt:lpstr>Understanding Student Behaviors​</vt:lpstr>
      <vt:lpstr>Functions of Student Behaviors​</vt:lpstr>
      <vt:lpstr>Sad Tina</vt:lpstr>
      <vt:lpstr>Temper Tantrum Sam</vt:lpstr>
      <vt:lpstr>180° Julie</vt:lpstr>
      <vt:lpstr>Shouting Zack</vt:lpstr>
      <vt:lpstr>Reducing Student Behaviors</vt:lpstr>
      <vt:lpstr>Behavior Traffic Controller</vt:lpstr>
      <vt:lpstr>Behavior Traffic Controller</vt:lpstr>
      <vt:lpstr>Behavior Traffic Controller</vt:lpstr>
      <vt:lpstr>Affective Statements</vt:lpstr>
      <vt:lpstr>Convert “Telling” into Affective Statements</vt:lpstr>
      <vt:lpstr>Convert “Telling” into Affective Statements</vt:lpstr>
      <vt:lpstr>Convert “Telling” into Affective Statements</vt:lpstr>
      <vt:lpstr>Small Impromptu Conversations</vt:lpstr>
      <vt:lpstr>Restorative Questions</vt:lpstr>
      <vt:lpstr>PowerPoint Presentation</vt:lpstr>
      <vt:lpstr>Keep It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Stanton</dc:creator>
  <cp:revision>17</cp:revision>
  <dcterms:created xsi:type="dcterms:W3CDTF">2025-05-08T17:46:23Z</dcterms:created>
  <dcterms:modified xsi:type="dcterms:W3CDTF">2025-09-16T20:27:32Z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0x010100506B91E111A2694A9252D84DB1AD50FD</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{"FileActivityType":"9","FileActivityTimeStamp":"2025-05-14T14:04:54.210Z","FileActivityUsersOnPage":[{"DisplayName":"Brittney Stanton","Id":"bstanton@foundationsinc.org"},{"DisplayName":"Hillary Jones","Id":"hjones@foundationsinc.org"}],"FileActivityNavigationId":null}</vt:lpwstr>
  </property>
  <property fmtid="{D5CDD505-2E9C-101B-9397-08002B2CF9AE}" pid="7" name="TriggerFlowInfo">
    <vt:lpwstr/>
  </property>
</Properties>
</file>