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0" r:id="rId5"/>
    <p:sldMasterId id="2147483690" r:id="rId6"/>
    <p:sldMasterId id="2147483701" r:id="rId7"/>
  </p:sldMasterIdLst>
  <p:notesMasterIdLst>
    <p:notesMasterId r:id="rId26"/>
  </p:notesMasterIdLst>
  <p:sldIdLst>
    <p:sldId id="2147470959" r:id="rId8"/>
    <p:sldId id="263" r:id="rId9"/>
    <p:sldId id="264" r:id="rId10"/>
    <p:sldId id="287" r:id="rId11"/>
    <p:sldId id="291" r:id="rId12"/>
    <p:sldId id="2147470907" r:id="rId13"/>
    <p:sldId id="2147470870" r:id="rId14"/>
    <p:sldId id="290" r:id="rId15"/>
    <p:sldId id="2147470873" r:id="rId16"/>
    <p:sldId id="301" r:id="rId17"/>
    <p:sldId id="300" r:id="rId18"/>
    <p:sldId id="306" r:id="rId19"/>
    <p:sldId id="260" r:id="rId20"/>
    <p:sldId id="2147470908" r:id="rId21"/>
    <p:sldId id="2147470905" r:id="rId22"/>
    <p:sldId id="2147470906" r:id="rId23"/>
    <p:sldId id="2147470909" r:id="rId24"/>
    <p:sldId id="25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56B764-BA5F-2697-CCFD-6F45D5A5CFC3}" name="Brittney Stanton" initials="BS" userId="S::BStanton@foundationsinc.org::fbacfbf3-aabb-4741-8633-ff0af2f38419" providerId="AD"/>
  <p188:author id="{BD8D8293-FAF6-0D9B-0146-18F6B7FFA3B2}" name="Andrew Francis" initials="AF" userId="S::afrancis@foundationsinc.org::70575434-d3f2-435a-9239-daae62554b7b" providerId="AD"/>
  <p188:author id="{9A22E6A8-6B8C-5514-FDE0-92DE0A926729}" name="Brittney Stanton" initials="BS" userId="S::bstanton@foundationsinc.org::fbacfbf3-aabb-4741-8633-ff0af2f38419" providerId="AD"/>
  <p188:author id="{854848C1-039C-CA77-D9EF-0B24671E700A}" name="Hillary Jones" initials="HJ" userId="S::hjones@foundationsinc.org::649c14c5-eb1b-4d61-8203-62a121c353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8A0"/>
    <a:srgbClr val="B98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DFE5A-CCC4-BF8C-57E5-9D784E151B6E}" v="2" dt="2025-08-04T15:47:18.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489" autoAdjust="0"/>
  </p:normalViewPr>
  <p:slideViewPr>
    <p:cSldViewPr snapToGrid="0">
      <p:cViewPr varScale="1">
        <p:scale>
          <a:sx n="52" d="100"/>
          <a:sy n="52" d="100"/>
        </p:scale>
        <p:origin x="160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8B887-FB30-4102-8351-1A1C80E263E3}" type="doc">
      <dgm:prSet loTypeId="urn:microsoft.com/office/officeart/2005/8/layout/hList7" loCatId="process" qsTypeId="urn:microsoft.com/office/officeart/2005/8/quickstyle/simple5" qsCatId="simple" csTypeId="urn:microsoft.com/office/officeart/2005/8/colors/colorful4" csCatId="colorful" phldr="1"/>
      <dgm:spPr/>
    </dgm:pt>
    <dgm:pt modelId="{A90054D4-9A3F-4719-B5F4-D13318AF7285}">
      <dgm:prSet phldrT="[Text]" custT="1"/>
      <dgm:spPr/>
      <dgm:t>
        <a:bodyPr/>
        <a:lstStyle/>
        <a:p>
          <a:endParaRPr lang="en-US" sz="3200" b="1" dirty="0">
            <a:latin typeface="Open Sans Light" pitchFamily="2" charset="0"/>
            <a:ea typeface="Open Sans Light" pitchFamily="2" charset="0"/>
            <a:cs typeface="Open Sans Light" pitchFamily="2" charset="0"/>
          </a:endParaRPr>
        </a:p>
        <a:p>
          <a:r>
            <a:rPr lang="en-US" sz="3200" b="1" dirty="0">
              <a:latin typeface="Open Sans Light" pitchFamily="2" charset="0"/>
              <a:ea typeface="Open Sans Light" pitchFamily="2" charset="0"/>
              <a:cs typeface="Open Sans Light" pitchFamily="2" charset="0"/>
            </a:rPr>
            <a:t>Compliance</a:t>
          </a:r>
        </a:p>
      </dgm:t>
    </dgm:pt>
    <dgm:pt modelId="{A3243AED-AA43-4D74-8F92-63BE903B0C26}" type="parTrans" cxnId="{45CFCCA6-A7F7-4797-991E-3AD2AAA8DC84}">
      <dgm:prSet/>
      <dgm:spPr/>
      <dgm:t>
        <a:bodyPr/>
        <a:lstStyle/>
        <a:p>
          <a:endParaRPr lang="en-US"/>
        </a:p>
      </dgm:t>
    </dgm:pt>
    <dgm:pt modelId="{F8EA0F90-C49B-484D-ACD1-058C9DB9E681}" type="sibTrans" cxnId="{45CFCCA6-A7F7-4797-991E-3AD2AAA8DC84}">
      <dgm:prSet/>
      <dgm:spPr/>
      <dgm:t>
        <a:bodyPr/>
        <a:lstStyle/>
        <a:p>
          <a:endParaRPr lang="en-US"/>
        </a:p>
      </dgm:t>
    </dgm:pt>
    <dgm:pt modelId="{FB5524FC-3B28-4311-92B1-CC9B255A987F}">
      <dgm:prSet phldrT="[Text]" custT="1"/>
      <dgm:spPr/>
      <dgm:t>
        <a:bodyPr/>
        <a:lstStyle/>
        <a:p>
          <a:endParaRPr lang="en-US" sz="3200" b="1" dirty="0">
            <a:latin typeface="Open Sans Light" pitchFamily="2" charset="0"/>
            <a:ea typeface="Open Sans Light" pitchFamily="2" charset="0"/>
            <a:cs typeface="Open Sans Light" pitchFamily="2" charset="0"/>
          </a:endParaRPr>
        </a:p>
        <a:p>
          <a:r>
            <a:rPr lang="en-US" sz="3200" b="1" dirty="0">
              <a:latin typeface="Open Sans Light" pitchFamily="2" charset="0"/>
              <a:ea typeface="Open Sans Light" pitchFamily="2" charset="0"/>
              <a:cs typeface="Open Sans Light" pitchFamily="2" charset="0"/>
            </a:rPr>
            <a:t>Engagement</a:t>
          </a:r>
        </a:p>
      </dgm:t>
    </dgm:pt>
    <dgm:pt modelId="{416FE05B-56EF-4306-9EA8-B2B0F4E56BFA}" type="parTrans" cxnId="{E5CC5165-C5CA-4B5A-8A42-94781C59FDAE}">
      <dgm:prSet/>
      <dgm:spPr/>
      <dgm:t>
        <a:bodyPr/>
        <a:lstStyle/>
        <a:p>
          <a:endParaRPr lang="en-US"/>
        </a:p>
      </dgm:t>
    </dgm:pt>
    <dgm:pt modelId="{274FFD23-9FE4-4C92-9097-F2299AA0B4D2}" type="sibTrans" cxnId="{E5CC5165-C5CA-4B5A-8A42-94781C59FDAE}">
      <dgm:prSet/>
      <dgm:spPr/>
      <dgm:t>
        <a:bodyPr/>
        <a:lstStyle/>
        <a:p>
          <a:endParaRPr lang="en-US"/>
        </a:p>
      </dgm:t>
    </dgm:pt>
    <dgm:pt modelId="{7BEBB038-FCE2-49B6-9CAC-5EF9FA9D646F}">
      <dgm:prSet phldrT="[Text]" custT="1"/>
      <dgm:spPr/>
      <dgm:t>
        <a:bodyPr/>
        <a:lstStyle/>
        <a:p>
          <a:endParaRPr lang="en-US" sz="3200" b="1" dirty="0">
            <a:latin typeface="Open Sans Light" pitchFamily="2" charset="0"/>
            <a:ea typeface="Open Sans Light" pitchFamily="2" charset="0"/>
            <a:cs typeface="Open Sans Light" pitchFamily="2" charset="0"/>
          </a:endParaRPr>
        </a:p>
        <a:p>
          <a:r>
            <a:rPr lang="en-US" sz="3200" b="1" dirty="0">
              <a:latin typeface="Open Sans Light" pitchFamily="2" charset="0"/>
              <a:ea typeface="Open Sans Light" pitchFamily="2" charset="0"/>
              <a:cs typeface="Open Sans Light" pitchFamily="2" charset="0"/>
            </a:rPr>
            <a:t>Empowerment</a:t>
          </a:r>
        </a:p>
      </dgm:t>
    </dgm:pt>
    <dgm:pt modelId="{5BAE5CA4-6904-4F78-BD8A-B94A373DC7D9}" type="parTrans" cxnId="{9DD42B56-9228-49A7-B695-38A5E68E37EA}">
      <dgm:prSet/>
      <dgm:spPr/>
      <dgm:t>
        <a:bodyPr/>
        <a:lstStyle/>
        <a:p>
          <a:endParaRPr lang="en-US"/>
        </a:p>
      </dgm:t>
    </dgm:pt>
    <dgm:pt modelId="{83C73081-178A-40F2-A42D-0A8FBD7392F3}" type="sibTrans" cxnId="{9DD42B56-9228-49A7-B695-38A5E68E37EA}">
      <dgm:prSet/>
      <dgm:spPr/>
      <dgm:t>
        <a:bodyPr/>
        <a:lstStyle/>
        <a:p>
          <a:endParaRPr lang="en-US"/>
        </a:p>
      </dgm:t>
    </dgm:pt>
    <dgm:pt modelId="{F476CE1D-70CE-4E80-8117-87C015BA5BF1}" type="pres">
      <dgm:prSet presAssocID="{3478B887-FB30-4102-8351-1A1C80E263E3}" presName="Name0" presStyleCnt="0">
        <dgm:presLayoutVars>
          <dgm:dir/>
          <dgm:resizeHandles val="exact"/>
        </dgm:presLayoutVars>
      </dgm:prSet>
      <dgm:spPr/>
    </dgm:pt>
    <dgm:pt modelId="{FF4A7BE6-6EE6-4A8A-80DE-D3AD033C431B}" type="pres">
      <dgm:prSet presAssocID="{3478B887-FB30-4102-8351-1A1C80E263E3}" presName="fgShape" presStyleLbl="fgShp" presStyleIdx="0" presStyleCnt="1"/>
      <dgm:spPr/>
    </dgm:pt>
    <dgm:pt modelId="{F47B3EE6-9EE1-4B8D-B395-7F02DDD9B5B1}" type="pres">
      <dgm:prSet presAssocID="{3478B887-FB30-4102-8351-1A1C80E263E3}" presName="linComp" presStyleCnt="0"/>
      <dgm:spPr/>
    </dgm:pt>
    <dgm:pt modelId="{88303399-E18B-413B-9E3F-68DED1B88041}" type="pres">
      <dgm:prSet presAssocID="{A90054D4-9A3F-4719-B5F4-D13318AF7285}" presName="compNode" presStyleCnt="0"/>
      <dgm:spPr/>
    </dgm:pt>
    <dgm:pt modelId="{E9C2D776-B773-45AD-B153-4C340B1E967F}" type="pres">
      <dgm:prSet presAssocID="{A90054D4-9A3F-4719-B5F4-D13318AF7285}" presName="bkgdShape" presStyleLbl="node1" presStyleIdx="0" presStyleCnt="3"/>
      <dgm:spPr/>
    </dgm:pt>
    <dgm:pt modelId="{7DE022CF-D8B4-454F-98F7-6DE7DDB73AC0}" type="pres">
      <dgm:prSet presAssocID="{A90054D4-9A3F-4719-B5F4-D13318AF7285}" presName="nodeTx" presStyleLbl="node1" presStyleIdx="0" presStyleCnt="3">
        <dgm:presLayoutVars>
          <dgm:bulletEnabled val="1"/>
        </dgm:presLayoutVars>
      </dgm:prSet>
      <dgm:spPr/>
    </dgm:pt>
    <dgm:pt modelId="{C9596F61-C915-48CA-AEB5-D7FB4A54761C}" type="pres">
      <dgm:prSet presAssocID="{A90054D4-9A3F-4719-B5F4-D13318AF7285}" presName="invisiNode" presStyleLbl="node1" presStyleIdx="0" presStyleCnt="3"/>
      <dgm:spPr/>
    </dgm:pt>
    <dgm:pt modelId="{6DD742A3-4B89-4B84-9159-8F7D07E39E36}" type="pres">
      <dgm:prSet presAssocID="{A90054D4-9A3F-4719-B5F4-D13318AF7285}" presName="imagNode" presStyleLbl="fgImgPlace1" presStyleIdx="0" presStyleCnt="3" custScaleX="149379" custScaleY="146897" custLinFactNeighborY="1851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 t="-2976" r="-94448" b="-31872"/>
          </a:stretch>
        </a:blipFill>
      </dgm:spPr>
    </dgm:pt>
    <dgm:pt modelId="{A7152DE4-FE9D-4A82-89DE-F17DB76440DB}" type="pres">
      <dgm:prSet presAssocID="{F8EA0F90-C49B-484D-ACD1-058C9DB9E681}" presName="sibTrans" presStyleLbl="sibTrans2D1" presStyleIdx="0" presStyleCnt="0"/>
      <dgm:spPr/>
    </dgm:pt>
    <dgm:pt modelId="{8C4A6D1D-544F-4E80-868F-BFAAEABC035E}" type="pres">
      <dgm:prSet presAssocID="{FB5524FC-3B28-4311-92B1-CC9B255A987F}" presName="compNode" presStyleCnt="0"/>
      <dgm:spPr/>
    </dgm:pt>
    <dgm:pt modelId="{17D08A49-7DBD-4479-9FF6-95F4E1D34973}" type="pres">
      <dgm:prSet presAssocID="{FB5524FC-3B28-4311-92B1-CC9B255A987F}" presName="bkgdShape" presStyleLbl="node1" presStyleIdx="1" presStyleCnt="3"/>
      <dgm:spPr/>
    </dgm:pt>
    <dgm:pt modelId="{A47B8DF9-D714-416A-B0D9-3351E5493624}" type="pres">
      <dgm:prSet presAssocID="{FB5524FC-3B28-4311-92B1-CC9B255A987F}" presName="nodeTx" presStyleLbl="node1" presStyleIdx="1" presStyleCnt="3">
        <dgm:presLayoutVars>
          <dgm:bulletEnabled val="1"/>
        </dgm:presLayoutVars>
      </dgm:prSet>
      <dgm:spPr/>
    </dgm:pt>
    <dgm:pt modelId="{0925FA11-F2C3-4FBF-981A-E5A0E1A88BE8}" type="pres">
      <dgm:prSet presAssocID="{FB5524FC-3B28-4311-92B1-CC9B255A987F}" presName="invisiNode" presStyleLbl="node1" presStyleIdx="1" presStyleCnt="3"/>
      <dgm:spPr/>
    </dgm:pt>
    <dgm:pt modelId="{4741C907-9AF6-4FC3-8646-6EBD7B85FB04}" type="pres">
      <dgm:prSet presAssocID="{FB5524FC-3B28-4311-92B1-CC9B255A987F}" presName="imagNode" presStyleLbl="fgImgPlace1" presStyleIdx="1" presStyleCnt="3" custScaleX="149379" custScaleY="146897" custLinFactNeighborY="18510"/>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3136" t="-7792" r="2641" b="-7792"/>
          </a:stretch>
        </a:blipFill>
      </dgm:spPr>
    </dgm:pt>
    <dgm:pt modelId="{1D9DFF67-158F-4793-983C-0B3772688159}" type="pres">
      <dgm:prSet presAssocID="{274FFD23-9FE4-4C92-9097-F2299AA0B4D2}" presName="sibTrans" presStyleLbl="sibTrans2D1" presStyleIdx="0" presStyleCnt="0"/>
      <dgm:spPr/>
    </dgm:pt>
    <dgm:pt modelId="{30306785-B5B0-441B-94D7-354854E674E8}" type="pres">
      <dgm:prSet presAssocID="{7BEBB038-FCE2-49B6-9CAC-5EF9FA9D646F}" presName="compNode" presStyleCnt="0"/>
      <dgm:spPr/>
    </dgm:pt>
    <dgm:pt modelId="{B01F895E-ED19-410F-8C63-17CFBBB61CFC}" type="pres">
      <dgm:prSet presAssocID="{7BEBB038-FCE2-49B6-9CAC-5EF9FA9D646F}" presName="bkgdShape" presStyleLbl="node1" presStyleIdx="2" presStyleCnt="3"/>
      <dgm:spPr/>
    </dgm:pt>
    <dgm:pt modelId="{2E9A670D-F0F7-4C00-9037-30CFF6CA7297}" type="pres">
      <dgm:prSet presAssocID="{7BEBB038-FCE2-49B6-9CAC-5EF9FA9D646F}" presName="nodeTx" presStyleLbl="node1" presStyleIdx="2" presStyleCnt="3">
        <dgm:presLayoutVars>
          <dgm:bulletEnabled val="1"/>
        </dgm:presLayoutVars>
      </dgm:prSet>
      <dgm:spPr/>
    </dgm:pt>
    <dgm:pt modelId="{D6E5C5A2-6222-4402-BEDA-18534FDA544B}" type="pres">
      <dgm:prSet presAssocID="{7BEBB038-FCE2-49B6-9CAC-5EF9FA9D646F}" presName="invisiNode" presStyleLbl="node1" presStyleIdx="2" presStyleCnt="3"/>
      <dgm:spPr/>
    </dgm:pt>
    <dgm:pt modelId="{33017835-B81E-4DBE-8AA4-E0D78397FD77}" type="pres">
      <dgm:prSet presAssocID="{7BEBB038-FCE2-49B6-9CAC-5EF9FA9D646F}" presName="imagNode" presStyleLbl="fgImgPlace1" presStyleIdx="2" presStyleCnt="3" custScaleX="149379" custScaleY="146897" custLinFactNeighborY="18510"/>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9712" t="-2976" r="-80240" b="-80032"/>
          </a:stretch>
        </a:blipFill>
      </dgm:spPr>
    </dgm:pt>
  </dgm:ptLst>
  <dgm:cxnLst>
    <dgm:cxn modelId="{3EDB7204-2C6E-43D2-9678-5897AFAFCE05}" type="presOf" srcId="{7BEBB038-FCE2-49B6-9CAC-5EF9FA9D646F}" destId="{B01F895E-ED19-410F-8C63-17CFBBB61CFC}" srcOrd="0" destOrd="0" presId="urn:microsoft.com/office/officeart/2005/8/layout/hList7"/>
    <dgm:cxn modelId="{490CE017-1BC4-4D1B-8C4F-226AECCF7424}" type="presOf" srcId="{A90054D4-9A3F-4719-B5F4-D13318AF7285}" destId="{7DE022CF-D8B4-454F-98F7-6DE7DDB73AC0}" srcOrd="1" destOrd="0" presId="urn:microsoft.com/office/officeart/2005/8/layout/hList7"/>
    <dgm:cxn modelId="{48E1D525-E886-431C-95DD-B15881DB76CB}" type="presOf" srcId="{7BEBB038-FCE2-49B6-9CAC-5EF9FA9D646F}" destId="{2E9A670D-F0F7-4C00-9037-30CFF6CA7297}" srcOrd="1" destOrd="0" presId="urn:microsoft.com/office/officeart/2005/8/layout/hList7"/>
    <dgm:cxn modelId="{15ADE15C-9D28-4490-81FA-BFC64BDE2913}" type="presOf" srcId="{3478B887-FB30-4102-8351-1A1C80E263E3}" destId="{F476CE1D-70CE-4E80-8117-87C015BA5BF1}" srcOrd="0" destOrd="0" presId="urn:microsoft.com/office/officeart/2005/8/layout/hList7"/>
    <dgm:cxn modelId="{E5CC5165-C5CA-4B5A-8A42-94781C59FDAE}" srcId="{3478B887-FB30-4102-8351-1A1C80E263E3}" destId="{FB5524FC-3B28-4311-92B1-CC9B255A987F}" srcOrd="1" destOrd="0" parTransId="{416FE05B-56EF-4306-9EA8-B2B0F4E56BFA}" sibTransId="{274FFD23-9FE4-4C92-9097-F2299AA0B4D2}"/>
    <dgm:cxn modelId="{23CC054C-A794-456B-B202-A19FC35CA4D6}" type="presOf" srcId="{F8EA0F90-C49B-484D-ACD1-058C9DB9E681}" destId="{A7152DE4-FE9D-4A82-89DE-F17DB76440DB}" srcOrd="0" destOrd="0" presId="urn:microsoft.com/office/officeart/2005/8/layout/hList7"/>
    <dgm:cxn modelId="{BC12216C-6389-400D-9B70-CA415913D9DE}" type="presOf" srcId="{FB5524FC-3B28-4311-92B1-CC9B255A987F}" destId="{A47B8DF9-D714-416A-B0D9-3351E5493624}" srcOrd="1" destOrd="0" presId="urn:microsoft.com/office/officeart/2005/8/layout/hList7"/>
    <dgm:cxn modelId="{9DD42B56-9228-49A7-B695-38A5E68E37EA}" srcId="{3478B887-FB30-4102-8351-1A1C80E263E3}" destId="{7BEBB038-FCE2-49B6-9CAC-5EF9FA9D646F}" srcOrd="2" destOrd="0" parTransId="{5BAE5CA4-6904-4F78-BD8A-B94A373DC7D9}" sibTransId="{83C73081-178A-40F2-A42D-0A8FBD7392F3}"/>
    <dgm:cxn modelId="{45CFCCA6-A7F7-4797-991E-3AD2AAA8DC84}" srcId="{3478B887-FB30-4102-8351-1A1C80E263E3}" destId="{A90054D4-9A3F-4719-B5F4-D13318AF7285}" srcOrd="0" destOrd="0" parTransId="{A3243AED-AA43-4D74-8F92-63BE903B0C26}" sibTransId="{F8EA0F90-C49B-484D-ACD1-058C9DB9E681}"/>
    <dgm:cxn modelId="{639601B4-0478-4913-BA6D-4E65B593336B}" type="presOf" srcId="{FB5524FC-3B28-4311-92B1-CC9B255A987F}" destId="{17D08A49-7DBD-4479-9FF6-95F4E1D34973}" srcOrd="0" destOrd="0" presId="urn:microsoft.com/office/officeart/2005/8/layout/hList7"/>
    <dgm:cxn modelId="{61B1BDF8-149B-47D6-A879-4A2D03D5785F}" type="presOf" srcId="{A90054D4-9A3F-4719-B5F4-D13318AF7285}" destId="{E9C2D776-B773-45AD-B153-4C340B1E967F}" srcOrd="0" destOrd="0" presId="urn:microsoft.com/office/officeart/2005/8/layout/hList7"/>
    <dgm:cxn modelId="{1DBCC9FB-F47E-4A39-9ED2-801CD102E797}" type="presOf" srcId="{274FFD23-9FE4-4C92-9097-F2299AA0B4D2}" destId="{1D9DFF67-158F-4793-983C-0B3772688159}" srcOrd="0" destOrd="0" presId="urn:microsoft.com/office/officeart/2005/8/layout/hList7"/>
    <dgm:cxn modelId="{12800970-5FD7-4305-8182-463900A1525C}" type="presParOf" srcId="{F476CE1D-70CE-4E80-8117-87C015BA5BF1}" destId="{FF4A7BE6-6EE6-4A8A-80DE-D3AD033C431B}" srcOrd="0" destOrd="0" presId="urn:microsoft.com/office/officeart/2005/8/layout/hList7"/>
    <dgm:cxn modelId="{0E73610C-B77E-4EF8-9B0D-54B5F7CA8337}" type="presParOf" srcId="{F476CE1D-70CE-4E80-8117-87C015BA5BF1}" destId="{F47B3EE6-9EE1-4B8D-B395-7F02DDD9B5B1}" srcOrd="1" destOrd="0" presId="urn:microsoft.com/office/officeart/2005/8/layout/hList7"/>
    <dgm:cxn modelId="{94977529-6F1D-46C3-8DE2-A658F0C604CD}" type="presParOf" srcId="{F47B3EE6-9EE1-4B8D-B395-7F02DDD9B5B1}" destId="{88303399-E18B-413B-9E3F-68DED1B88041}" srcOrd="0" destOrd="0" presId="urn:microsoft.com/office/officeart/2005/8/layout/hList7"/>
    <dgm:cxn modelId="{C6BAF290-41CF-46A1-88A9-F3BA8C775963}" type="presParOf" srcId="{88303399-E18B-413B-9E3F-68DED1B88041}" destId="{E9C2D776-B773-45AD-B153-4C340B1E967F}" srcOrd="0" destOrd="0" presId="urn:microsoft.com/office/officeart/2005/8/layout/hList7"/>
    <dgm:cxn modelId="{AF5E9ABD-D079-49C3-8FB4-2A6EDE0D64A6}" type="presParOf" srcId="{88303399-E18B-413B-9E3F-68DED1B88041}" destId="{7DE022CF-D8B4-454F-98F7-6DE7DDB73AC0}" srcOrd="1" destOrd="0" presId="urn:microsoft.com/office/officeart/2005/8/layout/hList7"/>
    <dgm:cxn modelId="{1FC0A7C1-1A28-47C1-A0FE-CDD8E063F33B}" type="presParOf" srcId="{88303399-E18B-413B-9E3F-68DED1B88041}" destId="{C9596F61-C915-48CA-AEB5-D7FB4A54761C}" srcOrd="2" destOrd="0" presId="urn:microsoft.com/office/officeart/2005/8/layout/hList7"/>
    <dgm:cxn modelId="{250BF65B-6011-44DC-AAD3-C4D80D5B846A}" type="presParOf" srcId="{88303399-E18B-413B-9E3F-68DED1B88041}" destId="{6DD742A3-4B89-4B84-9159-8F7D07E39E36}" srcOrd="3" destOrd="0" presId="urn:microsoft.com/office/officeart/2005/8/layout/hList7"/>
    <dgm:cxn modelId="{1A06CEF1-6340-4A36-90E1-D57F43539AE1}" type="presParOf" srcId="{F47B3EE6-9EE1-4B8D-B395-7F02DDD9B5B1}" destId="{A7152DE4-FE9D-4A82-89DE-F17DB76440DB}" srcOrd="1" destOrd="0" presId="urn:microsoft.com/office/officeart/2005/8/layout/hList7"/>
    <dgm:cxn modelId="{0E965A24-D67E-4C9C-99C7-F9CFEF01991A}" type="presParOf" srcId="{F47B3EE6-9EE1-4B8D-B395-7F02DDD9B5B1}" destId="{8C4A6D1D-544F-4E80-868F-BFAAEABC035E}" srcOrd="2" destOrd="0" presId="urn:microsoft.com/office/officeart/2005/8/layout/hList7"/>
    <dgm:cxn modelId="{A94CA976-D280-4B2F-9A97-0A47477F6B08}" type="presParOf" srcId="{8C4A6D1D-544F-4E80-868F-BFAAEABC035E}" destId="{17D08A49-7DBD-4479-9FF6-95F4E1D34973}" srcOrd="0" destOrd="0" presId="urn:microsoft.com/office/officeart/2005/8/layout/hList7"/>
    <dgm:cxn modelId="{DF7E8D0B-9D74-44FC-A8B2-249DF3EFB1A3}" type="presParOf" srcId="{8C4A6D1D-544F-4E80-868F-BFAAEABC035E}" destId="{A47B8DF9-D714-416A-B0D9-3351E5493624}" srcOrd="1" destOrd="0" presId="urn:microsoft.com/office/officeart/2005/8/layout/hList7"/>
    <dgm:cxn modelId="{7E70E040-3A6C-4076-9483-AFECDE36F24C}" type="presParOf" srcId="{8C4A6D1D-544F-4E80-868F-BFAAEABC035E}" destId="{0925FA11-F2C3-4FBF-981A-E5A0E1A88BE8}" srcOrd="2" destOrd="0" presId="urn:microsoft.com/office/officeart/2005/8/layout/hList7"/>
    <dgm:cxn modelId="{8EC0E537-8FCC-47EC-B883-E2C88594848A}" type="presParOf" srcId="{8C4A6D1D-544F-4E80-868F-BFAAEABC035E}" destId="{4741C907-9AF6-4FC3-8646-6EBD7B85FB04}" srcOrd="3" destOrd="0" presId="urn:microsoft.com/office/officeart/2005/8/layout/hList7"/>
    <dgm:cxn modelId="{F3771D1C-DF3B-4190-9A8D-E6D066A02BC4}" type="presParOf" srcId="{F47B3EE6-9EE1-4B8D-B395-7F02DDD9B5B1}" destId="{1D9DFF67-158F-4793-983C-0B3772688159}" srcOrd="3" destOrd="0" presId="urn:microsoft.com/office/officeart/2005/8/layout/hList7"/>
    <dgm:cxn modelId="{42B789A2-38BD-45C3-8666-2BC9223F6B46}" type="presParOf" srcId="{F47B3EE6-9EE1-4B8D-B395-7F02DDD9B5B1}" destId="{30306785-B5B0-441B-94D7-354854E674E8}" srcOrd="4" destOrd="0" presId="urn:microsoft.com/office/officeart/2005/8/layout/hList7"/>
    <dgm:cxn modelId="{DFCB61D7-A38D-44E1-97DF-729D95D6A9FF}" type="presParOf" srcId="{30306785-B5B0-441B-94D7-354854E674E8}" destId="{B01F895E-ED19-410F-8C63-17CFBBB61CFC}" srcOrd="0" destOrd="0" presId="urn:microsoft.com/office/officeart/2005/8/layout/hList7"/>
    <dgm:cxn modelId="{E1349894-6690-4830-B78E-D56433E4EE8D}" type="presParOf" srcId="{30306785-B5B0-441B-94D7-354854E674E8}" destId="{2E9A670D-F0F7-4C00-9037-30CFF6CA7297}" srcOrd="1" destOrd="0" presId="urn:microsoft.com/office/officeart/2005/8/layout/hList7"/>
    <dgm:cxn modelId="{2D3DFD67-EAEE-4367-B775-1F4FC70F7E55}" type="presParOf" srcId="{30306785-B5B0-441B-94D7-354854E674E8}" destId="{D6E5C5A2-6222-4402-BEDA-18534FDA544B}" srcOrd="2" destOrd="0" presId="urn:microsoft.com/office/officeart/2005/8/layout/hList7"/>
    <dgm:cxn modelId="{BD7CB09A-D9CC-446F-BE3E-54E7DD3059FA}" type="presParOf" srcId="{30306785-B5B0-441B-94D7-354854E674E8}" destId="{33017835-B81E-4DBE-8AA4-E0D78397FD7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FF590-3702-40A7-9B79-6850FA068F7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5ECEC41E-046E-4367-B3EA-183B884F5D59}">
      <dgm:prSet phldrT="[Text]"/>
      <dgm:spPr/>
      <dgm:t>
        <a:bodyPr/>
        <a:lstStyle/>
        <a:p>
          <a:r>
            <a:rPr lang="en-US" b="1" dirty="0">
              <a:latin typeface="Open Sans Light" pitchFamily="2" charset="0"/>
              <a:ea typeface="Open Sans Light" pitchFamily="2" charset="0"/>
              <a:cs typeface="Open Sans Light" pitchFamily="2" charset="0"/>
            </a:rPr>
            <a:t>What</a:t>
          </a:r>
        </a:p>
      </dgm:t>
    </dgm:pt>
    <dgm:pt modelId="{E31F0CB6-F0CB-43E2-B1DC-AFC3BC5D3C42}" type="parTrans" cxnId="{4EA58A70-B794-4B68-84D0-E4CE75CB22CF}">
      <dgm:prSet/>
      <dgm:spPr/>
      <dgm:t>
        <a:bodyPr/>
        <a:lstStyle/>
        <a:p>
          <a:endParaRPr lang="en-US">
            <a:latin typeface="Open Sans Light" pitchFamily="2" charset="0"/>
            <a:ea typeface="Open Sans Light" pitchFamily="2" charset="0"/>
            <a:cs typeface="Open Sans Light" pitchFamily="2" charset="0"/>
          </a:endParaRPr>
        </a:p>
      </dgm:t>
    </dgm:pt>
    <dgm:pt modelId="{81FCC261-A806-48FD-B744-DD6612FB285B}" type="sibTrans" cxnId="{4EA58A70-B794-4B68-84D0-E4CE75CB22CF}">
      <dgm:prSet/>
      <dgm:spPr/>
      <dgm:t>
        <a:bodyPr/>
        <a:lstStyle/>
        <a:p>
          <a:endParaRPr lang="en-US">
            <a:latin typeface="Open Sans Light" pitchFamily="2" charset="0"/>
            <a:ea typeface="Open Sans Light" pitchFamily="2" charset="0"/>
            <a:cs typeface="Open Sans Light" pitchFamily="2" charset="0"/>
          </a:endParaRPr>
        </a:p>
      </dgm:t>
    </dgm:pt>
    <dgm:pt modelId="{30CAE29D-41D1-47D5-82D7-0D33DA7D1B1D}">
      <dgm:prSet phldrT="[Text]" custT="1"/>
      <dgm:spPr/>
      <dgm:t>
        <a:bodyPr/>
        <a:lstStyle/>
        <a:p>
          <a:r>
            <a:rPr lang="en-US" sz="3600" dirty="0">
              <a:latin typeface="Open Sans Light" pitchFamily="2" charset="0"/>
              <a:ea typeface="Open Sans Light" pitchFamily="2" charset="0"/>
              <a:cs typeface="Open Sans Light" pitchFamily="2" charset="0"/>
            </a:rPr>
            <a:t> What they will learn</a:t>
          </a:r>
        </a:p>
      </dgm:t>
    </dgm:pt>
    <dgm:pt modelId="{A4CF14AF-F159-4400-82ED-F3B844F3B21F}" type="parTrans" cxnId="{CD1189C2-1B97-4C85-975A-33B9328380D0}">
      <dgm:prSet/>
      <dgm:spPr/>
      <dgm:t>
        <a:bodyPr/>
        <a:lstStyle/>
        <a:p>
          <a:endParaRPr lang="en-US">
            <a:latin typeface="Open Sans Light" pitchFamily="2" charset="0"/>
            <a:ea typeface="Open Sans Light" pitchFamily="2" charset="0"/>
            <a:cs typeface="Open Sans Light" pitchFamily="2" charset="0"/>
          </a:endParaRPr>
        </a:p>
      </dgm:t>
    </dgm:pt>
    <dgm:pt modelId="{DE10A7EC-4F8E-4845-A13A-B83A7BDBF447}" type="sibTrans" cxnId="{CD1189C2-1B97-4C85-975A-33B9328380D0}">
      <dgm:prSet/>
      <dgm:spPr/>
      <dgm:t>
        <a:bodyPr/>
        <a:lstStyle/>
        <a:p>
          <a:endParaRPr lang="en-US">
            <a:latin typeface="Open Sans Light" pitchFamily="2" charset="0"/>
            <a:ea typeface="Open Sans Light" pitchFamily="2" charset="0"/>
            <a:cs typeface="Open Sans Light" pitchFamily="2" charset="0"/>
          </a:endParaRPr>
        </a:p>
      </dgm:t>
    </dgm:pt>
    <dgm:pt modelId="{3B9D896D-6F1E-41AB-99E0-D4EF652A0AD3}">
      <dgm:prSet phldrT="[Text]"/>
      <dgm:spPr/>
      <dgm:t>
        <a:bodyPr/>
        <a:lstStyle/>
        <a:p>
          <a:r>
            <a:rPr lang="en-US" b="1" dirty="0">
              <a:latin typeface="Open Sans Light" pitchFamily="2" charset="0"/>
              <a:ea typeface="Open Sans Light" pitchFamily="2" charset="0"/>
              <a:cs typeface="Open Sans Light" pitchFamily="2" charset="0"/>
            </a:rPr>
            <a:t>Why</a:t>
          </a:r>
        </a:p>
      </dgm:t>
    </dgm:pt>
    <dgm:pt modelId="{FB81C602-A9D1-43EC-A2C7-A102F104EB0D}" type="parTrans" cxnId="{E741FF04-DCCD-4E0C-B4FE-CAA9C3F8C80F}">
      <dgm:prSet/>
      <dgm:spPr/>
      <dgm:t>
        <a:bodyPr/>
        <a:lstStyle/>
        <a:p>
          <a:endParaRPr lang="en-US">
            <a:latin typeface="Open Sans Light" pitchFamily="2" charset="0"/>
            <a:ea typeface="Open Sans Light" pitchFamily="2" charset="0"/>
            <a:cs typeface="Open Sans Light" pitchFamily="2" charset="0"/>
          </a:endParaRPr>
        </a:p>
      </dgm:t>
    </dgm:pt>
    <dgm:pt modelId="{46789EF1-8A24-4D0B-A775-9FEB7DBE1D81}" type="sibTrans" cxnId="{E741FF04-DCCD-4E0C-B4FE-CAA9C3F8C80F}">
      <dgm:prSet/>
      <dgm:spPr/>
      <dgm:t>
        <a:bodyPr/>
        <a:lstStyle/>
        <a:p>
          <a:endParaRPr lang="en-US">
            <a:latin typeface="Open Sans Light" pitchFamily="2" charset="0"/>
            <a:ea typeface="Open Sans Light" pitchFamily="2" charset="0"/>
            <a:cs typeface="Open Sans Light" pitchFamily="2" charset="0"/>
          </a:endParaRPr>
        </a:p>
      </dgm:t>
    </dgm:pt>
    <dgm:pt modelId="{4E38FEEC-2876-423E-9F40-71ECFAD627C6}">
      <dgm:prSet phldrT="[Text]" custT="1"/>
      <dgm:spPr/>
      <dgm:t>
        <a:bodyPr/>
        <a:lstStyle/>
        <a:p>
          <a:r>
            <a:rPr lang="en-US" sz="3600" dirty="0">
              <a:latin typeface="Open Sans Light" pitchFamily="2" charset="0"/>
              <a:ea typeface="Open Sans Light" pitchFamily="2" charset="0"/>
              <a:cs typeface="Open Sans Light" pitchFamily="2" charset="0"/>
            </a:rPr>
            <a:t> Why they will learn it</a:t>
          </a:r>
        </a:p>
      </dgm:t>
    </dgm:pt>
    <dgm:pt modelId="{E7BDD710-62EE-4DA5-84B1-9557131ECC4B}" type="parTrans" cxnId="{257BDF0B-4732-49A3-BF0B-9E027196D6DE}">
      <dgm:prSet/>
      <dgm:spPr/>
      <dgm:t>
        <a:bodyPr/>
        <a:lstStyle/>
        <a:p>
          <a:endParaRPr lang="en-US">
            <a:latin typeface="Open Sans Light" pitchFamily="2" charset="0"/>
            <a:ea typeface="Open Sans Light" pitchFamily="2" charset="0"/>
            <a:cs typeface="Open Sans Light" pitchFamily="2" charset="0"/>
          </a:endParaRPr>
        </a:p>
      </dgm:t>
    </dgm:pt>
    <dgm:pt modelId="{152B36C2-7D81-46CC-9100-EADD0A8741FA}" type="sibTrans" cxnId="{257BDF0B-4732-49A3-BF0B-9E027196D6DE}">
      <dgm:prSet/>
      <dgm:spPr/>
      <dgm:t>
        <a:bodyPr/>
        <a:lstStyle/>
        <a:p>
          <a:endParaRPr lang="en-US">
            <a:latin typeface="Open Sans Light" pitchFamily="2" charset="0"/>
            <a:ea typeface="Open Sans Light" pitchFamily="2" charset="0"/>
            <a:cs typeface="Open Sans Light" pitchFamily="2" charset="0"/>
          </a:endParaRPr>
        </a:p>
      </dgm:t>
    </dgm:pt>
    <dgm:pt modelId="{5E007DA6-D04D-4C32-8607-1EDFA5EE534A}">
      <dgm:prSet phldrT="[Text]"/>
      <dgm:spPr/>
      <dgm:t>
        <a:bodyPr/>
        <a:lstStyle/>
        <a:p>
          <a:r>
            <a:rPr lang="en-US" b="1" dirty="0">
              <a:latin typeface="Open Sans Light" pitchFamily="2" charset="0"/>
              <a:ea typeface="Open Sans Light" pitchFamily="2" charset="0"/>
              <a:cs typeface="Open Sans Light" pitchFamily="2" charset="0"/>
            </a:rPr>
            <a:t>Who</a:t>
          </a:r>
        </a:p>
      </dgm:t>
    </dgm:pt>
    <dgm:pt modelId="{70A4169D-54CD-4562-8985-285C5E304BB4}" type="parTrans" cxnId="{A5029789-809A-46CC-855B-F843F21146C3}">
      <dgm:prSet/>
      <dgm:spPr/>
      <dgm:t>
        <a:bodyPr/>
        <a:lstStyle/>
        <a:p>
          <a:endParaRPr lang="en-US">
            <a:latin typeface="Open Sans Light" pitchFamily="2" charset="0"/>
            <a:ea typeface="Open Sans Light" pitchFamily="2" charset="0"/>
            <a:cs typeface="Open Sans Light" pitchFamily="2" charset="0"/>
          </a:endParaRPr>
        </a:p>
      </dgm:t>
    </dgm:pt>
    <dgm:pt modelId="{13C02A9D-7B0F-4DDC-9496-F87CE5F9CB8F}" type="sibTrans" cxnId="{A5029789-809A-46CC-855B-F843F21146C3}">
      <dgm:prSet/>
      <dgm:spPr/>
      <dgm:t>
        <a:bodyPr/>
        <a:lstStyle/>
        <a:p>
          <a:endParaRPr lang="en-US">
            <a:latin typeface="Open Sans Light" pitchFamily="2" charset="0"/>
            <a:ea typeface="Open Sans Light" pitchFamily="2" charset="0"/>
            <a:cs typeface="Open Sans Light" pitchFamily="2" charset="0"/>
          </a:endParaRPr>
        </a:p>
      </dgm:t>
    </dgm:pt>
    <dgm:pt modelId="{E18E07F3-3A9C-457E-AC5E-917DF6D2C1D8}">
      <dgm:prSet phldrT="[Text]" custT="1"/>
      <dgm:spPr/>
      <dgm:t>
        <a:bodyPr/>
        <a:lstStyle/>
        <a:p>
          <a:r>
            <a:rPr lang="en-US" sz="3600" dirty="0">
              <a:latin typeface="Open Sans Light" pitchFamily="2" charset="0"/>
              <a:ea typeface="Open Sans Light" pitchFamily="2" charset="0"/>
              <a:cs typeface="Open Sans Light" pitchFamily="2" charset="0"/>
            </a:rPr>
            <a:t> Who they will work with</a:t>
          </a:r>
        </a:p>
      </dgm:t>
    </dgm:pt>
    <dgm:pt modelId="{49050BFA-D860-48A5-8AA5-81E5D6A81EDD}" type="parTrans" cxnId="{FB516290-6B01-40BF-8B3D-4573E699FD85}">
      <dgm:prSet/>
      <dgm:spPr/>
      <dgm:t>
        <a:bodyPr/>
        <a:lstStyle/>
        <a:p>
          <a:endParaRPr lang="en-US">
            <a:latin typeface="Open Sans Light" pitchFamily="2" charset="0"/>
            <a:ea typeface="Open Sans Light" pitchFamily="2" charset="0"/>
            <a:cs typeface="Open Sans Light" pitchFamily="2" charset="0"/>
          </a:endParaRPr>
        </a:p>
      </dgm:t>
    </dgm:pt>
    <dgm:pt modelId="{F2FCACDB-45EA-4C46-9751-FE30DD10E4E7}" type="sibTrans" cxnId="{FB516290-6B01-40BF-8B3D-4573E699FD85}">
      <dgm:prSet/>
      <dgm:spPr/>
      <dgm:t>
        <a:bodyPr/>
        <a:lstStyle/>
        <a:p>
          <a:endParaRPr lang="en-US">
            <a:latin typeface="Open Sans Light" pitchFamily="2" charset="0"/>
            <a:ea typeface="Open Sans Light" pitchFamily="2" charset="0"/>
            <a:cs typeface="Open Sans Light" pitchFamily="2" charset="0"/>
          </a:endParaRPr>
        </a:p>
      </dgm:t>
    </dgm:pt>
    <dgm:pt modelId="{122E8FBF-EE60-4FC7-AACD-DDBAAC0E58F3}">
      <dgm:prSet phldrT="[Text]"/>
      <dgm:spPr/>
      <dgm:t>
        <a:bodyPr/>
        <a:lstStyle/>
        <a:p>
          <a:r>
            <a:rPr lang="en-US" b="1" dirty="0">
              <a:latin typeface="Open Sans Light" pitchFamily="2" charset="0"/>
              <a:ea typeface="Open Sans Light" pitchFamily="2" charset="0"/>
              <a:cs typeface="Open Sans Light" pitchFamily="2" charset="0"/>
            </a:rPr>
            <a:t>Where</a:t>
          </a:r>
        </a:p>
      </dgm:t>
    </dgm:pt>
    <dgm:pt modelId="{6579804B-DDD6-4D37-8D8F-C569601818BC}" type="parTrans" cxnId="{F44150C3-19DB-4AC9-9A07-0D1C354246AF}">
      <dgm:prSet/>
      <dgm:spPr/>
      <dgm:t>
        <a:bodyPr/>
        <a:lstStyle/>
        <a:p>
          <a:endParaRPr lang="en-US">
            <a:latin typeface="Open Sans Light" pitchFamily="2" charset="0"/>
            <a:ea typeface="Open Sans Light" pitchFamily="2" charset="0"/>
            <a:cs typeface="Open Sans Light" pitchFamily="2" charset="0"/>
          </a:endParaRPr>
        </a:p>
      </dgm:t>
    </dgm:pt>
    <dgm:pt modelId="{3EECBCD5-A1AF-4F0B-BB8A-A11AC0DE2BEA}" type="sibTrans" cxnId="{F44150C3-19DB-4AC9-9A07-0D1C354246AF}">
      <dgm:prSet/>
      <dgm:spPr/>
      <dgm:t>
        <a:bodyPr/>
        <a:lstStyle/>
        <a:p>
          <a:endParaRPr lang="en-US">
            <a:latin typeface="Open Sans Light" pitchFamily="2" charset="0"/>
            <a:ea typeface="Open Sans Light" pitchFamily="2" charset="0"/>
            <a:cs typeface="Open Sans Light" pitchFamily="2" charset="0"/>
          </a:endParaRPr>
        </a:p>
      </dgm:t>
    </dgm:pt>
    <dgm:pt modelId="{36B939BE-178E-452F-BDB0-70EAAD7221D5}">
      <dgm:prSet phldrT="[Text]" custT="1"/>
      <dgm:spPr/>
      <dgm:t>
        <a:bodyPr/>
        <a:lstStyle/>
        <a:p>
          <a:r>
            <a:rPr lang="en-US" sz="3600" dirty="0">
              <a:latin typeface="Open Sans Light" pitchFamily="2" charset="0"/>
              <a:ea typeface="Open Sans Light" pitchFamily="2" charset="0"/>
              <a:cs typeface="Open Sans Light" pitchFamily="2" charset="0"/>
            </a:rPr>
            <a:t> Where they will work</a:t>
          </a:r>
        </a:p>
      </dgm:t>
    </dgm:pt>
    <dgm:pt modelId="{D38E39C6-B924-4A56-BA9D-29A8F91A8AB9}" type="parTrans" cxnId="{DB813662-2C1C-497E-8F08-9E54A96A51DA}">
      <dgm:prSet/>
      <dgm:spPr/>
      <dgm:t>
        <a:bodyPr/>
        <a:lstStyle/>
        <a:p>
          <a:endParaRPr lang="en-US">
            <a:latin typeface="Open Sans Light" pitchFamily="2" charset="0"/>
            <a:ea typeface="Open Sans Light" pitchFamily="2" charset="0"/>
            <a:cs typeface="Open Sans Light" pitchFamily="2" charset="0"/>
          </a:endParaRPr>
        </a:p>
      </dgm:t>
    </dgm:pt>
    <dgm:pt modelId="{AE0791E1-8554-49D7-A71A-DAD1A3AA8B86}" type="sibTrans" cxnId="{DB813662-2C1C-497E-8F08-9E54A96A51DA}">
      <dgm:prSet/>
      <dgm:spPr/>
      <dgm:t>
        <a:bodyPr/>
        <a:lstStyle/>
        <a:p>
          <a:endParaRPr lang="en-US">
            <a:latin typeface="Open Sans Light" pitchFamily="2" charset="0"/>
            <a:ea typeface="Open Sans Light" pitchFamily="2" charset="0"/>
            <a:cs typeface="Open Sans Light" pitchFamily="2" charset="0"/>
          </a:endParaRPr>
        </a:p>
      </dgm:t>
    </dgm:pt>
    <dgm:pt modelId="{C038E934-687E-4294-B503-8C99CAA7ACF6}">
      <dgm:prSet phldrT="[Text]"/>
      <dgm:spPr/>
      <dgm:t>
        <a:bodyPr/>
        <a:lstStyle/>
        <a:p>
          <a:r>
            <a:rPr lang="en-US" b="1" dirty="0">
              <a:latin typeface="Open Sans Light" pitchFamily="2" charset="0"/>
              <a:ea typeface="Open Sans Light" pitchFamily="2" charset="0"/>
              <a:cs typeface="Open Sans Light" pitchFamily="2" charset="0"/>
            </a:rPr>
            <a:t>When</a:t>
          </a:r>
        </a:p>
      </dgm:t>
    </dgm:pt>
    <dgm:pt modelId="{B59F4492-B1F0-40E6-ACE5-72EA5A83A4F7}" type="parTrans" cxnId="{7D9358C3-C399-48AA-B22D-2A166B854A2B}">
      <dgm:prSet/>
      <dgm:spPr/>
      <dgm:t>
        <a:bodyPr/>
        <a:lstStyle/>
        <a:p>
          <a:endParaRPr lang="en-US">
            <a:latin typeface="Open Sans Light" pitchFamily="2" charset="0"/>
            <a:ea typeface="Open Sans Light" pitchFamily="2" charset="0"/>
            <a:cs typeface="Open Sans Light" pitchFamily="2" charset="0"/>
          </a:endParaRPr>
        </a:p>
      </dgm:t>
    </dgm:pt>
    <dgm:pt modelId="{B1B644C7-6E8B-48AD-AC98-1A332D91A685}" type="sibTrans" cxnId="{7D9358C3-C399-48AA-B22D-2A166B854A2B}">
      <dgm:prSet/>
      <dgm:spPr/>
      <dgm:t>
        <a:bodyPr/>
        <a:lstStyle/>
        <a:p>
          <a:endParaRPr lang="en-US">
            <a:latin typeface="Open Sans Light" pitchFamily="2" charset="0"/>
            <a:ea typeface="Open Sans Light" pitchFamily="2" charset="0"/>
            <a:cs typeface="Open Sans Light" pitchFamily="2" charset="0"/>
          </a:endParaRPr>
        </a:p>
      </dgm:t>
    </dgm:pt>
    <dgm:pt modelId="{0DFAA838-42C7-482C-B099-01174D74D53E}">
      <dgm:prSet phldrT="[Text]" custT="1"/>
      <dgm:spPr/>
      <dgm:t>
        <a:bodyPr/>
        <a:lstStyle/>
        <a:p>
          <a:r>
            <a:rPr lang="en-US" sz="3600" dirty="0">
              <a:latin typeface="Open Sans Light" pitchFamily="2" charset="0"/>
              <a:ea typeface="Open Sans Light" pitchFamily="2" charset="0"/>
              <a:cs typeface="Open Sans Light" pitchFamily="2" charset="0"/>
            </a:rPr>
            <a:t> When they will complete it</a:t>
          </a:r>
        </a:p>
      </dgm:t>
    </dgm:pt>
    <dgm:pt modelId="{9F54EA7D-61B3-43DC-A895-D2D05D217F88}" type="parTrans" cxnId="{FD61CDB3-780C-42F5-94D1-6226708C2FE5}">
      <dgm:prSet/>
      <dgm:spPr/>
      <dgm:t>
        <a:bodyPr/>
        <a:lstStyle/>
        <a:p>
          <a:endParaRPr lang="en-US">
            <a:latin typeface="Open Sans Light" pitchFamily="2" charset="0"/>
            <a:ea typeface="Open Sans Light" pitchFamily="2" charset="0"/>
            <a:cs typeface="Open Sans Light" pitchFamily="2" charset="0"/>
          </a:endParaRPr>
        </a:p>
      </dgm:t>
    </dgm:pt>
    <dgm:pt modelId="{F0A5CA8A-BC22-42C1-94B2-146B27D8DB0C}" type="sibTrans" cxnId="{FD61CDB3-780C-42F5-94D1-6226708C2FE5}">
      <dgm:prSet/>
      <dgm:spPr/>
      <dgm:t>
        <a:bodyPr/>
        <a:lstStyle/>
        <a:p>
          <a:endParaRPr lang="en-US">
            <a:latin typeface="Open Sans Light" pitchFamily="2" charset="0"/>
            <a:ea typeface="Open Sans Light" pitchFamily="2" charset="0"/>
            <a:cs typeface="Open Sans Light" pitchFamily="2" charset="0"/>
          </a:endParaRPr>
        </a:p>
      </dgm:t>
    </dgm:pt>
    <dgm:pt modelId="{C2C2DCD2-90CA-4F5F-AF7F-DB6B570A6F57}" type="pres">
      <dgm:prSet presAssocID="{54BFF590-3702-40A7-9B79-6850FA068F7D}" presName="Name0" presStyleCnt="0">
        <dgm:presLayoutVars>
          <dgm:chMax/>
          <dgm:chPref val="3"/>
          <dgm:dir/>
          <dgm:animOne val="branch"/>
          <dgm:animLvl val="lvl"/>
        </dgm:presLayoutVars>
      </dgm:prSet>
      <dgm:spPr/>
    </dgm:pt>
    <dgm:pt modelId="{97DA347F-3257-41E2-BF56-94EE913AC76D}" type="pres">
      <dgm:prSet presAssocID="{5ECEC41E-046E-4367-B3EA-183B884F5D59}" presName="composite" presStyleCnt="0"/>
      <dgm:spPr/>
    </dgm:pt>
    <dgm:pt modelId="{9AAA8F25-4DB5-4E78-8018-DFB2BE811778}" type="pres">
      <dgm:prSet presAssocID="{5ECEC41E-046E-4367-B3EA-183B884F5D59}" presName="FirstChild" presStyleLbl="revTx" presStyleIdx="0" presStyleCnt="5">
        <dgm:presLayoutVars>
          <dgm:chMax val="0"/>
          <dgm:chPref val="0"/>
          <dgm:bulletEnabled val="1"/>
        </dgm:presLayoutVars>
      </dgm:prSet>
      <dgm:spPr/>
    </dgm:pt>
    <dgm:pt modelId="{C2BB9D2F-399A-41B8-8D7E-A4D371D8069D}" type="pres">
      <dgm:prSet presAssocID="{5ECEC41E-046E-4367-B3EA-183B884F5D59}" presName="Parent" presStyleLbl="alignNode1" presStyleIdx="0" presStyleCnt="5">
        <dgm:presLayoutVars>
          <dgm:chMax val="3"/>
          <dgm:chPref val="3"/>
          <dgm:bulletEnabled val="1"/>
        </dgm:presLayoutVars>
      </dgm:prSet>
      <dgm:spPr/>
    </dgm:pt>
    <dgm:pt modelId="{50457D15-7D36-4BB6-80E8-4F7C4BB0AEA7}" type="pres">
      <dgm:prSet presAssocID="{5ECEC41E-046E-4367-B3EA-183B884F5D59}" presName="Accent" presStyleLbl="parChTrans1D1" presStyleIdx="0" presStyleCnt="5"/>
      <dgm:spPr/>
    </dgm:pt>
    <dgm:pt modelId="{A9913D70-6B36-4467-883C-AD86C489D64A}" type="pres">
      <dgm:prSet presAssocID="{81FCC261-A806-48FD-B744-DD6612FB285B}" presName="sibTrans" presStyleCnt="0"/>
      <dgm:spPr/>
    </dgm:pt>
    <dgm:pt modelId="{001EF427-8D8D-42EC-AE7F-68575D1E0166}" type="pres">
      <dgm:prSet presAssocID="{3B9D896D-6F1E-41AB-99E0-D4EF652A0AD3}" presName="composite" presStyleCnt="0"/>
      <dgm:spPr/>
    </dgm:pt>
    <dgm:pt modelId="{D8A53CAA-7B5E-47FC-9B96-0677F6F7D88E}" type="pres">
      <dgm:prSet presAssocID="{3B9D896D-6F1E-41AB-99E0-D4EF652A0AD3}" presName="FirstChild" presStyleLbl="revTx" presStyleIdx="1" presStyleCnt="5">
        <dgm:presLayoutVars>
          <dgm:chMax val="0"/>
          <dgm:chPref val="0"/>
          <dgm:bulletEnabled val="1"/>
        </dgm:presLayoutVars>
      </dgm:prSet>
      <dgm:spPr/>
    </dgm:pt>
    <dgm:pt modelId="{102E290B-AE42-43CF-A672-F257C40D7178}" type="pres">
      <dgm:prSet presAssocID="{3B9D896D-6F1E-41AB-99E0-D4EF652A0AD3}" presName="Parent" presStyleLbl="alignNode1" presStyleIdx="1" presStyleCnt="5">
        <dgm:presLayoutVars>
          <dgm:chMax val="3"/>
          <dgm:chPref val="3"/>
          <dgm:bulletEnabled val="1"/>
        </dgm:presLayoutVars>
      </dgm:prSet>
      <dgm:spPr/>
    </dgm:pt>
    <dgm:pt modelId="{25B8804E-2386-42B6-87D5-AB7DC3D9D76E}" type="pres">
      <dgm:prSet presAssocID="{3B9D896D-6F1E-41AB-99E0-D4EF652A0AD3}" presName="Accent" presStyleLbl="parChTrans1D1" presStyleIdx="1" presStyleCnt="5"/>
      <dgm:spPr/>
    </dgm:pt>
    <dgm:pt modelId="{6F2438E8-705F-44AD-A6EB-C1B044A34C89}" type="pres">
      <dgm:prSet presAssocID="{46789EF1-8A24-4D0B-A775-9FEB7DBE1D81}" presName="sibTrans" presStyleCnt="0"/>
      <dgm:spPr/>
    </dgm:pt>
    <dgm:pt modelId="{27F70159-F2D0-4DDE-A3C4-4249C40B7805}" type="pres">
      <dgm:prSet presAssocID="{5E007DA6-D04D-4C32-8607-1EDFA5EE534A}" presName="composite" presStyleCnt="0"/>
      <dgm:spPr/>
    </dgm:pt>
    <dgm:pt modelId="{18D853B8-BF99-4170-8FCB-7D3F49428BBB}" type="pres">
      <dgm:prSet presAssocID="{5E007DA6-D04D-4C32-8607-1EDFA5EE534A}" presName="FirstChild" presStyleLbl="revTx" presStyleIdx="2" presStyleCnt="5">
        <dgm:presLayoutVars>
          <dgm:chMax val="0"/>
          <dgm:chPref val="0"/>
          <dgm:bulletEnabled val="1"/>
        </dgm:presLayoutVars>
      </dgm:prSet>
      <dgm:spPr/>
    </dgm:pt>
    <dgm:pt modelId="{347D2C5B-50B3-49B0-8036-A275D82ED3AB}" type="pres">
      <dgm:prSet presAssocID="{5E007DA6-D04D-4C32-8607-1EDFA5EE534A}" presName="Parent" presStyleLbl="alignNode1" presStyleIdx="2" presStyleCnt="5">
        <dgm:presLayoutVars>
          <dgm:chMax val="3"/>
          <dgm:chPref val="3"/>
          <dgm:bulletEnabled val="1"/>
        </dgm:presLayoutVars>
      </dgm:prSet>
      <dgm:spPr/>
    </dgm:pt>
    <dgm:pt modelId="{01640D40-98B9-4815-9EA2-2968F0DBAC1D}" type="pres">
      <dgm:prSet presAssocID="{5E007DA6-D04D-4C32-8607-1EDFA5EE534A}" presName="Accent" presStyleLbl="parChTrans1D1" presStyleIdx="2" presStyleCnt="5"/>
      <dgm:spPr/>
    </dgm:pt>
    <dgm:pt modelId="{B4C79247-7E0B-4213-9431-3C46A2BC4AEB}" type="pres">
      <dgm:prSet presAssocID="{13C02A9D-7B0F-4DDC-9496-F87CE5F9CB8F}" presName="sibTrans" presStyleCnt="0"/>
      <dgm:spPr/>
    </dgm:pt>
    <dgm:pt modelId="{235CCE71-27A2-4E76-B21B-A031DC765327}" type="pres">
      <dgm:prSet presAssocID="{122E8FBF-EE60-4FC7-AACD-DDBAAC0E58F3}" presName="composite" presStyleCnt="0"/>
      <dgm:spPr/>
    </dgm:pt>
    <dgm:pt modelId="{D265D846-158D-4274-9611-8A6C5B0CEF6E}" type="pres">
      <dgm:prSet presAssocID="{122E8FBF-EE60-4FC7-AACD-DDBAAC0E58F3}" presName="FirstChild" presStyleLbl="revTx" presStyleIdx="3" presStyleCnt="5">
        <dgm:presLayoutVars>
          <dgm:chMax val="0"/>
          <dgm:chPref val="0"/>
          <dgm:bulletEnabled val="1"/>
        </dgm:presLayoutVars>
      </dgm:prSet>
      <dgm:spPr/>
    </dgm:pt>
    <dgm:pt modelId="{D646C7B7-B1D6-42EE-B25F-21C51D898ABC}" type="pres">
      <dgm:prSet presAssocID="{122E8FBF-EE60-4FC7-AACD-DDBAAC0E58F3}" presName="Parent" presStyleLbl="alignNode1" presStyleIdx="3" presStyleCnt="5">
        <dgm:presLayoutVars>
          <dgm:chMax val="3"/>
          <dgm:chPref val="3"/>
          <dgm:bulletEnabled val="1"/>
        </dgm:presLayoutVars>
      </dgm:prSet>
      <dgm:spPr/>
    </dgm:pt>
    <dgm:pt modelId="{7C3FF919-3C87-4CCD-8645-BFEB1FE150FB}" type="pres">
      <dgm:prSet presAssocID="{122E8FBF-EE60-4FC7-AACD-DDBAAC0E58F3}" presName="Accent" presStyleLbl="parChTrans1D1" presStyleIdx="3" presStyleCnt="5"/>
      <dgm:spPr/>
    </dgm:pt>
    <dgm:pt modelId="{8EF14E8D-CAB7-4C58-AD84-437900E8C3FA}" type="pres">
      <dgm:prSet presAssocID="{3EECBCD5-A1AF-4F0B-BB8A-A11AC0DE2BEA}" presName="sibTrans" presStyleCnt="0"/>
      <dgm:spPr/>
    </dgm:pt>
    <dgm:pt modelId="{562C906E-573F-4DF0-A8AE-E1A5B15088AC}" type="pres">
      <dgm:prSet presAssocID="{C038E934-687E-4294-B503-8C99CAA7ACF6}" presName="composite" presStyleCnt="0"/>
      <dgm:spPr/>
    </dgm:pt>
    <dgm:pt modelId="{79185815-7339-4177-8E47-B09798F298AC}" type="pres">
      <dgm:prSet presAssocID="{C038E934-687E-4294-B503-8C99CAA7ACF6}" presName="FirstChild" presStyleLbl="revTx" presStyleIdx="4" presStyleCnt="5">
        <dgm:presLayoutVars>
          <dgm:chMax val="0"/>
          <dgm:chPref val="0"/>
          <dgm:bulletEnabled val="1"/>
        </dgm:presLayoutVars>
      </dgm:prSet>
      <dgm:spPr/>
    </dgm:pt>
    <dgm:pt modelId="{89308E64-9BF8-4553-AE69-7D1CAB3950EA}" type="pres">
      <dgm:prSet presAssocID="{C038E934-687E-4294-B503-8C99CAA7ACF6}" presName="Parent" presStyleLbl="alignNode1" presStyleIdx="4" presStyleCnt="5">
        <dgm:presLayoutVars>
          <dgm:chMax val="3"/>
          <dgm:chPref val="3"/>
          <dgm:bulletEnabled val="1"/>
        </dgm:presLayoutVars>
      </dgm:prSet>
      <dgm:spPr/>
    </dgm:pt>
    <dgm:pt modelId="{72DB19D0-3EEC-4454-A0E5-AF56E319CF30}" type="pres">
      <dgm:prSet presAssocID="{C038E934-687E-4294-B503-8C99CAA7ACF6}" presName="Accent" presStyleLbl="parChTrans1D1" presStyleIdx="4" presStyleCnt="5"/>
      <dgm:spPr/>
    </dgm:pt>
  </dgm:ptLst>
  <dgm:cxnLst>
    <dgm:cxn modelId="{60FF8203-7C47-4C63-9C61-7257D0A7B4CB}" type="presOf" srcId="{E18E07F3-3A9C-457E-AC5E-917DF6D2C1D8}" destId="{18D853B8-BF99-4170-8FCB-7D3F49428BBB}" srcOrd="0" destOrd="0" presId="urn:microsoft.com/office/officeart/2011/layout/TabList"/>
    <dgm:cxn modelId="{E0A91C04-5A3E-4C60-914D-95F8C34256DC}" type="presOf" srcId="{122E8FBF-EE60-4FC7-AACD-DDBAAC0E58F3}" destId="{D646C7B7-B1D6-42EE-B25F-21C51D898ABC}" srcOrd="0" destOrd="0" presId="urn:microsoft.com/office/officeart/2011/layout/TabList"/>
    <dgm:cxn modelId="{E741FF04-DCCD-4E0C-B4FE-CAA9C3F8C80F}" srcId="{54BFF590-3702-40A7-9B79-6850FA068F7D}" destId="{3B9D896D-6F1E-41AB-99E0-D4EF652A0AD3}" srcOrd="1" destOrd="0" parTransId="{FB81C602-A9D1-43EC-A2C7-A102F104EB0D}" sibTransId="{46789EF1-8A24-4D0B-A775-9FEB7DBE1D81}"/>
    <dgm:cxn modelId="{257BDF0B-4732-49A3-BF0B-9E027196D6DE}" srcId="{3B9D896D-6F1E-41AB-99E0-D4EF652A0AD3}" destId="{4E38FEEC-2876-423E-9F40-71ECFAD627C6}" srcOrd="0" destOrd="0" parTransId="{E7BDD710-62EE-4DA5-84B1-9557131ECC4B}" sibTransId="{152B36C2-7D81-46CC-9100-EADD0A8741FA}"/>
    <dgm:cxn modelId="{0B1AB519-B837-4FB3-A6E3-BC9178C28D25}" type="presOf" srcId="{54BFF590-3702-40A7-9B79-6850FA068F7D}" destId="{C2C2DCD2-90CA-4F5F-AF7F-DB6B570A6F57}" srcOrd="0" destOrd="0" presId="urn:microsoft.com/office/officeart/2011/layout/TabList"/>
    <dgm:cxn modelId="{B113E22C-81F1-41B1-89EA-92B23E3151C8}" type="presOf" srcId="{36B939BE-178E-452F-BDB0-70EAAD7221D5}" destId="{D265D846-158D-4274-9611-8A6C5B0CEF6E}" srcOrd="0" destOrd="0" presId="urn:microsoft.com/office/officeart/2011/layout/TabList"/>
    <dgm:cxn modelId="{DB813662-2C1C-497E-8F08-9E54A96A51DA}" srcId="{122E8FBF-EE60-4FC7-AACD-DDBAAC0E58F3}" destId="{36B939BE-178E-452F-BDB0-70EAAD7221D5}" srcOrd="0" destOrd="0" parTransId="{D38E39C6-B924-4A56-BA9D-29A8F91A8AB9}" sibTransId="{AE0791E1-8554-49D7-A71A-DAD1A3AA8B86}"/>
    <dgm:cxn modelId="{4EA58A70-B794-4B68-84D0-E4CE75CB22CF}" srcId="{54BFF590-3702-40A7-9B79-6850FA068F7D}" destId="{5ECEC41E-046E-4367-B3EA-183B884F5D59}" srcOrd="0" destOrd="0" parTransId="{E31F0CB6-F0CB-43E2-B1DC-AFC3BC5D3C42}" sibTransId="{81FCC261-A806-48FD-B744-DD6612FB285B}"/>
    <dgm:cxn modelId="{5DEBDA51-573A-4C71-83A2-730B91F044A9}" type="presOf" srcId="{30CAE29D-41D1-47D5-82D7-0D33DA7D1B1D}" destId="{9AAA8F25-4DB5-4E78-8018-DFB2BE811778}" srcOrd="0" destOrd="0" presId="urn:microsoft.com/office/officeart/2011/layout/TabList"/>
    <dgm:cxn modelId="{96C7DF76-0016-40B9-B98F-E7AB983DF4A3}" type="presOf" srcId="{0DFAA838-42C7-482C-B099-01174D74D53E}" destId="{79185815-7339-4177-8E47-B09798F298AC}" srcOrd="0" destOrd="0" presId="urn:microsoft.com/office/officeart/2011/layout/TabList"/>
    <dgm:cxn modelId="{2E751A84-B80C-499B-958F-8D35BB3AD962}" type="presOf" srcId="{4E38FEEC-2876-423E-9F40-71ECFAD627C6}" destId="{D8A53CAA-7B5E-47FC-9B96-0677F6F7D88E}" srcOrd="0" destOrd="0" presId="urn:microsoft.com/office/officeart/2011/layout/TabList"/>
    <dgm:cxn modelId="{D2BCEB86-1318-4BB1-A5D5-3A69AC44311E}" type="presOf" srcId="{3B9D896D-6F1E-41AB-99E0-D4EF652A0AD3}" destId="{102E290B-AE42-43CF-A672-F257C40D7178}" srcOrd="0" destOrd="0" presId="urn:microsoft.com/office/officeart/2011/layout/TabList"/>
    <dgm:cxn modelId="{A5029789-809A-46CC-855B-F843F21146C3}" srcId="{54BFF590-3702-40A7-9B79-6850FA068F7D}" destId="{5E007DA6-D04D-4C32-8607-1EDFA5EE534A}" srcOrd="2" destOrd="0" parTransId="{70A4169D-54CD-4562-8985-285C5E304BB4}" sibTransId="{13C02A9D-7B0F-4DDC-9496-F87CE5F9CB8F}"/>
    <dgm:cxn modelId="{FB516290-6B01-40BF-8B3D-4573E699FD85}" srcId="{5E007DA6-D04D-4C32-8607-1EDFA5EE534A}" destId="{E18E07F3-3A9C-457E-AC5E-917DF6D2C1D8}" srcOrd="0" destOrd="0" parTransId="{49050BFA-D860-48A5-8AA5-81E5D6A81EDD}" sibTransId="{F2FCACDB-45EA-4C46-9751-FE30DD10E4E7}"/>
    <dgm:cxn modelId="{740A93A3-4316-44F7-AC25-FD090DAC5180}" type="presOf" srcId="{5ECEC41E-046E-4367-B3EA-183B884F5D59}" destId="{C2BB9D2F-399A-41B8-8D7E-A4D371D8069D}" srcOrd="0" destOrd="0" presId="urn:microsoft.com/office/officeart/2011/layout/TabList"/>
    <dgm:cxn modelId="{FD61CDB3-780C-42F5-94D1-6226708C2FE5}" srcId="{C038E934-687E-4294-B503-8C99CAA7ACF6}" destId="{0DFAA838-42C7-482C-B099-01174D74D53E}" srcOrd="0" destOrd="0" parTransId="{9F54EA7D-61B3-43DC-A895-D2D05D217F88}" sibTransId="{F0A5CA8A-BC22-42C1-94B2-146B27D8DB0C}"/>
    <dgm:cxn modelId="{01E6B5B4-4EED-40D4-B620-0A1D500D3BB7}" type="presOf" srcId="{5E007DA6-D04D-4C32-8607-1EDFA5EE534A}" destId="{347D2C5B-50B3-49B0-8036-A275D82ED3AB}" srcOrd="0" destOrd="0" presId="urn:microsoft.com/office/officeart/2011/layout/TabList"/>
    <dgm:cxn modelId="{CD1189C2-1B97-4C85-975A-33B9328380D0}" srcId="{5ECEC41E-046E-4367-B3EA-183B884F5D59}" destId="{30CAE29D-41D1-47D5-82D7-0D33DA7D1B1D}" srcOrd="0" destOrd="0" parTransId="{A4CF14AF-F159-4400-82ED-F3B844F3B21F}" sibTransId="{DE10A7EC-4F8E-4845-A13A-B83A7BDBF447}"/>
    <dgm:cxn modelId="{F44150C3-19DB-4AC9-9A07-0D1C354246AF}" srcId="{54BFF590-3702-40A7-9B79-6850FA068F7D}" destId="{122E8FBF-EE60-4FC7-AACD-DDBAAC0E58F3}" srcOrd="3" destOrd="0" parTransId="{6579804B-DDD6-4D37-8D8F-C569601818BC}" sibTransId="{3EECBCD5-A1AF-4F0B-BB8A-A11AC0DE2BEA}"/>
    <dgm:cxn modelId="{7D9358C3-C399-48AA-B22D-2A166B854A2B}" srcId="{54BFF590-3702-40A7-9B79-6850FA068F7D}" destId="{C038E934-687E-4294-B503-8C99CAA7ACF6}" srcOrd="4" destOrd="0" parTransId="{B59F4492-B1F0-40E6-ACE5-72EA5A83A4F7}" sibTransId="{B1B644C7-6E8B-48AD-AC98-1A332D91A685}"/>
    <dgm:cxn modelId="{30C6D5F7-BA58-46E0-95EF-46E88CE8FB85}" type="presOf" srcId="{C038E934-687E-4294-B503-8C99CAA7ACF6}" destId="{89308E64-9BF8-4553-AE69-7D1CAB3950EA}" srcOrd="0" destOrd="0" presId="urn:microsoft.com/office/officeart/2011/layout/TabList"/>
    <dgm:cxn modelId="{321AC77F-D60E-4ED4-BE43-C78A3C129DD0}" type="presParOf" srcId="{C2C2DCD2-90CA-4F5F-AF7F-DB6B570A6F57}" destId="{97DA347F-3257-41E2-BF56-94EE913AC76D}" srcOrd="0" destOrd="0" presId="urn:microsoft.com/office/officeart/2011/layout/TabList"/>
    <dgm:cxn modelId="{87A5D4DD-4E29-4F35-B660-EA0306D4B104}" type="presParOf" srcId="{97DA347F-3257-41E2-BF56-94EE913AC76D}" destId="{9AAA8F25-4DB5-4E78-8018-DFB2BE811778}" srcOrd="0" destOrd="0" presId="urn:microsoft.com/office/officeart/2011/layout/TabList"/>
    <dgm:cxn modelId="{0C2DC25C-7C0F-4E69-8D56-A9ACD77556FF}" type="presParOf" srcId="{97DA347F-3257-41E2-BF56-94EE913AC76D}" destId="{C2BB9D2F-399A-41B8-8D7E-A4D371D8069D}" srcOrd="1" destOrd="0" presId="urn:microsoft.com/office/officeart/2011/layout/TabList"/>
    <dgm:cxn modelId="{1D1E2990-5B54-4421-B593-91014DFB2E04}" type="presParOf" srcId="{97DA347F-3257-41E2-BF56-94EE913AC76D}" destId="{50457D15-7D36-4BB6-80E8-4F7C4BB0AEA7}" srcOrd="2" destOrd="0" presId="urn:microsoft.com/office/officeart/2011/layout/TabList"/>
    <dgm:cxn modelId="{961DCA70-9A1B-4181-A92E-43763D16C3A8}" type="presParOf" srcId="{C2C2DCD2-90CA-4F5F-AF7F-DB6B570A6F57}" destId="{A9913D70-6B36-4467-883C-AD86C489D64A}" srcOrd="1" destOrd="0" presId="urn:microsoft.com/office/officeart/2011/layout/TabList"/>
    <dgm:cxn modelId="{42CA775A-DA4E-4D53-AC0D-3C9C9A258B68}" type="presParOf" srcId="{C2C2DCD2-90CA-4F5F-AF7F-DB6B570A6F57}" destId="{001EF427-8D8D-42EC-AE7F-68575D1E0166}" srcOrd="2" destOrd="0" presId="urn:microsoft.com/office/officeart/2011/layout/TabList"/>
    <dgm:cxn modelId="{38730B3C-913D-49E1-9AA6-4313BBBE21D0}" type="presParOf" srcId="{001EF427-8D8D-42EC-AE7F-68575D1E0166}" destId="{D8A53CAA-7B5E-47FC-9B96-0677F6F7D88E}" srcOrd="0" destOrd="0" presId="urn:microsoft.com/office/officeart/2011/layout/TabList"/>
    <dgm:cxn modelId="{76C8BFF3-4134-4563-B8EA-8E4BB5AA5D92}" type="presParOf" srcId="{001EF427-8D8D-42EC-AE7F-68575D1E0166}" destId="{102E290B-AE42-43CF-A672-F257C40D7178}" srcOrd="1" destOrd="0" presId="urn:microsoft.com/office/officeart/2011/layout/TabList"/>
    <dgm:cxn modelId="{8B4E4F93-1572-4D26-AFA8-7EE2C0EF130F}" type="presParOf" srcId="{001EF427-8D8D-42EC-AE7F-68575D1E0166}" destId="{25B8804E-2386-42B6-87D5-AB7DC3D9D76E}" srcOrd="2" destOrd="0" presId="urn:microsoft.com/office/officeart/2011/layout/TabList"/>
    <dgm:cxn modelId="{E184ED3E-8B29-41A9-AD45-D2D1E5D979FC}" type="presParOf" srcId="{C2C2DCD2-90CA-4F5F-AF7F-DB6B570A6F57}" destId="{6F2438E8-705F-44AD-A6EB-C1B044A34C89}" srcOrd="3" destOrd="0" presId="urn:microsoft.com/office/officeart/2011/layout/TabList"/>
    <dgm:cxn modelId="{19C3A836-C20E-466A-A323-FCC0E8145370}" type="presParOf" srcId="{C2C2DCD2-90CA-4F5F-AF7F-DB6B570A6F57}" destId="{27F70159-F2D0-4DDE-A3C4-4249C40B7805}" srcOrd="4" destOrd="0" presId="urn:microsoft.com/office/officeart/2011/layout/TabList"/>
    <dgm:cxn modelId="{F57A04F6-4905-4B73-8E11-E4D130F6F63F}" type="presParOf" srcId="{27F70159-F2D0-4DDE-A3C4-4249C40B7805}" destId="{18D853B8-BF99-4170-8FCB-7D3F49428BBB}" srcOrd="0" destOrd="0" presId="urn:microsoft.com/office/officeart/2011/layout/TabList"/>
    <dgm:cxn modelId="{6EFE775F-62C6-492C-B2A3-DBD1C0C37059}" type="presParOf" srcId="{27F70159-F2D0-4DDE-A3C4-4249C40B7805}" destId="{347D2C5B-50B3-49B0-8036-A275D82ED3AB}" srcOrd="1" destOrd="0" presId="urn:microsoft.com/office/officeart/2011/layout/TabList"/>
    <dgm:cxn modelId="{FBCD4494-D996-4654-978D-357B8853EBC3}" type="presParOf" srcId="{27F70159-F2D0-4DDE-A3C4-4249C40B7805}" destId="{01640D40-98B9-4815-9EA2-2968F0DBAC1D}" srcOrd="2" destOrd="0" presId="urn:microsoft.com/office/officeart/2011/layout/TabList"/>
    <dgm:cxn modelId="{E65B8993-CBEB-40C2-9E83-B301A843A4B5}" type="presParOf" srcId="{C2C2DCD2-90CA-4F5F-AF7F-DB6B570A6F57}" destId="{B4C79247-7E0B-4213-9431-3C46A2BC4AEB}" srcOrd="5" destOrd="0" presId="urn:microsoft.com/office/officeart/2011/layout/TabList"/>
    <dgm:cxn modelId="{59E729F5-7331-425B-A15F-E4A982526062}" type="presParOf" srcId="{C2C2DCD2-90CA-4F5F-AF7F-DB6B570A6F57}" destId="{235CCE71-27A2-4E76-B21B-A031DC765327}" srcOrd="6" destOrd="0" presId="urn:microsoft.com/office/officeart/2011/layout/TabList"/>
    <dgm:cxn modelId="{011F9E28-7500-47F0-BE7D-16902849BA0E}" type="presParOf" srcId="{235CCE71-27A2-4E76-B21B-A031DC765327}" destId="{D265D846-158D-4274-9611-8A6C5B0CEF6E}" srcOrd="0" destOrd="0" presId="urn:microsoft.com/office/officeart/2011/layout/TabList"/>
    <dgm:cxn modelId="{6435A445-466D-42EB-9BD8-B562D416FC29}" type="presParOf" srcId="{235CCE71-27A2-4E76-B21B-A031DC765327}" destId="{D646C7B7-B1D6-42EE-B25F-21C51D898ABC}" srcOrd="1" destOrd="0" presId="urn:microsoft.com/office/officeart/2011/layout/TabList"/>
    <dgm:cxn modelId="{CE981DB0-11EA-4461-A55F-CF1C397C28E1}" type="presParOf" srcId="{235CCE71-27A2-4E76-B21B-A031DC765327}" destId="{7C3FF919-3C87-4CCD-8645-BFEB1FE150FB}" srcOrd="2" destOrd="0" presId="urn:microsoft.com/office/officeart/2011/layout/TabList"/>
    <dgm:cxn modelId="{A7465107-6703-4469-B4A7-A91B3D1896EF}" type="presParOf" srcId="{C2C2DCD2-90CA-4F5F-AF7F-DB6B570A6F57}" destId="{8EF14E8D-CAB7-4C58-AD84-437900E8C3FA}" srcOrd="7" destOrd="0" presId="urn:microsoft.com/office/officeart/2011/layout/TabList"/>
    <dgm:cxn modelId="{FB3E1748-0F9F-48A8-8295-69054213DEDF}" type="presParOf" srcId="{C2C2DCD2-90CA-4F5F-AF7F-DB6B570A6F57}" destId="{562C906E-573F-4DF0-A8AE-E1A5B15088AC}" srcOrd="8" destOrd="0" presId="urn:microsoft.com/office/officeart/2011/layout/TabList"/>
    <dgm:cxn modelId="{C674CC41-5C49-4592-A74F-B9F2DAD7467E}" type="presParOf" srcId="{562C906E-573F-4DF0-A8AE-E1A5B15088AC}" destId="{79185815-7339-4177-8E47-B09798F298AC}" srcOrd="0" destOrd="0" presId="urn:microsoft.com/office/officeart/2011/layout/TabList"/>
    <dgm:cxn modelId="{064688D3-CB77-426E-9E66-B20B187CF78C}" type="presParOf" srcId="{562C906E-573F-4DF0-A8AE-E1A5B15088AC}" destId="{89308E64-9BF8-4553-AE69-7D1CAB3950EA}" srcOrd="1" destOrd="0" presId="urn:microsoft.com/office/officeart/2011/layout/TabList"/>
    <dgm:cxn modelId="{D4A33470-76C2-4FFD-9EEB-E46370209621}" type="presParOf" srcId="{562C906E-573F-4DF0-A8AE-E1A5B15088AC}" destId="{72DB19D0-3EEC-4454-A0E5-AF56E319CF30}"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B71BB6-6CAD-45F9-A8CB-4157851CFDD2}"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9840B822-111F-40A2-A530-159B8CF2506B}" type="asst">
      <dgm:prSet phldrT="[Text]" custT="1"/>
      <dgm:spPr>
        <a:solidFill>
          <a:schemeClr val="tx2"/>
        </a:solidFill>
      </dgm:spPr>
      <dgm:t>
        <a:bodyPr/>
        <a:lstStyle/>
        <a:p>
          <a:r>
            <a:rPr lang="en-US" sz="3600" dirty="0">
              <a:latin typeface="Oswald" panose="00000500000000000000" pitchFamily="2" charset="0"/>
            </a:rPr>
            <a:t>The 5 “Senses” of Belonging   </a:t>
          </a:r>
          <a:endParaRPr lang="en-US" sz="3600" dirty="0"/>
        </a:p>
      </dgm:t>
    </dgm:pt>
    <dgm:pt modelId="{A9DA5A30-6CEA-4621-80D0-D4A66FB716CA}" type="parTrans" cxnId="{47AEE7FB-C690-4640-812F-16122440A35C}">
      <dgm:prSet/>
      <dgm:spPr/>
      <dgm:t>
        <a:bodyPr/>
        <a:lstStyle/>
        <a:p>
          <a:endParaRPr lang="en-US"/>
        </a:p>
      </dgm:t>
    </dgm:pt>
    <dgm:pt modelId="{A52E6D59-9EDE-4F60-B17F-8E89CD77B08D}" type="sibTrans" cxnId="{47AEE7FB-C690-4640-812F-16122440A35C}">
      <dgm:prSet/>
      <dgm:spPr/>
      <dgm:t>
        <a:bodyPr/>
        <a:lstStyle/>
        <a:p>
          <a:endParaRPr lang="en-US"/>
        </a:p>
      </dgm:t>
    </dgm:pt>
    <dgm:pt modelId="{36545846-308E-4048-9389-B9BE1B158371}">
      <dgm:prSet phldrT="[Text]"/>
      <dgm:spPr/>
      <dgm:t>
        <a:bodyPr/>
        <a:lstStyle/>
        <a:p>
          <a:r>
            <a:rPr lang="en-US" dirty="0">
              <a:latin typeface="Open Sans Light" pitchFamily="2" charset="0"/>
              <a:ea typeface="Open Sans Light" pitchFamily="2" charset="0"/>
              <a:cs typeface="Open Sans Light" pitchFamily="2" charset="0"/>
            </a:rPr>
            <a:t> </a:t>
          </a:r>
        </a:p>
      </dgm:t>
    </dgm:pt>
    <dgm:pt modelId="{839EA60E-B290-4C35-92BD-68D1470F764E}" type="parTrans" cxnId="{16D460A9-06FE-4B41-A4F0-F899ABB5F020}">
      <dgm:prSet/>
      <dgm:spPr/>
      <dgm:t>
        <a:bodyPr/>
        <a:lstStyle/>
        <a:p>
          <a:endParaRPr lang="en-US"/>
        </a:p>
      </dgm:t>
    </dgm:pt>
    <dgm:pt modelId="{70545912-D345-401E-9DC3-46E27F5629F2}" type="sibTrans" cxnId="{16D460A9-06FE-4B41-A4F0-F899ABB5F020}">
      <dgm:prSet/>
      <dgm:spPr/>
      <dgm:t>
        <a:bodyPr/>
        <a:lstStyle/>
        <a:p>
          <a:endParaRPr lang="en-US"/>
        </a:p>
      </dgm:t>
    </dgm:pt>
    <dgm:pt modelId="{3E06EC33-EC98-4EAE-8297-2EB5268A2B32}">
      <dgm:prSet phldrT="[Text]"/>
      <dgm:spPr/>
      <dgm:t>
        <a:bodyPr/>
        <a:lstStyle/>
        <a:p>
          <a:r>
            <a:rPr lang="en-US" dirty="0">
              <a:latin typeface="Open Sans Light" pitchFamily="2" charset="0"/>
              <a:ea typeface="Open Sans Light" pitchFamily="2" charset="0"/>
              <a:cs typeface="Open Sans Light" pitchFamily="2" charset="0"/>
            </a:rPr>
            <a:t> </a:t>
          </a:r>
        </a:p>
      </dgm:t>
    </dgm:pt>
    <dgm:pt modelId="{41480290-68E4-4F8E-98D5-810D8B7E5D98}" type="parTrans" cxnId="{1FDDC7A2-FF0B-4050-AC37-776411A85A79}">
      <dgm:prSet/>
      <dgm:spPr/>
      <dgm:t>
        <a:bodyPr/>
        <a:lstStyle/>
        <a:p>
          <a:endParaRPr lang="en-US"/>
        </a:p>
      </dgm:t>
    </dgm:pt>
    <dgm:pt modelId="{C66C47B8-720C-48B7-BC69-1A7F101637E8}" type="sibTrans" cxnId="{1FDDC7A2-FF0B-4050-AC37-776411A85A79}">
      <dgm:prSet/>
      <dgm:spPr/>
      <dgm:t>
        <a:bodyPr/>
        <a:lstStyle/>
        <a:p>
          <a:endParaRPr lang="en-US"/>
        </a:p>
      </dgm:t>
    </dgm:pt>
    <dgm:pt modelId="{64100180-5440-4DC6-A364-31F483A8E316}">
      <dgm:prSet phldrT="[Text]"/>
      <dgm:spPr/>
      <dgm:t>
        <a:bodyPr/>
        <a:lstStyle/>
        <a:p>
          <a:r>
            <a:rPr lang="en-US" dirty="0">
              <a:latin typeface="Open Sans Light" pitchFamily="2" charset="0"/>
              <a:ea typeface="Open Sans Light" pitchFamily="2" charset="0"/>
              <a:cs typeface="Open Sans Light" pitchFamily="2" charset="0"/>
            </a:rPr>
            <a:t> </a:t>
          </a:r>
        </a:p>
      </dgm:t>
    </dgm:pt>
    <dgm:pt modelId="{6879CFC4-6D33-4B77-A57E-2B967A683DB3}" type="parTrans" cxnId="{586B1AE4-B27B-49FE-B406-6C363044BF92}">
      <dgm:prSet/>
      <dgm:spPr/>
      <dgm:t>
        <a:bodyPr/>
        <a:lstStyle/>
        <a:p>
          <a:endParaRPr lang="en-US"/>
        </a:p>
      </dgm:t>
    </dgm:pt>
    <dgm:pt modelId="{F57D5A43-5ADB-4735-AE39-EA73368FB5E1}" type="sibTrans" cxnId="{586B1AE4-B27B-49FE-B406-6C363044BF92}">
      <dgm:prSet/>
      <dgm:spPr/>
      <dgm:t>
        <a:bodyPr/>
        <a:lstStyle/>
        <a:p>
          <a:endParaRPr lang="en-US"/>
        </a:p>
      </dgm:t>
    </dgm:pt>
    <dgm:pt modelId="{6D400441-1D57-4A51-8948-D184BAEB2573}">
      <dgm:prSet phldrT="[Text]"/>
      <dgm:spPr/>
      <dgm:t>
        <a:bodyPr/>
        <a:lstStyle/>
        <a:p>
          <a:endParaRPr lang="en-US" dirty="0">
            <a:latin typeface="Open Sans Light" pitchFamily="2" charset="0"/>
            <a:ea typeface="Open Sans Light" pitchFamily="2" charset="0"/>
            <a:cs typeface="Open Sans Light" pitchFamily="2" charset="0"/>
          </a:endParaRPr>
        </a:p>
      </dgm:t>
    </dgm:pt>
    <dgm:pt modelId="{5F478047-4849-427C-BDF4-8B50FE3E4FB7}" type="parTrans" cxnId="{B2D9E014-43DC-43F7-ABE9-D4A08014EABA}">
      <dgm:prSet/>
      <dgm:spPr/>
      <dgm:t>
        <a:bodyPr/>
        <a:lstStyle/>
        <a:p>
          <a:endParaRPr lang="en-US"/>
        </a:p>
      </dgm:t>
    </dgm:pt>
    <dgm:pt modelId="{8DC951DF-6A38-46A8-B939-2657B306B809}" type="sibTrans" cxnId="{B2D9E014-43DC-43F7-ABE9-D4A08014EABA}">
      <dgm:prSet/>
      <dgm:spPr/>
      <dgm:t>
        <a:bodyPr/>
        <a:lstStyle/>
        <a:p>
          <a:endParaRPr lang="en-US"/>
        </a:p>
      </dgm:t>
    </dgm:pt>
    <dgm:pt modelId="{557F5109-4A48-4393-99ED-317089FD7D23}">
      <dgm:prSet phldrT="[Text]"/>
      <dgm:spPr/>
      <dgm:t>
        <a:bodyPr/>
        <a:lstStyle/>
        <a:p>
          <a:endParaRPr lang="en-US" dirty="0">
            <a:latin typeface="Open Sans Light" pitchFamily="2" charset="0"/>
            <a:ea typeface="Open Sans Light" pitchFamily="2" charset="0"/>
            <a:cs typeface="Open Sans Light" pitchFamily="2" charset="0"/>
          </a:endParaRPr>
        </a:p>
      </dgm:t>
    </dgm:pt>
    <dgm:pt modelId="{585DC618-6895-4DCF-A632-4A09A75A0884}" type="parTrans" cxnId="{FA476998-481D-47A1-84D3-CFA1913D60F7}">
      <dgm:prSet/>
      <dgm:spPr/>
      <dgm:t>
        <a:bodyPr/>
        <a:lstStyle/>
        <a:p>
          <a:endParaRPr lang="en-US"/>
        </a:p>
      </dgm:t>
    </dgm:pt>
    <dgm:pt modelId="{A2EF17A5-3527-4121-8404-D7652BDFB948}" type="sibTrans" cxnId="{FA476998-481D-47A1-84D3-CFA1913D60F7}">
      <dgm:prSet/>
      <dgm:spPr/>
      <dgm:t>
        <a:bodyPr/>
        <a:lstStyle/>
        <a:p>
          <a:endParaRPr lang="en-US"/>
        </a:p>
      </dgm:t>
    </dgm:pt>
    <dgm:pt modelId="{8D3AA5F4-C05C-4CBA-9D45-B21CDCF94ED3}" type="pres">
      <dgm:prSet presAssocID="{DBB71BB6-6CAD-45F9-A8CB-4157851CFDD2}" presName="Name0" presStyleCnt="0">
        <dgm:presLayoutVars>
          <dgm:chMax val="1"/>
          <dgm:dir/>
          <dgm:animLvl val="ctr"/>
          <dgm:resizeHandles val="exact"/>
        </dgm:presLayoutVars>
      </dgm:prSet>
      <dgm:spPr/>
    </dgm:pt>
    <dgm:pt modelId="{E613843F-6880-4065-A1EE-6F038886A175}" type="pres">
      <dgm:prSet presAssocID="{9840B822-111F-40A2-A530-159B8CF2506B}" presName="centerShape" presStyleLbl="node0" presStyleIdx="0" presStyleCnt="1" custScaleX="137144" custScaleY="134704"/>
      <dgm:spPr/>
    </dgm:pt>
    <dgm:pt modelId="{1A58B514-AE5C-4B13-9ECA-24C435E3D15D}" type="pres">
      <dgm:prSet presAssocID="{36545846-308E-4048-9389-B9BE1B158371}" presName="node" presStyleLbl="node1" presStyleIdx="0" presStyleCnt="5">
        <dgm:presLayoutVars>
          <dgm:bulletEnabled val="1"/>
        </dgm:presLayoutVars>
      </dgm:prSet>
      <dgm:spPr/>
    </dgm:pt>
    <dgm:pt modelId="{B8CEF6CC-ADC0-4A0F-9734-443326D5EF1B}" type="pres">
      <dgm:prSet presAssocID="{36545846-308E-4048-9389-B9BE1B158371}" presName="dummy" presStyleCnt="0"/>
      <dgm:spPr/>
    </dgm:pt>
    <dgm:pt modelId="{E4D91FC0-E1E1-4470-AB56-4DE582124819}" type="pres">
      <dgm:prSet presAssocID="{70545912-D345-401E-9DC3-46E27F5629F2}" presName="sibTrans" presStyleLbl="sibTrans2D1" presStyleIdx="0" presStyleCnt="5"/>
      <dgm:spPr/>
    </dgm:pt>
    <dgm:pt modelId="{9F46B187-FCD0-46BB-A4B0-B0223E1B3718}" type="pres">
      <dgm:prSet presAssocID="{3E06EC33-EC98-4EAE-8297-2EB5268A2B32}" presName="node" presStyleLbl="node1" presStyleIdx="1" presStyleCnt="5">
        <dgm:presLayoutVars>
          <dgm:bulletEnabled val="1"/>
        </dgm:presLayoutVars>
      </dgm:prSet>
      <dgm:spPr/>
    </dgm:pt>
    <dgm:pt modelId="{36509C75-4BFA-4330-AD0B-479BE9776EEC}" type="pres">
      <dgm:prSet presAssocID="{3E06EC33-EC98-4EAE-8297-2EB5268A2B32}" presName="dummy" presStyleCnt="0"/>
      <dgm:spPr/>
    </dgm:pt>
    <dgm:pt modelId="{3F9B317E-89AE-4134-AC08-751503315CD1}" type="pres">
      <dgm:prSet presAssocID="{C66C47B8-720C-48B7-BC69-1A7F101637E8}" presName="sibTrans" presStyleLbl="sibTrans2D1" presStyleIdx="1" presStyleCnt="5"/>
      <dgm:spPr/>
    </dgm:pt>
    <dgm:pt modelId="{25E43C50-B7AC-4961-A4ED-F63CA179BB92}" type="pres">
      <dgm:prSet presAssocID="{64100180-5440-4DC6-A364-31F483A8E316}" presName="node" presStyleLbl="node1" presStyleIdx="2" presStyleCnt="5">
        <dgm:presLayoutVars>
          <dgm:bulletEnabled val="1"/>
        </dgm:presLayoutVars>
      </dgm:prSet>
      <dgm:spPr/>
    </dgm:pt>
    <dgm:pt modelId="{DBD34950-6A51-4096-B2F5-CA7611731BF2}" type="pres">
      <dgm:prSet presAssocID="{64100180-5440-4DC6-A364-31F483A8E316}" presName="dummy" presStyleCnt="0"/>
      <dgm:spPr/>
    </dgm:pt>
    <dgm:pt modelId="{BA132D53-A705-41E2-97C8-225F4EB9460D}" type="pres">
      <dgm:prSet presAssocID="{F57D5A43-5ADB-4735-AE39-EA73368FB5E1}" presName="sibTrans" presStyleLbl="sibTrans2D1" presStyleIdx="2" presStyleCnt="5"/>
      <dgm:spPr/>
    </dgm:pt>
    <dgm:pt modelId="{DAFB74E4-833E-4BDE-A7C7-0A91EF12C5C0}" type="pres">
      <dgm:prSet presAssocID="{557F5109-4A48-4393-99ED-317089FD7D23}" presName="node" presStyleLbl="node1" presStyleIdx="3" presStyleCnt="5">
        <dgm:presLayoutVars>
          <dgm:bulletEnabled val="1"/>
        </dgm:presLayoutVars>
      </dgm:prSet>
      <dgm:spPr/>
    </dgm:pt>
    <dgm:pt modelId="{5FB40F48-CE1F-4B74-A7FA-EB9FC62DEF6E}" type="pres">
      <dgm:prSet presAssocID="{557F5109-4A48-4393-99ED-317089FD7D23}" presName="dummy" presStyleCnt="0"/>
      <dgm:spPr/>
    </dgm:pt>
    <dgm:pt modelId="{C2122ACC-8C9F-4695-9AAD-DA9EBDBEFBC3}" type="pres">
      <dgm:prSet presAssocID="{A2EF17A5-3527-4121-8404-D7652BDFB948}" presName="sibTrans" presStyleLbl="sibTrans2D1" presStyleIdx="3" presStyleCnt="5"/>
      <dgm:spPr/>
    </dgm:pt>
    <dgm:pt modelId="{6BFCBCC9-BA66-44D8-A9B2-79E5ACC7CDEF}" type="pres">
      <dgm:prSet presAssocID="{6D400441-1D57-4A51-8948-D184BAEB2573}" presName="node" presStyleLbl="node1" presStyleIdx="4" presStyleCnt="5">
        <dgm:presLayoutVars>
          <dgm:bulletEnabled val="1"/>
        </dgm:presLayoutVars>
      </dgm:prSet>
      <dgm:spPr/>
    </dgm:pt>
    <dgm:pt modelId="{F6D97724-FE18-4D0F-966E-B8CD08D8A2F5}" type="pres">
      <dgm:prSet presAssocID="{6D400441-1D57-4A51-8948-D184BAEB2573}" presName="dummy" presStyleCnt="0"/>
      <dgm:spPr/>
    </dgm:pt>
    <dgm:pt modelId="{B1D9BEBF-ED8C-4C39-986E-E05A4A9AA3D8}" type="pres">
      <dgm:prSet presAssocID="{8DC951DF-6A38-46A8-B939-2657B306B809}" presName="sibTrans" presStyleLbl="sibTrans2D1" presStyleIdx="4" presStyleCnt="5"/>
      <dgm:spPr/>
    </dgm:pt>
  </dgm:ptLst>
  <dgm:cxnLst>
    <dgm:cxn modelId="{8112ED0B-9909-458B-83CF-C69B5101F886}" type="presOf" srcId="{64100180-5440-4DC6-A364-31F483A8E316}" destId="{25E43C50-B7AC-4961-A4ED-F63CA179BB92}" srcOrd="0" destOrd="0" presId="urn:microsoft.com/office/officeart/2005/8/layout/radial6"/>
    <dgm:cxn modelId="{B2D9E014-43DC-43F7-ABE9-D4A08014EABA}" srcId="{9840B822-111F-40A2-A530-159B8CF2506B}" destId="{6D400441-1D57-4A51-8948-D184BAEB2573}" srcOrd="4" destOrd="0" parTransId="{5F478047-4849-427C-BDF4-8B50FE3E4FB7}" sibTransId="{8DC951DF-6A38-46A8-B939-2657B306B809}"/>
    <dgm:cxn modelId="{BC035A3E-2C7F-466A-A273-548412CC9DB8}" type="presOf" srcId="{70545912-D345-401E-9DC3-46E27F5629F2}" destId="{E4D91FC0-E1E1-4470-AB56-4DE582124819}" srcOrd="0" destOrd="0" presId="urn:microsoft.com/office/officeart/2005/8/layout/radial6"/>
    <dgm:cxn modelId="{CF4D3A4D-AB1E-4208-B1A2-357A8AAE7C9C}" type="presOf" srcId="{6D400441-1D57-4A51-8948-D184BAEB2573}" destId="{6BFCBCC9-BA66-44D8-A9B2-79E5ACC7CDEF}" srcOrd="0" destOrd="0" presId="urn:microsoft.com/office/officeart/2005/8/layout/radial6"/>
    <dgm:cxn modelId="{3C319085-D78B-4886-BDCB-188931FC5637}" type="presOf" srcId="{A2EF17A5-3527-4121-8404-D7652BDFB948}" destId="{C2122ACC-8C9F-4695-9AAD-DA9EBDBEFBC3}" srcOrd="0" destOrd="0" presId="urn:microsoft.com/office/officeart/2005/8/layout/radial6"/>
    <dgm:cxn modelId="{F1287C89-0AD1-4BA9-AF56-6BC9EEC66838}" type="presOf" srcId="{9840B822-111F-40A2-A530-159B8CF2506B}" destId="{E613843F-6880-4065-A1EE-6F038886A175}" srcOrd="0" destOrd="0" presId="urn:microsoft.com/office/officeart/2005/8/layout/radial6"/>
    <dgm:cxn modelId="{4CB00D8D-58CE-4A1B-8F77-A6078ABA2C1D}" type="presOf" srcId="{8DC951DF-6A38-46A8-B939-2657B306B809}" destId="{B1D9BEBF-ED8C-4C39-986E-E05A4A9AA3D8}" srcOrd="0" destOrd="0" presId="urn:microsoft.com/office/officeart/2005/8/layout/radial6"/>
    <dgm:cxn modelId="{E8F4A793-2CD7-4828-B8CF-AF069B8F3A5A}" type="presOf" srcId="{557F5109-4A48-4393-99ED-317089FD7D23}" destId="{DAFB74E4-833E-4BDE-A7C7-0A91EF12C5C0}" srcOrd="0" destOrd="0" presId="urn:microsoft.com/office/officeart/2005/8/layout/radial6"/>
    <dgm:cxn modelId="{FA476998-481D-47A1-84D3-CFA1913D60F7}" srcId="{9840B822-111F-40A2-A530-159B8CF2506B}" destId="{557F5109-4A48-4393-99ED-317089FD7D23}" srcOrd="3" destOrd="0" parTransId="{585DC618-6895-4DCF-A632-4A09A75A0884}" sibTransId="{A2EF17A5-3527-4121-8404-D7652BDFB948}"/>
    <dgm:cxn modelId="{1FDDC7A2-FF0B-4050-AC37-776411A85A79}" srcId="{9840B822-111F-40A2-A530-159B8CF2506B}" destId="{3E06EC33-EC98-4EAE-8297-2EB5268A2B32}" srcOrd="1" destOrd="0" parTransId="{41480290-68E4-4F8E-98D5-810D8B7E5D98}" sibTransId="{C66C47B8-720C-48B7-BC69-1A7F101637E8}"/>
    <dgm:cxn modelId="{16D460A9-06FE-4B41-A4F0-F899ABB5F020}" srcId="{9840B822-111F-40A2-A530-159B8CF2506B}" destId="{36545846-308E-4048-9389-B9BE1B158371}" srcOrd="0" destOrd="0" parTransId="{839EA60E-B290-4C35-92BD-68D1470F764E}" sibTransId="{70545912-D345-401E-9DC3-46E27F5629F2}"/>
    <dgm:cxn modelId="{1B097CBC-558D-40CB-B1F7-E240B9DCA295}" type="presOf" srcId="{36545846-308E-4048-9389-B9BE1B158371}" destId="{1A58B514-AE5C-4B13-9ECA-24C435E3D15D}" srcOrd="0" destOrd="0" presId="urn:microsoft.com/office/officeart/2005/8/layout/radial6"/>
    <dgm:cxn modelId="{2CC9FAC0-6D04-4E37-8BFF-869F0596A4A3}" type="presOf" srcId="{DBB71BB6-6CAD-45F9-A8CB-4157851CFDD2}" destId="{8D3AA5F4-C05C-4CBA-9D45-B21CDCF94ED3}" srcOrd="0" destOrd="0" presId="urn:microsoft.com/office/officeart/2005/8/layout/radial6"/>
    <dgm:cxn modelId="{DA80A2CB-7417-487C-9295-C875C6C095B9}" type="presOf" srcId="{3E06EC33-EC98-4EAE-8297-2EB5268A2B32}" destId="{9F46B187-FCD0-46BB-A4B0-B0223E1B3718}" srcOrd="0" destOrd="0" presId="urn:microsoft.com/office/officeart/2005/8/layout/radial6"/>
    <dgm:cxn modelId="{508E71DC-4C74-408A-87CF-603D40059EE3}" type="presOf" srcId="{F57D5A43-5ADB-4735-AE39-EA73368FB5E1}" destId="{BA132D53-A705-41E2-97C8-225F4EB9460D}" srcOrd="0" destOrd="0" presId="urn:microsoft.com/office/officeart/2005/8/layout/radial6"/>
    <dgm:cxn modelId="{586B1AE4-B27B-49FE-B406-6C363044BF92}" srcId="{9840B822-111F-40A2-A530-159B8CF2506B}" destId="{64100180-5440-4DC6-A364-31F483A8E316}" srcOrd="2" destOrd="0" parTransId="{6879CFC4-6D33-4B77-A57E-2B967A683DB3}" sibTransId="{F57D5A43-5ADB-4735-AE39-EA73368FB5E1}"/>
    <dgm:cxn modelId="{75281EF3-9A69-4DF8-ACFD-F56218581D95}" type="presOf" srcId="{C66C47B8-720C-48B7-BC69-1A7F101637E8}" destId="{3F9B317E-89AE-4134-AC08-751503315CD1}" srcOrd="0" destOrd="0" presId="urn:microsoft.com/office/officeart/2005/8/layout/radial6"/>
    <dgm:cxn modelId="{47AEE7FB-C690-4640-812F-16122440A35C}" srcId="{DBB71BB6-6CAD-45F9-A8CB-4157851CFDD2}" destId="{9840B822-111F-40A2-A530-159B8CF2506B}" srcOrd="0" destOrd="0" parTransId="{A9DA5A30-6CEA-4621-80D0-D4A66FB716CA}" sibTransId="{A52E6D59-9EDE-4F60-B17F-8E89CD77B08D}"/>
    <dgm:cxn modelId="{038DFDF3-42F9-4664-97BD-0FF4451A23F0}" type="presParOf" srcId="{8D3AA5F4-C05C-4CBA-9D45-B21CDCF94ED3}" destId="{E613843F-6880-4065-A1EE-6F038886A175}" srcOrd="0" destOrd="0" presId="urn:microsoft.com/office/officeart/2005/8/layout/radial6"/>
    <dgm:cxn modelId="{19C9AD4C-382F-4E02-BF6D-02244CF5D3BF}" type="presParOf" srcId="{8D3AA5F4-C05C-4CBA-9D45-B21CDCF94ED3}" destId="{1A58B514-AE5C-4B13-9ECA-24C435E3D15D}" srcOrd="1" destOrd="0" presId="urn:microsoft.com/office/officeart/2005/8/layout/radial6"/>
    <dgm:cxn modelId="{2EB87D31-C756-41C0-8161-E6AB888556BC}" type="presParOf" srcId="{8D3AA5F4-C05C-4CBA-9D45-B21CDCF94ED3}" destId="{B8CEF6CC-ADC0-4A0F-9734-443326D5EF1B}" srcOrd="2" destOrd="0" presId="urn:microsoft.com/office/officeart/2005/8/layout/radial6"/>
    <dgm:cxn modelId="{3F45256A-AD70-4C17-A138-36B928544C5B}" type="presParOf" srcId="{8D3AA5F4-C05C-4CBA-9D45-B21CDCF94ED3}" destId="{E4D91FC0-E1E1-4470-AB56-4DE582124819}" srcOrd="3" destOrd="0" presId="urn:microsoft.com/office/officeart/2005/8/layout/radial6"/>
    <dgm:cxn modelId="{AFDF7EBD-B636-4157-874F-EF656B9EB83E}" type="presParOf" srcId="{8D3AA5F4-C05C-4CBA-9D45-B21CDCF94ED3}" destId="{9F46B187-FCD0-46BB-A4B0-B0223E1B3718}" srcOrd="4" destOrd="0" presId="urn:microsoft.com/office/officeart/2005/8/layout/radial6"/>
    <dgm:cxn modelId="{1933B23B-5E33-4FAF-9076-7FB9CD56A10A}" type="presParOf" srcId="{8D3AA5F4-C05C-4CBA-9D45-B21CDCF94ED3}" destId="{36509C75-4BFA-4330-AD0B-479BE9776EEC}" srcOrd="5" destOrd="0" presId="urn:microsoft.com/office/officeart/2005/8/layout/radial6"/>
    <dgm:cxn modelId="{0D87177B-AA93-4D44-9B81-150D50029FB5}" type="presParOf" srcId="{8D3AA5F4-C05C-4CBA-9D45-B21CDCF94ED3}" destId="{3F9B317E-89AE-4134-AC08-751503315CD1}" srcOrd="6" destOrd="0" presId="urn:microsoft.com/office/officeart/2005/8/layout/radial6"/>
    <dgm:cxn modelId="{FCCA7DB8-E248-4DC8-A34D-6673424B5871}" type="presParOf" srcId="{8D3AA5F4-C05C-4CBA-9D45-B21CDCF94ED3}" destId="{25E43C50-B7AC-4961-A4ED-F63CA179BB92}" srcOrd="7" destOrd="0" presId="urn:microsoft.com/office/officeart/2005/8/layout/radial6"/>
    <dgm:cxn modelId="{22E25832-19E5-4769-BEF0-8AE52C37BA83}" type="presParOf" srcId="{8D3AA5F4-C05C-4CBA-9D45-B21CDCF94ED3}" destId="{DBD34950-6A51-4096-B2F5-CA7611731BF2}" srcOrd="8" destOrd="0" presId="urn:microsoft.com/office/officeart/2005/8/layout/radial6"/>
    <dgm:cxn modelId="{AC4174F4-42A8-4EA1-B24D-52ED3C1F059C}" type="presParOf" srcId="{8D3AA5F4-C05C-4CBA-9D45-B21CDCF94ED3}" destId="{BA132D53-A705-41E2-97C8-225F4EB9460D}" srcOrd="9" destOrd="0" presId="urn:microsoft.com/office/officeart/2005/8/layout/radial6"/>
    <dgm:cxn modelId="{3F85D46B-F474-4194-82FD-3E8C1557EB64}" type="presParOf" srcId="{8D3AA5F4-C05C-4CBA-9D45-B21CDCF94ED3}" destId="{DAFB74E4-833E-4BDE-A7C7-0A91EF12C5C0}" srcOrd="10" destOrd="0" presId="urn:microsoft.com/office/officeart/2005/8/layout/radial6"/>
    <dgm:cxn modelId="{D643D109-1D45-4D38-8659-3BF7647D2AE4}" type="presParOf" srcId="{8D3AA5F4-C05C-4CBA-9D45-B21CDCF94ED3}" destId="{5FB40F48-CE1F-4B74-A7FA-EB9FC62DEF6E}" srcOrd="11" destOrd="0" presId="urn:microsoft.com/office/officeart/2005/8/layout/radial6"/>
    <dgm:cxn modelId="{722AA948-5BFB-4761-BD9A-5F5C8BDAFD4E}" type="presParOf" srcId="{8D3AA5F4-C05C-4CBA-9D45-B21CDCF94ED3}" destId="{C2122ACC-8C9F-4695-9AAD-DA9EBDBEFBC3}" srcOrd="12" destOrd="0" presId="urn:microsoft.com/office/officeart/2005/8/layout/radial6"/>
    <dgm:cxn modelId="{1D4F22EF-00D7-42AD-899F-8E40C2EB0E00}" type="presParOf" srcId="{8D3AA5F4-C05C-4CBA-9D45-B21CDCF94ED3}" destId="{6BFCBCC9-BA66-44D8-A9B2-79E5ACC7CDEF}" srcOrd="13" destOrd="0" presId="urn:microsoft.com/office/officeart/2005/8/layout/radial6"/>
    <dgm:cxn modelId="{2F437DDB-687E-4E9E-B50A-6E95097FF799}" type="presParOf" srcId="{8D3AA5F4-C05C-4CBA-9D45-B21CDCF94ED3}" destId="{F6D97724-FE18-4D0F-966E-B8CD08D8A2F5}" srcOrd="14" destOrd="0" presId="urn:microsoft.com/office/officeart/2005/8/layout/radial6"/>
    <dgm:cxn modelId="{A166067F-CB9B-434B-90FC-A2595CA7733E}" type="presParOf" srcId="{8D3AA5F4-C05C-4CBA-9D45-B21CDCF94ED3}" destId="{B1D9BEBF-ED8C-4C39-986E-E05A4A9AA3D8}"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2D776-B773-45AD-B153-4C340B1E967F}">
      <dsp:nvSpPr>
        <dsp:cNvPr id="0" name=""/>
        <dsp:cNvSpPr/>
      </dsp:nvSpPr>
      <dsp:spPr>
        <a:xfrm>
          <a:off x="7593" y="35094"/>
          <a:ext cx="3549895" cy="3881437"/>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b="1" kern="1200" dirty="0">
            <a:latin typeface="Open Sans Light" pitchFamily="2" charset="0"/>
            <a:ea typeface="Open Sans Light" pitchFamily="2" charset="0"/>
            <a:cs typeface="Open Sans Light" pitchFamily="2" charset="0"/>
          </a:endParaRPr>
        </a:p>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Compliance</a:t>
          </a:r>
        </a:p>
      </dsp:txBody>
      <dsp:txXfrm>
        <a:off x="7593" y="1587669"/>
        <a:ext cx="3549895" cy="1552574"/>
      </dsp:txXfrm>
    </dsp:sp>
    <dsp:sp modelId="{6DD742A3-4B89-4B84-9159-8F7D07E39E36}">
      <dsp:nvSpPr>
        <dsp:cNvPr id="0" name=""/>
        <dsp:cNvSpPr/>
      </dsp:nvSpPr>
      <dsp:spPr>
        <a:xfrm>
          <a:off x="817165" y="204150"/>
          <a:ext cx="1930751" cy="1898670"/>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 t="-2976" r="-94448" b="-31872"/>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17D08A49-7DBD-4479-9FF6-95F4E1D34973}">
      <dsp:nvSpPr>
        <dsp:cNvPr id="0" name=""/>
        <dsp:cNvSpPr/>
      </dsp:nvSpPr>
      <dsp:spPr>
        <a:xfrm>
          <a:off x="3663985" y="35094"/>
          <a:ext cx="3549895" cy="3881437"/>
        </a:xfrm>
        <a:prstGeom prst="roundRect">
          <a:avLst>
            <a:gd name="adj" fmla="val 10000"/>
          </a:avLst>
        </a:prstGeom>
        <a:gradFill rotWithShape="0">
          <a:gsLst>
            <a:gs pos="0">
              <a:schemeClr val="accent4">
                <a:hueOff val="-6752"/>
                <a:satOff val="78"/>
                <a:lumOff val="14021"/>
                <a:alphaOff val="0"/>
                <a:tint val="96000"/>
                <a:lumMod val="100000"/>
              </a:schemeClr>
            </a:gs>
            <a:gs pos="78000">
              <a:schemeClr val="accent4">
                <a:hueOff val="-6752"/>
                <a:satOff val="78"/>
                <a:lumOff val="14021"/>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b="1" kern="1200" dirty="0">
            <a:latin typeface="Open Sans Light" pitchFamily="2" charset="0"/>
            <a:ea typeface="Open Sans Light" pitchFamily="2" charset="0"/>
            <a:cs typeface="Open Sans Light" pitchFamily="2" charset="0"/>
          </a:endParaRPr>
        </a:p>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Engagement</a:t>
          </a:r>
        </a:p>
      </dsp:txBody>
      <dsp:txXfrm>
        <a:off x="3663985" y="1587669"/>
        <a:ext cx="3549895" cy="1552574"/>
      </dsp:txXfrm>
    </dsp:sp>
    <dsp:sp modelId="{4741C907-9AF6-4FC3-8646-6EBD7B85FB04}">
      <dsp:nvSpPr>
        <dsp:cNvPr id="0" name=""/>
        <dsp:cNvSpPr/>
      </dsp:nvSpPr>
      <dsp:spPr>
        <a:xfrm>
          <a:off x="4473557" y="204150"/>
          <a:ext cx="1930751" cy="1898670"/>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3136" t="-7792" r="2641" b="-7792"/>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B01F895E-ED19-410F-8C63-17CFBBB61CFC}">
      <dsp:nvSpPr>
        <dsp:cNvPr id="0" name=""/>
        <dsp:cNvSpPr/>
      </dsp:nvSpPr>
      <dsp:spPr>
        <a:xfrm>
          <a:off x="7320378" y="35094"/>
          <a:ext cx="3549895" cy="3881437"/>
        </a:xfrm>
        <a:prstGeom prst="roundRect">
          <a:avLst>
            <a:gd name="adj" fmla="val 10000"/>
          </a:avLst>
        </a:prstGeom>
        <a:gradFill rotWithShape="0">
          <a:gsLst>
            <a:gs pos="0">
              <a:schemeClr val="accent4">
                <a:hueOff val="-13503"/>
                <a:satOff val="155"/>
                <a:lumOff val="28043"/>
                <a:alphaOff val="0"/>
                <a:tint val="96000"/>
                <a:lumMod val="100000"/>
              </a:schemeClr>
            </a:gs>
            <a:gs pos="78000">
              <a:schemeClr val="accent4">
                <a:hueOff val="-13503"/>
                <a:satOff val="155"/>
                <a:lumOff val="28043"/>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b="1" kern="1200" dirty="0">
            <a:latin typeface="Open Sans Light" pitchFamily="2" charset="0"/>
            <a:ea typeface="Open Sans Light" pitchFamily="2" charset="0"/>
            <a:cs typeface="Open Sans Light" pitchFamily="2" charset="0"/>
          </a:endParaRPr>
        </a:p>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Empowerment</a:t>
          </a:r>
        </a:p>
      </dsp:txBody>
      <dsp:txXfrm>
        <a:off x="7320378" y="1587669"/>
        <a:ext cx="3549895" cy="1552574"/>
      </dsp:txXfrm>
    </dsp:sp>
    <dsp:sp modelId="{33017835-B81E-4DBE-8AA4-E0D78397FD77}">
      <dsp:nvSpPr>
        <dsp:cNvPr id="0" name=""/>
        <dsp:cNvSpPr/>
      </dsp:nvSpPr>
      <dsp:spPr>
        <a:xfrm>
          <a:off x="8129950" y="204150"/>
          <a:ext cx="1930751" cy="1898670"/>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9712" t="-2976" r="-80240" b="-80032"/>
          </a:stretch>
        </a:blip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FF4A7BE6-6EE6-4A8A-80DE-D3AD033C431B}">
      <dsp:nvSpPr>
        <dsp:cNvPr id="0" name=""/>
        <dsp:cNvSpPr/>
      </dsp:nvSpPr>
      <dsp:spPr>
        <a:xfrm>
          <a:off x="435114" y="3105149"/>
          <a:ext cx="10007637" cy="582215"/>
        </a:xfrm>
        <a:prstGeom prst="leftRightArrow">
          <a:avLst/>
        </a:prstGeom>
        <a:gradFill rotWithShape="0">
          <a:gsLst>
            <a:gs pos="0">
              <a:schemeClr val="accent4">
                <a:tint val="40000"/>
                <a:hueOff val="0"/>
                <a:satOff val="0"/>
                <a:lumOff val="0"/>
                <a:alphaOff val="0"/>
                <a:tint val="96000"/>
                <a:lumMod val="100000"/>
              </a:schemeClr>
            </a:gs>
            <a:gs pos="78000">
              <a:schemeClr val="accent4">
                <a:tint val="4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B19D0-3EEC-4454-A0E5-AF56E319CF30}">
      <dsp:nvSpPr>
        <dsp:cNvPr id="0" name=""/>
        <dsp:cNvSpPr/>
      </dsp:nvSpPr>
      <dsp:spPr>
        <a:xfrm>
          <a:off x="0" y="4406983"/>
          <a:ext cx="10405337"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3FF919-3C87-4CCD-8645-BFEB1FE150FB}">
      <dsp:nvSpPr>
        <dsp:cNvPr id="0" name=""/>
        <dsp:cNvSpPr/>
      </dsp:nvSpPr>
      <dsp:spPr>
        <a:xfrm>
          <a:off x="0" y="3517736"/>
          <a:ext cx="10405337"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640D40-98B9-4815-9EA2-2968F0DBAC1D}">
      <dsp:nvSpPr>
        <dsp:cNvPr id="0" name=""/>
        <dsp:cNvSpPr/>
      </dsp:nvSpPr>
      <dsp:spPr>
        <a:xfrm>
          <a:off x="0" y="2628488"/>
          <a:ext cx="10405337"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B8804E-2386-42B6-87D5-AB7DC3D9D76E}">
      <dsp:nvSpPr>
        <dsp:cNvPr id="0" name=""/>
        <dsp:cNvSpPr/>
      </dsp:nvSpPr>
      <dsp:spPr>
        <a:xfrm>
          <a:off x="0" y="1739241"/>
          <a:ext cx="10405337"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57D15-7D36-4BB6-80E8-4F7C4BB0AEA7}">
      <dsp:nvSpPr>
        <dsp:cNvPr id="0" name=""/>
        <dsp:cNvSpPr/>
      </dsp:nvSpPr>
      <dsp:spPr>
        <a:xfrm>
          <a:off x="0" y="849993"/>
          <a:ext cx="10405337"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AA8F25-4DB5-4E78-8018-DFB2BE811778}">
      <dsp:nvSpPr>
        <dsp:cNvPr id="0" name=""/>
        <dsp:cNvSpPr/>
      </dsp:nvSpPr>
      <dsp:spPr>
        <a:xfrm>
          <a:off x="2705387" y="3091"/>
          <a:ext cx="7699949" cy="84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sz="3600" kern="1200" dirty="0">
              <a:latin typeface="Open Sans Light" pitchFamily="2" charset="0"/>
              <a:ea typeface="Open Sans Light" pitchFamily="2" charset="0"/>
              <a:cs typeface="Open Sans Light" pitchFamily="2" charset="0"/>
            </a:rPr>
            <a:t> What they will learn</a:t>
          </a:r>
        </a:p>
      </dsp:txBody>
      <dsp:txXfrm>
        <a:off x="2705387" y="3091"/>
        <a:ext cx="7699949" cy="846902"/>
      </dsp:txXfrm>
    </dsp:sp>
    <dsp:sp modelId="{C2BB9D2F-399A-41B8-8D7E-A4D371D8069D}">
      <dsp:nvSpPr>
        <dsp:cNvPr id="0" name=""/>
        <dsp:cNvSpPr/>
      </dsp:nvSpPr>
      <dsp:spPr>
        <a:xfrm>
          <a:off x="0" y="3091"/>
          <a:ext cx="2705387" cy="846902"/>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Open Sans Light" pitchFamily="2" charset="0"/>
              <a:ea typeface="Open Sans Light" pitchFamily="2" charset="0"/>
              <a:cs typeface="Open Sans Light" pitchFamily="2" charset="0"/>
            </a:rPr>
            <a:t>What</a:t>
          </a:r>
        </a:p>
      </dsp:txBody>
      <dsp:txXfrm>
        <a:off x="41350" y="44441"/>
        <a:ext cx="2622687" cy="805552"/>
      </dsp:txXfrm>
    </dsp:sp>
    <dsp:sp modelId="{D8A53CAA-7B5E-47FC-9B96-0677F6F7D88E}">
      <dsp:nvSpPr>
        <dsp:cNvPr id="0" name=""/>
        <dsp:cNvSpPr/>
      </dsp:nvSpPr>
      <dsp:spPr>
        <a:xfrm>
          <a:off x="2705387" y="892338"/>
          <a:ext cx="7699949" cy="84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sz="3600" kern="1200" dirty="0">
              <a:latin typeface="Open Sans Light" pitchFamily="2" charset="0"/>
              <a:ea typeface="Open Sans Light" pitchFamily="2" charset="0"/>
              <a:cs typeface="Open Sans Light" pitchFamily="2" charset="0"/>
            </a:rPr>
            <a:t> Why they will learn it</a:t>
          </a:r>
        </a:p>
      </dsp:txBody>
      <dsp:txXfrm>
        <a:off x="2705387" y="892338"/>
        <a:ext cx="7699949" cy="846902"/>
      </dsp:txXfrm>
    </dsp:sp>
    <dsp:sp modelId="{102E290B-AE42-43CF-A672-F257C40D7178}">
      <dsp:nvSpPr>
        <dsp:cNvPr id="0" name=""/>
        <dsp:cNvSpPr/>
      </dsp:nvSpPr>
      <dsp:spPr>
        <a:xfrm>
          <a:off x="0" y="892338"/>
          <a:ext cx="2705387" cy="846902"/>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Open Sans Light" pitchFamily="2" charset="0"/>
              <a:ea typeface="Open Sans Light" pitchFamily="2" charset="0"/>
              <a:cs typeface="Open Sans Light" pitchFamily="2" charset="0"/>
            </a:rPr>
            <a:t>Why</a:t>
          </a:r>
        </a:p>
      </dsp:txBody>
      <dsp:txXfrm>
        <a:off x="41350" y="933688"/>
        <a:ext cx="2622687" cy="805552"/>
      </dsp:txXfrm>
    </dsp:sp>
    <dsp:sp modelId="{18D853B8-BF99-4170-8FCB-7D3F49428BBB}">
      <dsp:nvSpPr>
        <dsp:cNvPr id="0" name=""/>
        <dsp:cNvSpPr/>
      </dsp:nvSpPr>
      <dsp:spPr>
        <a:xfrm>
          <a:off x="2705387" y="1781586"/>
          <a:ext cx="7699949" cy="84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sz="3600" kern="1200" dirty="0">
              <a:latin typeface="Open Sans Light" pitchFamily="2" charset="0"/>
              <a:ea typeface="Open Sans Light" pitchFamily="2" charset="0"/>
              <a:cs typeface="Open Sans Light" pitchFamily="2" charset="0"/>
            </a:rPr>
            <a:t> Who they will work with</a:t>
          </a:r>
        </a:p>
      </dsp:txBody>
      <dsp:txXfrm>
        <a:off x="2705387" y="1781586"/>
        <a:ext cx="7699949" cy="846902"/>
      </dsp:txXfrm>
    </dsp:sp>
    <dsp:sp modelId="{347D2C5B-50B3-49B0-8036-A275D82ED3AB}">
      <dsp:nvSpPr>
        <dsp:cNvPr id="0" name=""/>
        <dsp:cNvSpPr/>
      </dsp:nvSpPr>
      <dsp:spPr>
        <a:xfrm>
          <a:off x="0" y="1781586"/>
          <a:ext cx="2705387" cy="846902"/>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Open Sans Light" pitchFamily="2" charset="0"/>
              <a:ea typeface="Open Sans Light" pitchFamily="2" charset="0"/>
              <a:cs typeface="Open Sans Light" pitchFamily="2" charset="0"/>
            </a:rPr>
            <a:t>Who</a:t>
          </a:r>
        </a:p>
      </dsp:txBody>
      <dsp:txXfrm>
        <a:off x="41350" y="1822936"/>
        <a:ext cx="2622687" cy="805552"/>
      </dsp:txXfrm>
    </dsp:sp>
    <dsp:sp modelId="{D265D846-158D-4274-9611-8A6C5B0CEF6E}">
      <dsp:nvSpPr>
        <dsp:cNvPr id="0" name=""/>
        <dsp:cNvSpPr/>
      </dsp:nvSpPr>
      <dsp:spPr>
        <a:xfrm>
          <a:off x="2705387" y="2670833"/>
          <a:ext cx="7699949" cy="84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sz="3600" kern="1200" dirty="0">
              <a:latin typeface="Open Sans Light" pitchFamily="2" charset="0"/>
              <a:ea typeface="Open Sans Light" pitchFamily="2" charset="0"/>
              <a:cs typeface="Open Sans Light" pitchFamily="2" charset="0"/>
            </a:rPr>
            <a:t> Where they will work</a:t>
          </a:r>
        </a:p>
      </dsp:txBody>
      <dsp:txXfrm>
        <a:off x="2705387" y="2670833"/>
        <a:ext cx="7699949" cy="846902"/>
      </dsp:txXfrm>
    </dsp:sp>
    <dsp:sp modelId="{D646C7B7-B1D6-42EE-B25F-21C51D898ABC}">
      <dsp:nvSpPr>
        <dsp:cNvPr id="0" name=""/>
        <dsp:cNvSpPr/>
      </dsp:nvSpPr>
      <dsp:spPr>
        <a:xfrm>
          <a:off x="0" y="2670833"/>
          <a:ext cx="2705387" cy="846902"/>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Open Sans Light" pitchFamily="2" charset="0"/>
              <a:ea typeface="Open Sans Light" pitchFamily="2" charset="0"/>
              <a:cs typeface="Open Sans Light" pitchFamily="2" charset="0"/>
            </a:rPr>
            <a:t>Where</a:t>
          </a:r>
        </a:p>
      </dsp:txBody>
      <dsp:txXfrm>
        <a:off x="41350" y="2712183"/>
        <a:ext cx="2622687" cy="805552"/>
      </dsp:txXfrm>
    </dsp:sp>
    <dsp:sp modelId="{79185815-7339-4177-8E47-B09798F298AC}">
      <dsp:nvSpPr>
        <dsp:cNvPr id="0" name=""/>
        <dsp:cNvSpPr/>
      </dsp:nvSpPr>
      <dsp:spPr>
        <a:xfrm>
          <a:off x="2705387" y="3560081"/>
          <a:ext cx="7699949" cy="84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r>
            <a:rPr lang="en-US" sz="3600" kern="1200" dirty="0">
              <a:latin typeface="Open Sans Light" pitchFamily="2" charset="0"/>
              <a:ea typeface="Open Sans Light" pitchFamily="2" charset="0"/>
              <a:cs typeface="Open Sans Light" pitchFamily="2" charset="0"/>
            </a:rPr>
            <a:t> When they will complete it</a:t>
          </a:r>
        </a:p>
      </dsp:txBody>
      <dsp:txXfrm>
        <a:off x="2705387" y="3560081"/>
        <a:ext cx="7699949" cy="846902"/>
      </dsp:txXfrm>
    </dsp:sp>
    <dsp:sp modelId="{89308E64-9BF8-4553-AE69-7D1CAB3950EA}">
      <dsp:nvSpPr>
        <dsp:cNvPr id="0" name=""/>
        <dsp:cNvSpPr/>
      </dsp:nvSpPr>
      <dsp:spPr>
        <a:xfrm>
          <a:off x="0" y="3560081"/>
          <a:ext cx="2705387" cy="846902"/>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78105" rIns="78105" bIns="78105"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Open Sans Light" pitchFamily="2" charset="0"/>
              <a:ea typeface="Open Sans Light" pitchFamily="2" charset="0"/>
              <a:cs typeface="Open Sans Light" pitchFamily="2" charset="0"/>
            </a:rPr>
            <a:t>When</a:t>
          </a:r>
        </a:p>
      </dsp:txBody>
      <dsp:txXfrm>
        <a:off x="41350" y="3601431"/>
        <a:ext cx="2622687" cy="805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9BEBF-ED8C-4C39-986E-E05A4A9AA3D8}">
      <dsp:nvSpPr>
        <dsp:cNvPr id="0" name=""/>
        <dsp:cNvSpPr/>
      </dsp:nvSpPr>
      <dsp:spPr>
        <a:xfrm>
          <a:off x="2767347" y="687363"/>
          <a:ext cx="4573319" cy="4573319"/>
        </a:xfrm>
        <a:prstGeom prst="blockArc">
          <a:avLst>
            <a:gd name="adj1" fmla="val 1188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122ACC-8C9F-4695-9AAD-DA9EBDBEFBC3}">
      <dsp:nvSpPr>
        <dsp:cNvPr id="0" name=""/>
        <dsp:cNvSpPr/>
      </dsp:nvSpPr>
      <dsp:spPr>
        <a:xfrm>
          <a:off x="2767347" y="687363"/>
          <a:ext cx="4573319" cy="4573319"/>
        </a:xfrm>
        <a:prstGeom prst="blockArc">
          <a:avLst>
            <a:gd name="adj1" fmla="val 7560000"/>
            <a:gd name="adj2" fmla="val 1188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132D53-A705-41E2-97C8-225F4EB9460D}">
      <dsp:nvSpPr>
        <dsp:cNvPr id="0" name=""/>
        <dsp:cNvSpPr/>
      </dsp:nvSpPr>
      <dsp:spPr>
        <a:xfrm>
          <a:off x="2767347" y="687363"/>
          <a:ext cx="4573319" cy="4573319"/>
        </a:xfrm>
        <a:prstGeom prst="blockArc">
          <a:avLst>
            <a:gd name="adj1" fmla="val 3240000"/>
            <a:gd name="adj2" fmla="val 756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B317E-89AE-4134-AC08-751503315CD1}">
      <dsp:nvSpPr>
        <dsp:cNvPr id="0" name=""/>
        <dsp:cNvSpPr/>
      </dsp:nvSpPr>
      <dsp:spPr>
        <a:xfrm>
          <a:off x="2767347" y="687363"/>
          <a:ext cx="4573319" cy="4573319"/>
        </a:xfrm>
        <a:prstGeom prst="blockArc">
          <a:avLst>
            <a:gd name="adj1" fmla="val 20520000"/>
            <a:gd name="adj2" fmla="val 324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D91FC0-E1E1-4470-AB56-4DE582124819}">
      <dsp:nvSpPr>
        <dsp:cNvPr id="0" name=""/>
        <dsp:cNvSpPr/>
      </dsp:nvSpPr>
      <dsp:spPr>
        <a:xfrm>
          <a:off x="2767347" y="687363"/>
          <a:ext cx="4573319" cy="4573319"/>
        </a:xfrm>
        <a:prstGeom prst="blockArc">
          <a:avLst>
            <a:gd name="adj1" fmla="val 16200000"/>
            <a:gd name="adj2" fmla="val 2052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13843F-6880-4065-A1EE-6F038886A175}">
      <dsp:nvSpPr>
        <dsp:cNvPr id="0" name=""/>
        <dsp:cNvSpPr/>
      </dsp:nvSpPr>
      <dsp:spPr>
        <a:xfrm>
          <a:off x="3610557" y="1556254"/>
          <a:ext cx="2886900" cy="2835537"/>
        </a:xfrm>
        <a:prstGeom prst="ellipse">
          <a:avLst/>
        </a:prstGeom>
        <a:solidFill>
          <a:schemeClr val="tx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Oswald" panose="00000500000000000000" pitchFamily="2" charset="0"/>
            </a:rPr>
            <a:t>The 5 “Senses” of Belonging   </a:t>
          </a:r>
          <a:endParaRPr lang="en-US" sz="3600" kern="1200" dirty="0"/>
        </a:p>
      </dsp:txBody>
      <dsp:txXfrm>
        <a:off x="4033334" y="1971509"/>
        <a:ext cx="2041346" cy="2005027"/>
      </dsp:txXfrm>
    </dsp:sp>
    <dsp:sp modelId="{1A58B514-AE5C-4B13-9ECA-24C435E3D15D}">
      <dsp:nvSpPr>
        <dsp:cNvPr id="0" name=""/>
        <dsp:cNvSpPr/>
      </dsp:nvSpPr>
      <dsp:spPr>
        <a:xfrm>
          <a:off x="4317252" y="3655"/>
          <a:ext cx="1473509" cy="147350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Open Sans Light" pitchFamily="2" charset="0"/>
              <a:ea typeface="Open Sans Light" pitchFamily="2" charset="0"/>
              <a:cs typeface="Open Sans Light" pitchFamily="2" charset="0"/>
            </a:rPr>
            <a:t> </a:t>
          </a:r>
        </a:p>
      </dsp:txBody>
      <dsp:txXfrm>
        <a:off x="4533042" y="219445"/>
        <a:ext cx="1041929" cy="1041929"/>
      </dsp:txXfrm>
    </dsp:sp>
    <dsp:sp modelId="{9F46B187-FCD0-46BB-A4B0-B0223E1B3718}">
      <dsp:nvSpPr>
        <dsp:cNvPr id="0" name=""/>
        <dsp:cNvSpPr/>
      </dsp:nvSpPr>
      <dsp:spPr>
        <a:xfrm>
          <a:off x="6441545" y="1547044"/>
          <a:ext cx="1473509" cy="147350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Open Sans Light" pitchFamily="2" charset="0"/>
              <a:ea typeface="Open Sans Light" pitchFamily="2" charset="0"/>
              <a:cs typeface="Open Sans Light" pitchFamily="2" charset="0"/>
            </a:rPr>
            <a:t> </a:t>
          </a:r>
        </a:p>
      </dsp:txBody>
      <dsp:txXfrm>
        <a:off x="6657335" y="1762834"/>
        <a:ext cx="1041929" cy="1041929"/>
      </dsp:txXfrm>
    </dsp:sp>
    <dsp:sp modelId="{25E43C50-B7AC-4961-A4ED-F63CA179BB92}">
      <dsp:nvSpPr>
        <dsp:cNvPr id="0" name=""/>
        <dsp:cNvSpPr/>
      </dsp:nvSpPr>
      <dsp:spPr>
        <a:xfrm>
          <a:off x="5630137" y="4044299"/>
          <a:ext cx="1473509" cy="147350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Open Sans Light" pitchFamily="2" charset="0"/>
              <a:ea typeface="Open Sans Light" pitchFamily="2" charset="0"/>
              <a:cs typeface="Open Sans Light" pitchFamily="2" charset="0"/>
            </a:rPr>
            <a:t> </a:t>
          </a:r>
        </a:p>
      </dsp:txBody>
      <dsp:txXfrm>
        <a:off x="5845927" y="4260089"/>
        <a:ext cx="1041929" cy="1041929"/>
      </dsp:txXfrm>
    </dsp:sp>
    <dsp:sp modelId="{DAFB74E4-833E-4BDE-A7C7-0A91EF12C5C0}">
      <dsp:nvSpPr>
        <dsp:cNvPr id="0" name=""/>
        <dsp:cNvSpPr/>
      </dsp:nvSpPr>
      <dsp:spPr>
        <a:xfrm>
          <a:off x="3004367" y="4044299"/>
          <a:ext cx="1473509" cy="147350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US" sz="5100" kern="1200" dirty="0">
            <a:latin typeface="Open Sans Light" pitchFamily="2" charset="0"/>
            <a:ea typeface="Open Sans Light" pitchFamily="2" charset="0"/>
            <a:cs typeface="Open Sans Light" pitchFamily="2" charset="0"/>
          </a:endParaRPr>
        </a:p>
      </dsp:txBody>
      <dsp:txXfrm>
        <a:off x="3220157" y="4260089"/>
        <a:ext cx="1041929" cy="1041929"/>
      </dsp:txXfrm>
    </dsp:sp>
    <dsp:sp modelId="{6BFCBCC9-BA66-44D8-A9B2-79E5ACC7CDEF}">
      <dsp:nvSpPr>
        <dsp:cNvPr id="0" name=""/>
        <dsp:cNvSpPr/>
      </dsp:nvSpPr>
      <dsp:spPr>
        <a:xfrm>
          <a:off x="2192960" y="1547044"/>
          <a:ext cx="1473509" cy="147350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US" sz="5100" kern="1200" dirty="0">
            <a:latin typeface="Open Sans Light" pitchFamily="2" charset="0"/>
            <a:ea typeface="Open Sans Light" pitchFamily="2" charset="0"/>
            <a:cs typeface="Open Sans Light" pitchFamily="2" charset="0"/>
          </a:endParaRPr>
        </a:p>
      </dsp:txBody>
      <dsp:txXfrm>
        <a:off x="2408750" y="1762834"/>
        <a:ext cx="1041929" cy="104192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7A09B-0189-424F-885D-73E928DFDA2B}"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2413-6DBD-422A-9570-774272833638}" type="slidenum">
              <a:rPr lang="en-US" smtClean="0"/>
              <a:t>‹#›</a:t>
            </a:fld>
            <a:endParaRPr lang="en-US"/>
          </a:p>
        </p:txBody>
      </p:sp>
    </p:spTree>
    <p:extLst>
      <p:ext uri="{BB962C8B-B14F-4D97-AF65-F5344CB8AC3E}">
        <p14:creationId xmlns:p14="http://schemas.microsoft.com/office/powerpoint/2010/main" val="37667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dcasts.apple.com/us/podcast/youth-as-partners-building-programs-where-youth-voice/id1815806475?i=100071951415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open.spotify.com/episode/66jKn9psk1Me5YLzNIec7D?si=fFv606VPRU6TkrVD6ucdjQ"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stagram.com/p/CxYv2tiAwmj/?igsh=OGFkZGVqb2NnZXk2" TargetMode="External"/><Relationship Id="rId7" Type="http://schemas.openxmlformats.org/officeDocument/2006/relationships/hyperlink" Target="https://www.instagram.com/p/DGPDbalS3fg/?igsh=MWFpa3hxdjlsZGY3dA=="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instagram.com/p/BKH8BImDsku/?igsh=MXBrOGdib2l5dHZyZg==" TargetMode="External"/><Relationship Id="rId5" Type="http://schemas.openxmlformats.org/officeDocument/2006/relationships/hyperlink" Target="https://www.instagram.com/p/CiQ9sg8vrQE/?igsh=MXFmM21ydGtoOGZtNw==" TargetMode="External"/><Relationship Id="rId4" Type="http://schemas.openxmlformats.org/officeDocument/2006/relationships/hyperlink" Target="https://www.instagram.com/p/CgKPJZOOX3Y/?igsh=MTQ1Mm16ZWp2NDNmZ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About this Action Pack</a:t>
            </a:r>
            <a:endParaRPr lang="en-US" b="0"/>
          </a:p>
          <a:p>
            <a:r>
              <a:rPr lang="en-US" b="0"/>
              <a:t>This session takes 60 minutes. The session includes information for you the presenter, activities for participants, and a debrief for each activity.</a:t>
            </a:r>
          </a:p>
          <a:p>
            <a:endParaRPr lang="en-US" b="0"/>
          </a:p>
          <a:p>
            <a:r>
              <a:rPr lang="en-US" b="1"/>
              <a:t>Notes Section</a:t>
            </a:r>
          </a:p>
          <a:p>
            <a:r>
              <a:rPr lang="en-US" b="0"/>
              <a:t>In the notes section, you will find a complete guide to each slide including timing, what to say, related activities and debriefs. You can read from the notes like a script or feel free to adapt and add to the content to make it relevant for your program. One thing to note is that instructions in italics are instructions to you, the presenter.</a:t>
            </a:r>
          </a:p>
          <a:p>
            <a:endParaRPr lang="en-US" b="0"/>
          </a:p>
          <a:p>
            <a:r>
              <a:rPr lang="en-US" b="1"/>
              <a:t>Activities</a:t>
            </a:r>
          </a:p>
          <a:p>
            <a:r>
              <a:rPr lang="en-US" b="0"/>
              <a:t>There are instructions throughout the session for both in-person and virtual versions of the activities. Use whichever format best suits your implementation of the session. </a:t>
            </a:r>
          </a:p>
          <a:p>
            <a:endParaRPr lang="en-US" b="0"/>
          </a:p>
          <a:p>
            <a:r>
              <a:rPr lang="en-US" b="1"/>
              <a:t>Debrief</a:t>
            </a:r>
          </a:p>
          <a:p>
            <a:r>
              <a:rPr lang="en-US" b="0"/>
              <a:t>Debriefs follow each activity and are comprised of two parts: Observe &amp; Identify Concepts and Apply Concepts. </a:t>
            </a:r>
          </a:p>
          <a:p>
            <a:pPr marL="171450" indent="-171450">
              <a:buFont typeface="Arial" panose="020B0604020202020204" pitchFamily="34" charset="0"/>
              <a:buChar char="•"/>
            </a:pPr>
            <a:r>
              <a:rPr lang="en-US" b="0"/>
              <a:t>Observe &amp; Identify: </a:t>
            </a:r>
            <a:r>
              <a:rPr lang="en-US"/>
              <a:t>As the facilitator of the session, observe participants during the activity and be prepared to comment on your observations. Participants should identify concepts from the activity and discuss.</a:t>
            </a:r>
            <a:endParaRPr lang="en-US" b="0"/>
          </a:p>
          <a:p>
            <a:pPr marL="171450" indent="-171450">
              <a:buFont typeface="Arial" panose="020B0604020202020204" pitchFamily="34" charset="0"/>
              <a:buChar char="•"/>
            </a:pPr>
            <a:r>
              <a:rPr lang="en-US" b="0"/>
              <a:t>Apply Concepts: </a:t>
            </a:r>
            <a:r>
              <a:rPr lang="en-US"/>
              <a:t>The last part of the debrief is taking the identified concepts and having participants discuss applying those concepts to the context of your program.</a:t>
            </a:r>
            <a:endParaRPr lang="en-US" b="0"/>
          </a:p>
          <a:p>
            <a:endParaRPr lang="en-US" b="0"/>
          </a:p>
          <a:p>
            <a:r>
              <a:rPr lang="en-US" b="1"/>
              <a:t>How to Adapt this Session</a:t>
            </a:r>
          </a:p>
          <a:p>
            <a:r>
              <a:rPr lang="en-US" b="0"/>
              <a:t>You can expand this session by:</a:t>
            </a:r>
          </a:p>
          <a:p>
            <a:pPr marL="171450" indent="-171450">
              <a:buFont typeface="Arial" panose="020B0604020202020204" pitchFamily="34" charset="0"/>
              <a:buChar char="•"/>
            </a:pPr>
            <a:r>
              <a:rPr lang="en-US" b="0"/>
              <a:t>Spending more time on the activities as needed or desired.</a:t>
            </a:r>
          </a:p>
          <a:p>
            <a:pPr marL="171450" indent="-171450">
              <a:buFont typeface="Arial" panose="020B0604020202020204" pitchFamily="34" charset="0"/>
              <a:buChar char="•"/>
            </a:pPr>
            <a:r>
              <a:rPr lang="en-US" b="0"/>
              <a:t>Adapting the examples and scenarios to align with your program.</a:t>
            </a:r>
          </a:p>
          <a:p>
            <a:endParaRPr lang="en-US"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F2413-6DBD-422A-9570-7742728336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29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b="0" i="0" u="none" strike="noStrike" dirty="0">
              <a:solidFill>
                <a:srgbClr val="000000"/>
              </a:solidFill>
              <a:effectLst/>
              <a:latin typeface="Calibri"/>
              <a:cs typeface="Calibri"/>
            </a:endParaRPr>
          </a:p>
          <a:p>
            <a:pPr algn="l" rtl="0" fontAlgn="base"/>
            <a:r>
              <a:rPr lang="en-US" sz="1200" b="0" i="0" u="none" strike="noStrike" dirty="0">
                <a:solidFill>
                  <a:srgbClr val="000000"/>
                </a:solidFill>
                <a:effectLst/>
                <a:latin typeface="Calibri"/>
                <a:cs typeface="Calibri"/>
              </a:rPr>
              <a:t>2 mins</a:t>
            </a:r>
          </a:p>
          <a:p>
            <a:pPr algn="l" rtl="0" fontAlgn="base"/>
            <a:r>
              <a:rPr lang="en-US" sz="1200" b="0" i="0" u="none" strike="noStrike" dirty="0">
                <a:solidFill>
                  <a:srgbClr val="000000"/>
                </a:solidFill>
                <a:effectLst/>
                <a:latin typeface="Calibri"/>
                <a:cs typeface="Calibri"/>
              </a:rPr>
              <a:t>0:25-0:27</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endParaRPr lang="en-US" b="0" i="0" dirty="0">
              <a:solidFill>
                <a:srgbClr val="444444"/>
              </a:solidFill>
              <a:effectLst/>
              <a:latin typeface="Calibri"/>
              <a:cs typeface="Calibri"/>
            </a:endParaRPr>
          </a:p>
          <a:p>
            <a:r>
              <a:rPr lang="en-US" dirty="0"/>
              <a:t>Youth voice and choice is young peoples’ expression of their own values, beliefs, opinions, and interests being integrated into program design and empowerment to make decisions and lead within program activities. </a:t>
            </a:r>
            <a:endParaRPr lang="en-US" dirty="0">
              <a:cs typeface="Calibri"/>
            </a:endParaRPr>
          </a:p>
          <a:p>
            <a:endParaRPr lang="en-US" dirty="0"/>
          </a:p>
          <a:p>
            <a:r>
              <a:rPr lang="en-US" dirty="0"/>
              <a:t>Youth voice and choice is more than just talking to them about themselves and having positive relationships with them. It is the integration of their voice (their values, beliefs, and opinions) and choice (decisions) into your program and activities.</a:t>
            </a:r>
          </a:p>
          <a:p>
            <a:endParaRPr lang="en-US" dirty="0">
              <a:cs typeface="Calibri"/>
            </a:endParaRPr>
          </a:p>
          <a:p>
            <a:r>
              <a:rPr lang="en-US" i="0" dirty="0">
                <a:cs typeface="Calibri"/>
              </a:rPr>
              <a:t>For more on this topic you may want to listen to the first episode of Podcast+ with The Dash entitled, </a:t>
            </a:r>
            <a:r>
              <a:rPr lang="en-US" sz="1200" i="1" kern="1200" dirty="0">
                <a:solidFill>
                  <a:schemeClr val="tx1"/>
                </a:solidFill>
                <a:effectLst/>
                <a:latin typeface="+mn-lt"/>
                <a:ea typeface="+mn-ea"/>
                <a:cs typeface="+mn-cs"/>
              </a:rPr>
              <a:t>Youth as Partners: Building Programs Where Youth Voice Drives Engagement</a:t>
            </a:r>
            <a:r>
              <a:rPr lang="en-US" i="1" dirty="0">
                <a:cs typeface="Calibri"/>
              </a:rPr>
              <a:t> </a:t>
            </a:r>
            <a:r>
              <a:rPr lang="en-US" i="0" dirty="0">
                <a:cs typeface="Calibri"/>
              </a:rPr>
              <a:t>now available on Spotify and Apple Podcasts using the links I’ve dropped in the chat (if virtual) or QR codes on the handout/sign (if in person).  You will hear from two Philadelphia OST professionals, Mrs. Gina Williams – McBride and Mrs. Jennifer Ballard, who share examples of how they incorporate youth voice and choice in their program through Youth – Adult Partnerships.</a:t>
            </a:r>
          </a:p>
          <a:p>
            <a:endParaRPr lang="en-US" i="0" dirty="0">
              <a:cs typeface="Calibri"/>
            </a:endParaRPr>
          </a:p>
          <a:p>
            <a:r>
              <a:rPr lang="en-US" i="0" dirty="0">
                <a:cs typeface="Calibri"/>
              </a:rPr>
              <a:t>Apple Podcasts</a:t>
            </a:r>
            <a:endParaRPr lang="en-US" dirty="0">
              <a:hlinkClick r:id="rId3" tooltip="https://podcasts.apple.com/us/podcast/youth-as-partners-building-programs-where-youth-voice/id1815806475?i=1000719514152"/>
            </a:endParaRPr>
          </a:p>
          <a:p>
            <a:r>
              <a:rPr lang="en-US" dirty="0">
                <a:hlinkClick r:id="rId3" tooltip="https://podcasts.apple.com/us/podcast/youth-as-partners-building-programs-where-youth-voice/id1815806475?i=1000719514152"/>
              </a:rPr>
              <a:t>https://podcasts.apple.com/us/podcast/youth-as-partners-building-programs-where-youth-voice/id1815806475?i=1000719514152</a:t>
            </a:r>
            <a:endParaRPr lang="en-US" dirty="0"/>
          </a:p>
          <a:p>
            <a:endParaRPr lang="en-US" dirty="0"/>
          </a:p>
          <a:p>
            <a:r>
              <a:rPr lang="en-US" dirty="0"/>
              <a:t>Spotify</a:t>
            </a:r>
          </a:p>
          <a:p>
            <a:r>
              <a:rPr lang="en-US" dirty="0">
                <a:hlinkClick r:id="rId4" tooltip="https://open.spotify.com/episode/66jkn9psk1me5ylzniec7d?si=ffv606vpru6tkrvd6ucdjq"/>
              </a:rPr>
              <a:t>https://open.spotify.com/episode/66jKn9psk1Me5YLzNIec7D?si=fFv606VPRU6TkrVD6ucdjQ</a:t>
            </a:r>
            <a:endParaRPr lang="en-US" dirty="0"/>
          </a:p>
          <a:p>
            <a:endParaRPr lang="en-US" i="0" dirty="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10</a:t>
            </a:fld>
            <a:endParaRPr lang="en-US"/>
          </a:p>
        </p:txBody>
      </p:sp>
    </p:spTree>
    <p:extLst>
      <p:ext uri="{BB962C8B-B14F-4D97-AF65-F5344CB8AC3E}">
        <p14:creationId xmlns:p14="http://schemas.microsoft.com/office/powerpoint/2010/main" val="54197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b="0" i="0" u="none" strike="noStrike" dirty="0">
              <a:solidFill>
                <a:srgbClr val="000000"/>
              </a:solidFill>
              <a:effectLst/>
              <a:latin typeface="Calibri"/>
              <a:cs typeface="Calibri"/>
            </a:endParaRPr>
          </a:p>
          <a:p>
            <a:pPr algn="l" rtl="0" fontAlgn="base"/>
            <a:r>
              <a:rPr lang="en-US" sz="1200" b="0" i="0" u="none" strike="noStrike" dirty="0">
                <a:solidFill>
                  <a:srgbClr val="000000"/>
                </a:solidFill>
                <a:effectLst/>
                <a:latin typeface="Calibri"/>
                <a:cs typeface="Calibri"/>
              </a:rPr>
              <a:t>2 mins</a:t>
            </a:r>
          </a:p>
          <a:p>
            <a:pPr algn="l" rtl="0" fontAlgn="base"/>
            <a:r>
              <a:rPr lang="en-US" sz="1200" b="0" i="0" u="none" strike="noStrike" dirty="0">
                <a:solidFill>
                  <a:srgbClr val="000000"/>
                </a:solidFill>
                <a:effectLst/>
                <a:latin typeface="Calibri"/>
                <a:cs typeface="Calibri"/>
              </a:rPr>
              <a:t>0:27-0:2</a:t>
            </a:r>
            <a:r>
              <a:rPr lang="en-US" sz="1200" b="0" i="0" u="none" strike="noStrike" dirty="0">
                <a:solidFill>
                  <a:srgbClr val="444444"/>
                </a:solidFill>
                <a:effectLst/>
                <a:latin typeface="Calibri"/>
                <a:cs typeface="Calibri"/>
              </a:rPr>
              <a:t>9</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none" dirty="0">
                <a:solidFill>
                  <a:srgbClr val="000000"/>
                </a:solidFill>
                <a:effectLst/>
                <a:latin typeface="Calibri"/>
                <a:cs typeface="Calibri"/>
              </a:rPr>
              <a:t>Say</a:t>
            </a:r>
            <a:endParaRPr lang="en-US" b="0" i="0" u="none" dirty="0">
              <a:solidFill>
                <a:srgbClr val="444444"/>
              </a:solidFill>
              <a:effectLst/>
              <a:latin typeface="Calibri"/>
              <a:cs typeface="Calibri"/>
            </a:endParaRPr>
          </a:p>
          <a:p>
            <a:r>
              <a:rPr lang="en-US" dirty="0"/>
              <a:t>Perhaps you are asking yourself aren’t positive relationships enough, or why is it important to have youth voice and choice in the program. You do lots of fun things in your program and youth love it!</a:t>
            </a:r>
            <a:endParaRPr lang="en-US" dirty="0">
              <a:cs typeface="Calibri"/>
            </a:endParaRPr>
          </a:p>
          <a:p>
            <a:endParaRPr lang="en-US" dirty="0"/>
          </a:p>
          <a:p>
            <a:r>
              <a:rPr lang="en-US" dirty="0"/>
              <a:t>Positive relationships with youth are key to group management and getting kids to do what you want them to – that’s compliance. But we want more than that for our programs. For youths to truly engage in learning and developmental activities they need to be interested in what they are doing, they need to be engaged. The only way to make sure that all young peoples stay engaged in every activity, is by giving them voice and choice. Voice and choice has one additional impact – when done effectively, it empowers youth to lead, to manage their own learning, and to make a difference in their program and community.</a:t>
            </a:r>
            <a:endParaRPr lang="en-US" dirty="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11</a:t>
            </a:fld>
            <a:endParaRPr lang="en-US"/>
          </a:p>
        </p:txBody>
      </p:sp>
    </p:spTree>
    <p:extLst>
      <p:ext uri="{BB962C8B-B14F-4D97-AF65-F5344CB8AC3E}">
        <p14:creationId xmlns:p14="http://schemas.microsoft.com/office/powerpoint/2010/main" val="51522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200" b="0" i="0" u="none" strike="noStrike" dirty="0">
              <a:solidFill>
                <a:srgbClr val="000000"/>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3 mins</a:t>
            </a:r>
          </a:p>
          <a:p>
            <a:pPr algn="l" rtl="0" fontAlgn="base"/>
            <a:r>
              <a:rPr lang="en-US" sz="1200" b="0" i="0" u="none" strike="noStrike" dirty="0">
                <a:solidFill>
                  <a:srgbClr val="000000"/>
                </a:solidFill>
                <a:effectLst/>
                <a:latin typeface="Calibri" panose="020F0502020204030204" pitchFamily="34" charset="0"/>
              </a:rPr>
              <a:t>0:29-0:32</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dirty="0">
                <a:solidFill>
                  <a:srgbClr val="000000"/>
                </a:solidFill>
                <a:effectLst/>
                <a:latin typeface="Calibri" panose="020F0502020204030204" pitchFamily="34" charset="0"/>
              </a:rPr>
              <a:t>Say</a:t>
            </a:r>
            <a:endParaRPr lang="en-US" b="0" i="0" u="none" dirty="0">
              <a:solidFill>
                <a:srgbClr val="444444"/>
              </a:solidFill>
              <a:effectLst/>
              <a:latin typeface="Calibri" panose="020F0502020204030204" pitchFamily="34" charset="0"/>
            </a:endParaRPr>
          </a:p>
          <a:p>
            <a:r>
              <a:rPr lang="en-US" dirty="0"/>
              <a:t>So how do we give more choice? We already talked about one way which is having youth help develop the norms for your program. </a:t>
            </a:r>
          </a:p>
          <a:p>
            <a:endParaRPr lang="en-US" dirty="0"/>
          </a:p>
          <a:p>
            <a:r>
              <a:rPr lang="en-US" dirty="0"/>
              <a:t>We can also provide youth choice 5 different ways.</a:t>
            </a:r>
          </a:p>
          <a:p>
            <a:pPr marL="171450" indent="-171450">
              <a:buFont typeface="Arial" panose="020B0604020202020204" pitchFamily="34" charset="0"/>
              <a:buChar char="•"/>
            </a:pPr>
            <a:r>
              <a:rPr lang="en-US" dirty="0"/>
              <a:t>What – Young people can have choice in what they will learn. Sometimes this is possible, other times it is not, but whenever we allow youth to choose the topics they will explore to develop a skill increases choice.</a:t>
            </a:r>
          </a:p>
          <a:p>
            <a:pPr marL="171450" indent="-171450">
              <a:buFont typeface="Arial" panose="020B0604020202020204" pitchFamily="34" charset="0"/>
              <a:buChar char="•"/>
            </a:pPr>
            <a:r>
              <a:rPr lang="en-US" dirty="0"/>
              <a:t>Why – Young people want to know why they’re learning information, and we often work to make learning relevant, but don’t forget to ask them why they are learning skills (and then use this to facilitate the activities). Have them engage by saying “I will learn this in order to…”</a:t>
            </a:r>
          </a:p>
          <a:p>
            <a:pPr marL="171450" indent="-171450">
              <a:buFont typeface="Arial" panose="020B0604020202020204" pitchFamily="34" charset="0"/>
              <a:buChar char="•"/>
            </a:pPr>
            <a:r>
              <a:rPr lang="en-US" dirty="0"/>
              <a:t>Who – Young people can and should choose who they work with. This can be social, but it should be intentional too. Help them select who they will work with using prompts such as:</a:t>
            </a:r>
          </a:p>
          <a:p>
            <a:pPr marL="628650" lvl="1" indent="-171450">
              <a:buFont typeface="Arial" panose="020B0604020202020204" pitchFamily="34" charset="0"/>
              <a:buChar char="•"/>
            </a:pPr>
            <a:r>
              <a:rPr lang="en-US" dirty="0"/>
              <a:t>Who do you need to help?</a:t>
            </a:r>
          </a:p>
          <a:p>
            <a:pPr marL="628650" lvl="1" indent="-171450">
              <a:buFont typeface="Arial" panose="020B0604020202020204" pitchFamily="34" charset="0"/>
              <a:buChar char="•"/>
            </a:pPr>
            <a:r>
              <a:rPr lang="en-US" dirty="0"/>
              <a:t>Who can you help?</a:t>
            </a:r>
          </a:p>
          <a:p>
            <a:pPr marL="628650" lvl="1" indent="-171450">
              <a:buFont typeface="Arial" panose="020B0604020202020204" pitchFamily="34" charset="0"/>
              <a:buChar char="•"/>
            </a:pPr>
            <a:r>
              <a:rPr lang="en-US" dirty="0"/>
              <a:t>What are your strengths?</a:t>
            </a:r>
          </a:p>
          <a:p>
            <a:pPr marL="628650" lvl="1" indent="-171450">
              <a:buFont typeface="Arial" panose="020B0604020202020204" pitchFamily="34" charset="0"/>
              <a:buChar char="•"/>
            </a:pPr>
            <a:r>
              <a:rPr lang="en-US" dirty="0"/>
              <a:t>What are your areas for growth?</a:t>
            </a:r>
          </a:p>
          <a:p>
            <a:pPr marL="171450" lvl="0" indent="-171450">
              <a:buFont typeface="Arial" panose="020B0604020202020204" pitchFamily="34" charset="0"/>
              <a:buChar char="•"/>
            </a:pPr>
            <a:r>
              <a:rPr lang="en-US" dirty="0"/>
              <a:t>Where – Young people shouldn’t have to learn all in the same place. For some desks help, others may want to sit on the floor, some may need to leave the classroom. Consider the set-up of your spaces, when you have flexibility – and you may not always – can you create quiet spaces, group work spaces, makerspaces, floor space, etc.</a:t>
            </a:r>
          </a:p>
          <a:p>
            <a:pPr marL="171450" lvl="0" indent="-171450">
              <a:buFont typeface="Arial" panose="020B0604020202020204" pitchFamily="34" charset="0"/>
              <a:buChar char="•"/>
            </a:pPr>
            <a:r>
              <a:rPr lang="en-US" dirty="0"/>
              <a:t>When – As youth choice in learning occurs, we need to be flexible about when they learn – when a project is complete or for how long they work on the same project at a time. </a:t>
            </a:r>
          </a:p>
        </p:txBody>
      </p:sp>
      <p:sp>
        <p:nvSpPr>
          <p:cNvPr id="4" name="Slide Number Placeholder 3"/>
          <p:cNvSpPr>
            <a:spLocks noGrp="1"/>
          </p:cNvSpPr>
          <p:nvPr>
            <p:ph type="sldNum" sz="quarter" idx="5"/>
          </p:nvPr>
        </p:nvSpPr>
        <p:spPr/>
        <p:txBody>
          <a:bodyPr/>
          <a:lstStyle/>
          <a:p>
            <a:fld id="{A44DC22F-BBBF-9545-BEA6-DDEB9D9BC3E6}" type="slidenum">
              <a:rPr lang="en-US" smtClean="0"/>
              <a:t>12</a:t>
            </a:fld>
            <a:endParaRPr lang="en-US"/>
          </a:p>
        </p:txBody>
      </p:sp>
    </p:spTree>
    <p:extLst>
      <p:ext uri="{BB962C8B-B14F-4D97-AF65-F5344CB8AC3E}">
        <p14:creationId xmlns:p14="http://schemas.microsoft.com/office/powerpoint/2010/main" val="3456344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5 mins</a:t>
            </a:r>
          </a:p>
          <a:p>
            <a:r>
              <a:rPr lang="en-US" b="0" dirty="0"/>
              <a:t>0:32-0:37</a:t>
            </a:r>
          </a:p>
          <a:p>
            <a:endParaRPr lang="en-US" b="0" dirty="0"/>
          </a:p>
          <a:p>
            <a:r>
              <a:rPr lang="en-US" sz="1200" b="1" i="0" u="none" dirty="0">
                <a:solidFill>
                  <a:srgbClr val="000000"/>
                </a:solidFill>
                <a:effectLst/>
                <a:latin typeface="Calibri" panose="020F0502020204030204" pitchFamily="34" charset="0"/>
              </a:rPr>
              <a:t>In-Person Activity – Voice-and-Choice-O-Meter</a:t>
            </a:r>
            <a:endParaRPr lang="en-US" b="1" dirty="0"/>
          </a:p>
          <a:p>
            <a:r>
              <a:rPr lang="en-US" dirty="0"/>
              <a:t>Have you considered how much you lean into youth voice and choice? There are 5 statements around youth voice and choice posted around the room. I will read each statement.  Once I have read them go to the statement that resonates with your experience in the program most, and discuss with others the specific actions you or other staff at the program have taken to facilitate the outcome the statement speaks to.  Use a marker to list these under the statement.  </a:t>
            </a:r>
            <a:endParaRPr lang="en-US" b="1" dirty="0"/>
          </a:p>
          <a:p>
            <a:endParaRPr lang="en-US" b="1" dirty="0"/>
          </a:p>
          <a:p>
            <a:r>
              <a:rPr lang="en-US" b="1" dirty="0"/>
              <a:t>Virtual Activity – Chat/Reactions</a:t>
            </a:r>
          </a:p>
          <a:p>
            <a:r>
              <a:rPr lang="en-US" dirty="0"/>
              <a:t>Have you considered how much you lean into youth voice and choice? We’re going to share a few statements around youth voice and choice. If the statement resonates with your experience in the program, share a positive reaction such as a heart or a thumbs up. You can use Zoom’s reactions or drop an emoji or yes/no in the chat. </a:t>
            </a:r>
          </a:p>
          <a:p>
            <a:endParaRPr lang="en-US" dirty="0"/>
          </a:p>
          <a:p>
            <a:r>
              <a:rPr lang="en-US" b="0" i="1" dirty="0"/>
              <a:t>Click to move the meter after each statement.</a:t>
            </a:r>
            <a:endParaRPr lang="en-US" b="0" i="0" dirty="0"/>
          </a:p>
          <a:p>
            <a:pPr marL="228600" indent="-228600">
              <a:buFont typeface="+mj-lt"/>
              <a:buAutoNum type="arabicPeriod"/>
            </a:pPr>
            <a:r>
              <a:rPr lang="en-US" b="0" i="0" dirty="0"/>
              <a:t>Youth regularly propose new activities and lead the planning process to make them happen in our program.</a:t>
            </a:r>
          </a:p>
          <a:p>
            <a:pPr marL="228600" indent="-228600">
              <a:buFont typeface="+mj-lt"/>
              <a:buAutoNum type="arabicPeriod"/>
            </a:pPr>
            <a:r>
              <a:rPr lang="en-US" b="0" i="0" dirty="0"/>
              <a:t>Youth create and enforce their own group agreements, taking ownership of program culture and accountability systems.</a:t>
            </a:r>
          </a:p>
          <a:p>
            <a:pPr marL="228600" indent="-228600">
              <a:buFont typeface="+mj-lt"/>
              <a:buAutoNum type="arabicPeriod"/>
            </a:pPr>
            <a:r>
              <a:rPr lang="en-US" b="0" i="0" dirty="0"/>
              <a:t>Youth have transformed your physical spaces by creating areas that match different learning styles and social needs.</a:t>
            </a:r>
          </a:p>
          <a:p>
            <a:pPr marL="228600" indent="-228600">
              <a:buFont typeface="+mj-lt"/>
              <a:buAutoNum type="arabicPeriod"/>
            </a:pPr>
            <a:r>
              <a:rPr lang="en-US" b="0" i="0" dirty="0"/>
              <a:t>Youth evaluate program activities and make recommendations that result in schedule changes, new offerings, and modified approaches.</a:t>
            </a:r>
          </a:p>
          <a:p>
            <a:pPr marL="228600" indent="-228600">
              <a:buFont typeface="+mj-lt"/>
              <a:buAutoNum type="arabicPeriod"/>
            </a:pPr>
            <a:r>
              <a:rPr lang="en-US" b="0" i="0" dirty="0"/>
              <a:t>When conflicts arise, youth facilitate peer mediation sessions and develop their own solutions with minimal adult intervention.</a:t>
            </a:r>
          </a:p>
          <a:p>
            <a:endParaRPr lang="en-US" b="1" i="0" dirty="0"/>
          </a:p>
          <a:p>
            <a:r>
              <a:rPr lang="en-US" b="1" dirty="0"/>
              <a:t>Debrief</a:t>
            </a:r>
            <a:endParaRPr lang="en-US" dirty="0">
              <a:solidFill>
                <a:srgbClr val="444444"/>
              </a:solidFill>
            </a:endParaRPr>
          </a:p>
          <a:p>
            <a:r>
              <a:rPr lang="en-US" b="1" dirty="0"/>
              <a:t>Observe</a:t>
            </a:r>
            <a:r>
              <a:rPr lang="en-US" dirty="0"/>
              <a:t> </a:t>
            </a:r>
            <a:r>
              <a:rPr lang="en-US" b="1" dirty="0"/>
              <a:t>&amp; Identify Concepts</a:t>
            </a:r>
            <a:r>
              <a:rPr lang="en-US" dirty="0"/>
              <a:t> </a:t>
            </a:r>
            <a:r>
              <a:rPr lang="en-US" i="1" dirty="0"/>
              <a:t>Comment on responses. </a:t>
            </a:r>
            <a:r>
              <a:rPr lang="en-US" dirty="0"/>
              <a:t>What statement resonated with you and your program the most?</a:t>
            </a:r>
          </a:p>
          <a:p>
            <a:r>
              <a:rPr lang="en-US" b="1" i="0" dirty="0"/>
              <a:t>Apply</a:t>
            </a:r>
            <a:r>
              <a:rPr lang="en-US" b="0" i="0" dirty="0"/>
              <a:t> How can your program incorporate more voice and choice?</a:t>
            </a:r>
            <a:endParaRPr lang="en-US" b="1" i="0" dirty="0"/>
          </a:p>
        </p:txBody>
      </p:sp>
      <p:sp>
        <p:nvSpPr>
          <p:cNvPr id="4" name="Slide Number Placeholder 3"/>
          <p:cNvSpPr>
            <a:spLocks noGrp="1"/>
          </p:cNvSpPr>
          <p:nvPr>
            <p:ph type="sldNum" sz="quarter" idx="5"/>
          </p:nvPr>
        </p:nvSpPr>
        <p:spPr/>
        <p:txBody>
          <a:bodyPr/>
          <a:lstStyle/>
          <a:p>
            <a:fld id="{1BFF2413-6DBD-422A-9570-774272833638}" type="slidenum">
              <a:rPr lang="en-US" smtClean="0"/>
              <a:t>13</a:t>
            </a:fld>
            <a:endParaRPr lang="en-US"/>
          </a:p>
        </p:txBody>
      </p:sp>
    </p:spTree>
    <p:extLst>
      <p:ext uri="{BB962C8B-B14F-4D97-AF65-F5344CB8AC3E}">
        <p14:creationId xmlns:p14="http://schemas.microsoft.com/office/powerpoint/2010/main" val="142908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2 mins</a:t>
            </a:r>
          </a:p>
          <a:p>
            <a:r>
              <a:rPr lang="en-US" b="0" dirty="0"/>
              <a:t>0:39-0:41</a:t>
            </a:r>
          </a:p>
          <a:p>
            <a:endParaRPr lang="en-US" dirty="0"/>
          </a:p>
          <a:p>
            <a:r>
              <a:rPr lang="en-US" b="1" dirty="0"/>
              <a:t>Say</a:t>
            </a:r>
          </a:p>
          <a:p>
            <a:r>
              <a:rPr lang="en-US" b="0" dirty="0"/>
              <a:t>All of this leads up to one of the most important things that youth need. They need to feel like they belong. Don’t take our word for it, though. Here are some high school youth sharing why belonging is important for them. </a:t>
            </a:r>
          </a:p>
          <a:p>
            <a:endParaRPr lang="en-US" b="0" dirty="0"/>
          </a:p>
          <a:p>
            <a:r>
              <a:rPr lang="en-US" b="0" i="1" dirty="0"/>
              <a:t>Click to play video.</a:t>
            </a:r>
          </a:p>
          <a:p>
            <a:endParaRPr lang="en-US" b="1" dirty="0"/>
          </a:p>
          <a:p>
            <a:r>
              <a:rPr lang="en-US" b="1" dirty="0"/>
              <a:t>Source</a:t>
            </a:r>
          </a:p>
          <a:p>
            <a:r>
              <a:rPr lang="en-US" b="0" dirty="0"/>
              <a:t>https://www.instagram.com/reel/DAEVTONNOA2/</a:t>
            </a:r>
          </a:p>
        </p:txBody>
      </p:sp>
      <p:sp>
        <p:nvSpPr>
          <p:cNvPr id="4" name="Slide Number Placeholder 3"/>
          <p:cNvSpPr>
            <a:spLocks noGrp="1"/>
          </p:cNvSpPr>
          <p:nvPr>
            <p:ph type="sldNum" sz="quarter" idx="5"/>
          </p:nvPr>
        </p:nvSpPr>
        <p:spPr/>
        <p:txBody>
          <a:bodyPr/>
          <a:lstStyle/>
          <a:p>
            <a:fld id="{1BFF2413-6DBD-422A-9570-774272833638}" type="slidenum">
              <a:rPr lang="en-US" smtClean="0"/>
              <a:t>14</a:t>
            </a:fld>
            <a:endParaRPr lang="en-US"/>
          </a:p>
        </p:txBody>
      </p:sp>
    </p:spTree>
    <p:extLst>
      <p:ext uri="{BB962C8B-B14F-4D97-AF65-F5344CB8AC3E}">
        <p14:creationId xmlns:p14="http://schemas.microsoft.com/office/powerpoint/2010/main" val="100947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5 mins</a:t>
            </a:r>
          </a:p>
          <a:p>
            <a:r>
              <a:rPr lang="en-US" dirty="0"/>
              <a:t>0:41-0:46</a:t>
            </a:r>
          </a:p>
          <a:p>
            <a:endParaRPr lang="en-US" dirty="0"/>
          </a:p>
          <a:p>
            <a:r>
              <a:rPr lang="en-US" b="1" dirty="0"/>
              <a:t>Say</a:t>
            </a:r>
          </a:p>
          <a:p>
            <a:r>
              <a:rPr lang="en-US" dirty="0"/>
              <a:t>So, if everything we’ve been talking about supports belonging, what else can programs do to make sure that it truly is a positive environment?  We can consider the 5 “senses” of belonging. </a:t>
            </a:r>
            <a:r>
              <a:rPr lang="en-US" i="1" dirty="0"/>
              <a:t>Click to reveal 5 senses.</a:t>
            </a:r>
          </a:p>
          <a:p>
            <a:endParaRPr lang="en-US" i="1" dirty="0"/>
          </a:p>
          <a:p>
            <a:r>
              <a:rPr lang="en-US" i="0" dirty="0"/>
              <a:t>In many ways, these 5 “senses” are metaphorical. We most certainly can see and hear things in programs that impact belonging, but how exactly should each of these present themselves in programming? Let’s dive into each. </a:t>
            </a:r>
            <a:r>
              <a:rPr lang="en-US" i="1" dirty="0"/>
              <a:t>Click to display quotes for each as you speak.</a:t>
            </a:r>
            <a:endParaRPr lang="en-US" i="0" dirty="0"/>
          </a:p>
          <a:p>
            <a:pPr marL="171450" indent="-171450">
              <a:buFont typeface="Arial" panose="020B0604020202020204" pitchFamily="34" charset="0"/>
              <a:buChar char="•"/>
            </a:pPr>
            <a:r>
              <a:rPr lang="en-US" i="0" dirty="0"/>
              <a:t>Sight – Youth need to see themselves reflected in their environment. This means their cultures, identities, and interests are visible in program materials, wall displays, and activities. They also see welcoming body language from adults - eye contact, open postures, and genuine smiles. The physical space itself should be arranged to promote connection.</a:t>
            </a:r>
          </a:p>
          <a:p>
            <a:pPr marL="171450" indent="-171450">
              <a:buFont typeface="Arial" panose="020B0604020202020204" pitchFamily="34" charset="0"/>
              <a:buChar char="•"/>
            </a:pPr>
            <a:r>
              <a:rPr lang="en-US" i="0" dirty="0"/>
              <a:t>Sound – Belonging has an auditory dimension where youth hear their names used positively and pronounced correctly. They hear inclusive language, questions that value their input, and conversations that invite their perspectives. The overall sound of the program should include youth laughter, collaborative discussion, and voices sharing ideas rather than just adult instructions.</a:t>
            </a:r>
          </a:p>
          <a:p>
            <a:pPr marL="171450" indent="-171450">
              <a:buFont typeface="Arial" panose="020B0604020202020204" pitchFamily="34" charset="0"/>
              <a:buChar char="•"/>
            </a:pPr>
            <a:r>
              <a:rPr lang="en-US" i="0" dirty="0"/>
              <a:t>Touch – This includes both physical comfort (appropriate, culturally-sensitive gestures like high-fives) and emotional safety. Youth feel relaxed in their bodies, not hypervigilant or tense. They experience the "felt sense" of being known when adults remember personal details and check in on their wellbeing.</a:t>
            </a:r>
          </a:p>
          <a:p>
            <a:pPr marL="171450" indent="-171450">
              <a:buFont typeface="Arial" panose="020B0604020202020204" pitchFamily="34" charset="0"/>
              <a:buChar char="•"/>
            </a:pPr>
            <a:r>
              <a:rPr lang="en-US" i="0" dirty="0"/>
              <a:t>Taste – Beyond literal food, "taste" represents youth getting a sample or preview of their own potential and possibilities. When they belong, youth taste success, leadership, and capability in small moments that build their confidence. They get a taste of being valued contributors rather than just program recipients. They taste the sweetness of having their ideas implemented and the satisfaction of meaningful work. Programs should let youth taste different roles, responsibilities, and opportunities so they can discover their own preferences and strengths.</a:t>
            </a:r>
          </a:p>
          <a:p>
            <a:pPr marL="171450" indent="-171450">
              <a:buFont typeface="Arial" panose="020B0604020202020204" pitchFamily="34" charset="0"/>
              <a:buChar char="•"/>
            </a:pPr>
            <a:r>
              <a:rPr lang="en-US" i="0" dirty="0"/>
              <a:t>Smell – "Smell" captures the intangible atmosphere that youth sense immediately upon entering a space - what we might call the program's "vibe" or culture. Youth can smell authenticity versus performative inclusion. They can detect whether adults genuinely care about them or are just doing their jobs. This sense picks up on unspoken tensions, hidden biases, or conversely, the warm scent of genuine acceptance. Youth smell safety - not just physical safety, but emotional and cultural safety. They can sense whether the environment will nurture their authentic selves or require them to mask parts of their identity. Like how we can smell home cooking from down the street, youth smell belonging before they even fully experience it.</a:t>
            </a:r>
          </a:p>
          <a:p>
            <a:pPr marL="0" indent="0">
              <a:buFont typeface="Arial" panose="020B0604020202020204" pitchFamily="34" charset="0"/>
              <a:buNone/>
            </a:pPr>
            <a:endParaRPr lang="en-US" i="0" dirty="0"/>
          </a:p>
        </p:txBody>
      </p:sp>
      <p:sp>
        <p:nvSpPr>
          <p:cNvPr id="4" name="Slide Number Placeholder 3"/>
          <p:cNvSpPr>
            <a:spLocks noGrp="1"/>
          </p:cNvSpPr>
          <p:nvPr>
            <p:ph type="sldNum" sz="quarter" idx="5"/>
          </p:nvPr>
        </p:nvSpPr>
        <p:spPr/>
        <p:txBody>
          <a:bodyPr/>
          <a:lstStyle/>
          <a:p>
            <a:fld id="{1BFF2413-6DBD-422A-9570-774272833638}" type="slidenum">
              <a:rPr lang="en-US" smtClean="0"/>
              <a:t>15</a:t>
            </a:fld>
            <a:endParaRPr lang="en-US"/>
          </a:p>
        </p:txBody>
      </p:sp>
    </p:spTree>
    <p:extLst>
      <p:ext uri="{BB962C8B-B14F-4D97-AF65-F5344CB8AC3E}">
        <p14:creationId xmlns:p14="http://schemas.microsoft.com/office/powerpoint/2010/main" val="247346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7 mins</a:t>
            </a:r>
          </a:p>
          <a:p>
            <a:r>
              <a:rPr lang="en-US" b="0" dirty="0"/>
              <a:t>0:46-0:53</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Reflection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near the end of our time, let’s consider how our program is supporting the 5 senses of belonging.  I will post a statement and I’d like you to follow the directions on screen to choose a response based on how you see youth belonging in our program.  Your response options will be the same for each statement: strongly agree, agree, neutral, disagree, and strongly disagree.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Show each question and display group responses either by having participants hold up a card (statements PPT and cards template in resource folder) with their rating or by setting up the statements and options in a tool like </a:t>
            </a:r>
            <a:r>
              <a:rPr lang="en-US" b="0" i="1" dirty="0" err="1"/>
              <a:t>PollEverywhere</a:t>
            </a:r>
            <a:r>
              <a:rPr lang="en-US" b="0" i="1" dirty="0"/>
              <a:t> or Kahoot.  Discuss any interesting patterns.</a:t>
            </a:r>
          </a:p>
          <a:p>
            <a:endParaRPr lang="en-US" b="0" dirty="0"/>
          </a:p>
          <a:p>
            <a:r>
              <a:rPr lang="en-US" b="1" dirty="0"/>
              <a:t>Virtual Activity-Poll</a:t>
            </a:r>
          </a:p>
          <a:p>
            <a:r>
              <a:rPr lang="en-US" dirty="0"/>
              <a:t>As we near the end of our time, let’s consider how our program is supporting the 5 senses of belonging. We’re going to launch a reflection poll with 5 questions. Take some time to consider how you see youth belonging in our program. While you take a minute or two to complete the poll, we’ll play a little background music. </a:t>
            </a:r>
            <a:r>
              <a:rPr lang="en-US" i="1" dirty="0"/>
              <a:t>Click to play. </a:t>
            </a:r>
          </a:p>
          <a:p>
            <a:endParaRPr lang="en-US" i="1" dirty="0"/>
          </a:p>
          <a:p>
            <a:pPr algn="l"/>
            <a:r>
              <a:rPr lang="en-US" i="1" dirty="0"/>
              <a:t>Launch poll.</a:t>
            </a:r>
          </a:p>
          <a:p>
            <a:pPr algn="l"/>
            <a:endParaRPr lang="en-US" i="1" dirty="0"/>
          </a:p>
          <a:p>
            <a:pPr algn="l"/>
            <a:r>
              <a:rPr lang="en-US" b="1" i="0" dirty="0"/>
              <a:t>Poll</a:t>
            </a:r>
          </a:p>
          <a:p>
            <a:pPr marL="228600" indent="-228600">
              <a:buFont typeface="+mj-lt"/>
              <a:buAutoNum type="arabicPeriod"/>
            </a:pPr>
            <a:r>
              <a:rPr lang="en-US" dirty="0"/>
              <a:t>Sight -Youth see themselves reflected in all aspects of my program environment.</a:t>
            </a:r>
          </a:p>
          <a:p>
            <a:pPr marL="628650" lvl="1" indent="-171450">
              <a:buFont typeface="Arial" panose="020B0604020202020204" pitchFamily="34" charset="0"/>
              <a:buChar char="•"/>
            </a:pPr>
            <a:r>
              <a:rPr lang="en-US" dirty="0"/>
              <a:t>Strongly Agree - Youth cultures, faces, and interests are prominently displayed</a:t>
            </a:r>
          </a:p>
          <a:p>
            <a:pPr marL="628650" lvl="1" indent="-171450">
              <a:buFont typeface="Arial" panose="020B0604020202020204" pitchFamily="34" charset="0"/>
              <a:buChar char="•"/>
            </a:pPr>
            <a:r>
              <a:rPr lang="en-US" dirty="0"/>
              <a:t>Agree - Good representation exists with room for minor improvements</a:t>
            </a:r>
          </a:p>
          <a:p>
            <a:pPr marL="628650" lvl="1" indent="-171450">
              <a:buFont typeface="Arial" panose="020B0604020202020204" pitchFamily="34" charset="0"/>
              <a:buChar char="•"/>
            </a:pPr>
            <a:r>
              <a:rPr lang="en-US" dirty="0"/>
              <a:t>Neutral - Some representation exists but could be more comprehensive</a:t>
            </a:r>
          </a:p>
          <a:p>
            <a:pPr marL="628650" lvl="1" indent="-171450">
              <a:buFont typeface="Arial" panose="020B0604020202020204" pitchFamily="34" charset="0"/>
              <a:buChar char="•"/>
            </a:pPr>
            <a:r>
              <a:rPr lang="en-US" dirty="0"/>
              <a:t>Disagree - Limited representation, mostly mainstream/dominant culture visible</a:t>
            </a:r>
          </a:p>
          <a:p>
            <a:pPr marL="628650" lvl="1" indent="-171450">
              <a:buFont typeface="Arial" panose="020B0604020202020204" pitchFamily="34" charset="0"/>
              <a:buChar char="•"/>
            </a:pPr>
            <a:r>
              <a:rPr lang="en-US" dirty="0"/>
              <a:t>Strongly Disagree - Youth rarely see themselves reflected in our space or materials</a:t>
            </a:r>
          </a:p>
          <a:p>
            <a:pPr marL="228600" lvl="0" indent="-228600">
              <a:buFont typeface="+mj-lt"/>
              <a:buAutoNum type="arabicPeriod"/>
            </a:pPr>
            <a:r>
              <a:rPr lang="en-US" dirty="0"/>
              <a:t>Sound- Youth hear validating statements and language that is inclusive at my program.</a:t>
            </a:r>
          </a:p>
          <a:p>
            <a:pPr marL="628650" lvl="1" indent="-171450">
              <a:buFont typeface="Arial" panose="020B0604020202020204" pitchFamily="34" charset="0"/>
              <a:buChar char="•"/>
            </a:pPr>
            <a:r>
              <a:rPr lang="en-US" dirty="0"/>
              <a:t>Strongly Agree - Youth regularly hear their names positively and voices valued</a:t>
            </a:r>
          </a:p>
          <a:p>
            <a:pPr marL="628650" lvl="1" indent="-171450">
              <a:buFont typeface="Arial" panose="020B0604020202020204" pitchFamily="34" charset="0"/>
              <a:buChar char="•"/>
            </a:pPr>
            <a:r>
              <a:rPr lang="en-US" dirty="0"/>
              <a:t>Agree - Generally positive communication with minor inconsistencies</a:t>
            </a:r>
          </a:p>
          <a:p>
            <a:pPr marL="628650" lvl="1" indent="-171450">
              <a:buFont typeface="Arial" panose="020B0604020202020204" pitchFamily="34" charset="0"/>
              <a:buChar char="•"/>
            </a:pPr>
            <a:r>
              <a:rPr lang="en-US" dirty="0"/>
              <a:t>Neutral - Mix of positive and directive language from adults</a:t>
            </a:r>
          </a:p>
          <a:p>
            <a:pPr marL="628650" lvl="1" indent="-171450">
              <a:buFont typeface="Arial" panose="020B0604020202020204" pitchFamily="34" charset="0"/>
              <a:buChar char="•"/>
            </a:pPr>
            <a:r>
              <a:rPr lang="en-US" dirty="0"/>
              <a:t>Disagree - Communication is mostly instructional with limited validation</a:t>
            </a:r>
          </a:p>
          <a:p>
            <a:pPr marL="628650" lvl="1" indent="-171450">
              <a:buFont typeface="Arial" panose="020B0604020202020204" pitchFamily="34" charset="0"/>
              <a:buChar char="•"/>
            </a:pPr>
            <a:r>
              <a:rPr lang="en-US" dirty="0"/>
              <a:t>Strongly Disagree - Youth primarily hear instructions and corrections</a:t>
            </a:r>
          </a:p>
          <a:p>
            <a:pPr marL="228600" lvl="0" indent="-228600">
              <a:buFont typeface="+mj-lt"/>
              <a:buAutoNum type="arabicPeriod"/>
            </a:pPr>
            <a:r>
              <a:rPr lang="en-US" dirty="0"/>
              <a:t>Touch- Youth feel physically and emotionally safe at my program.</a:t>
            </a:r>
          </a:p>
          <a:p>
            <a:pPr marL="628650" lvl="1" indent="-171450">
              <a:buFont typeface="Arial" panose="020B0604020202020204" pitchFamily="34" charset="0"/>
              <a:buChar char="•"/>
            </a:pPr>
            <a:r>
              <a:rPr lang="en-US" dirty="0"/>
              <a:t>Strongly Agree - Youth are visibly relaxed and authentic in our space</a:t>
            </a:r>
          </a:p>
          <a:p>
            <a:pPr marL="628650" lvl="1" indent="-171450">
              <a:buFont typeface="Arial" panose="020B0604020202020204" pitchFamily="34" charset="0"/>
              <a:buChar char="•"/>
            </a:pPr>
            <a:r>
              <a:rPr lang="en-US" dirty="0"/>
              <a:t>Agree - Most youth seem comfortable with occasional guardedness</a:t>
            </a:r>
          </a:p>
          <a:p>
            <a:pPr marL="628650" lvl="1" indent="-171450">
              <a:buFont typeface="Arial" panose="020B0604020202020204" pitchFamily="34" charset="0"/>
              <a:buChar char="•"/>
            </a:pPr>
            <a:r>
              <a:rPr lang="en-US" dirty="0"/>
              <a:t>Neutral - Youth appear somewhat cautious about being judged</a:t>
            </a:r>
          </a:p>
          <a:p>
            <a:pPr marL="628650" lvl="1" indent="-171450">
              <a:buFont typeface="Arial" panose="020B0604020202020204" pitchFamily="34" charset="0"/>
              <a:buChar char="•"/>
            </a:pPr>
            <a:r>
              <a:rPr lang="en-US" dirty="0"/>
              <a:t>Disagree - Youth often seem tense or careful about authenticity</a:t>
            </a:r>
          </a:p>
          <a:p>
            <a:pPr marL="628650" lvl="1" indent="-171450">
              <a:buFont typeface="Arial" panose="020B0604020202020204" pitchFamily="34" charset="0"/>
              <a:buChar char="•"/>
            </a:pPr>
            <a:r>
              <a:rPr lang="en-US" dirty="0"/>
              <a:t>Strongly Disagree - Youth appear hypervigilant or unable to fully relax</a:t>
            </a:r>
          </a:p>
          <a:p>
            <a:pPr marL="228600" indent="-228600">
              <a:buFont typeface="+mj-lt"/>
              <a:buAutoNum type="arabicPeriod"/>
            </a:pPr>
            <a:r>
              <a:rPr lang="en-US" dirty="0"/>
              <a:t>Taste- Youth taste their own potential and gain exposure to new things at my program.</a:t>
            </a:r>
          </a:p>
          <a:p>
            <a:pPr marL="628650" lvl="1" indent="-171450">
              <a:buFont typeface="Arial" panose="020B0604020202020204" pitchFamily="34" charset="0"/>
              <a:buChar char="•"/>
            </a:pPr>
            <a:r>
              <a:rPr lang="en-US" dirty="0"/>
              <a:t>Strongly Agree - Youth regularly experience leadership and see their competence</a:t>
            </a:r>
          </a:p>
          <a:p>
            <a:pPr marL="628650" lvl="1" indent="-171450">
              <a:buFont typeface="Arial" panose="020B0604020202020204" pitchFamily="34" charset="0"/>
              <a:buChar char="•"/>
            </a:pPr>
            <a:r>
              <a:rPr lang="en-US" dirty="0"/>
              <a:t>Agree - Good opportunities exist with room for more frequency</a:t>
            </a:r>
          </a:p>
          <a:p>
            <a:pPr marL="628650" lvl="1" indent="-171450">
              <a:buFont typeface="Arial" panose="020B0604020202020204" pitchFamily="34" charset="0"/>
              <a:buChar char="•"/>
            </a:pPr>
            <a:r>
              <a:rPr lang="en-US" dirty="0"/>
              <a:t>Neutral - Some opportunities exist but could be more intentional</a:t>
            </a:r>
          </a:p>
          <a:p>
            <a:pPr marL="628650" lvl="1" indent="-171450">
              <a:buFont typeface="Arial" panose="020B0604020202020204" pitchFamily="34" charset="0"/>
              <a:buChar char="•"/>
            </a:pPr>
            <a:r>
              <a:rPr lang="en-US" dirty="0"/>
              <a:t>Disagree - Limited chances for youth to experience their capabilities</a:t>
            </a:r>
          </a:p>
          <a:p>
            <a:pPr marL="628650" lvl="1" indent="-171450">
              <a:buFont typeface="Arial" panose="020B0604020202020204" pitchFamily="34" charset="0"/>
              <a:buChar char="•"/>
            </a:pPr>
            <a:r>
              <a:rPr lang="en-US" dirty="0"/>
              <a:t>Strongly Disagree - Youth rarely get to sample different roles or experience success</a:t>
            </a:r>
          </a:p>
          <a:p>
            <a:pPr marL="228600" lvl="0" indent="-228600">
              <a:buFont typeface="+mj-lt"/>
              <a:buAutoNum type="arabicPeriod"/>
            </a:pPr>
            <a:r>
              <a:rPr lang="en-US" dirty="0"/>
              <a:t>Smell- Youth can “smell” a nurturing environment and sense of belonging at my program.</a:t>
            </a:r>
          </a:p>
          <a:p>
            <a:pPr marL="628650" lvl="1" indent="-171450">
              <a:buFont typeface="Arial" panose="020B0604020202020204" pitchFamily="34" charset="0"/>
              <a:buChar char="•"/>
            </a:pPr>
            <a:r>
              <a:rPr lang="en-US" dirty="0"/>
              <a:t>Strongly Agree - Youth immediately sense genuine care and acceptance</a:t>
            </a:r>
          </a:p>
          <a:p>
            <a:pPr marL="628650" lvl="1" indent="-171450">
              <a:buFont typeface="Arial" panose="020B0604020202020204" pitchFamily="34" charset="0"/>
              <a:buChar char="•"/>
            </a:pPr>
            <a:r>
              <a:rPr lang="en-US" dirty="0"/>
              <a:t>Agree - Generally positive atmosphere with minor inconsistencies</a:t>
            </a:r>
          </a:p>
          <a:p>
            <a:pPr marL="628650" lvl="1" indent="-171450">
              <a:buFont typeface="Arial" panose="020B0604020202020204" pitchFamily="34" charset="0"/>
              <a:buChar char="•"/>
            </a:pPr>
            <a:r>
              <a:rPr lang="en-US" dirty="0"/>
              <a:t>Neutral - Mixed atmosphere, sometimes authentic, sometimes unclear</a:t>
            </a:r>
          </a:p>
          <a:p>
            <a:pPr marL="628650" lvl="1" indent="-171450">
              <a:buFont typeface="Arial" panose="020B0604020202020204" pitchFamily="34" charset="0"/>
              <a:buChar char="•"/>
            </a:pPr>
            <a:r>
              <a:rPr lang="en-US" dirty="0"/>
              <a:t>Disagree - Atmosphere occasionally feels forced or performative</a:t>
            </a:r>
          </a:p>
          <a:p>
            <a:pPr marL="628650" lvl="1" indent="-171450">
              <a:buFont typeface="Arial" panose="020B0604020202020204" pitchFamily="34" charset="0"/>
              <a:buChar char="•"/>
            </a:pPr>
            <a:r>
              <a:rPr lang="en-US" dirty="0"/>
              <a:t>Strongly Disagree - Youth likely sense adults are "just doing their job“</a:t>
            </a:r>
          </a:p>
          <a:p>
            <a:pPr marL="457200" lvl="1" indent="0">
              <a:buFont typeface="Arial" panose="020B0604020202020204" pitchFamily="34" charset="0"/>
              <a:buNone/>
            </a:pPr>
            <a:endParaRPr lang="en-US" dirty="0"/>
          </a:p>
          <a:p>
            <a:r>
              <a:rPr lang="en-US" b="1" dirty="0"/>
              <a:t>Debrief</a:t>
            </a:r>
          </a:p>
          <a:p>
            <a:r>
              <a:rPr lang="en-US" b="1" i="0" dirty="0"/>
              <a:t>Observe</a:t>
            </a:r>
            <a:r>
              <a:rPr lang="en-US" b="0" i="0" dirty="0"/>
              <a:t> </a:t>
            </a:r>
            <a:r>
              <a:rPr lang="en-US" b="1" i="0" dirty="0"/>
              <a:t>&amp; Identify Concepts</a:t>
            </a:r>
            <a:r>
              <a:rPr lang="en-US" b="0" i="0" dirty="0"/>
              <a:t> </a:t>
            </a:r>
            <a:r>
              <a:rPr lang="en-US" b="0" i="1" dirty="0"/>
              <a:t>Comment on poll results. </a:t>
            </a:r>
            <a:r>
              <a:rPr lang="en-US" b="0" i="0" dirty="0"/>
              <a:t>Based on the results, what's one specific change you could make this week?</a:t>
            </a:r>
            <a:endParaRPr lang="en-US" b="1" i="0" dirty="0"/>
          </a:p>
          <a:p>
            <a:r>
              <a:rPr lang="en-US" b="1" i="0" dirty="0"/>
              <a:t>Apply</a:t>
            </a:r>
            <a:r>
              <a:rPr lang="en-US" b="0" i="0" dirty="0"/>
              <a:t> How might you involve youth in assessing their own sensory experience of belonging?</a:t>
            </a:r>
          </a:p>
          <a:p>
            <a:endParaRPr lang="en-US" b="1" i="0" dirty="0"/>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16</a:t>
            </a:fld>
            <a:endParaRPr lang="en-US"/>
          </a:p>
        </p:txBody>
      </p:sp>
    </p:spTree>
    <p:extLst>
      <p:ext uri="{BB962C8B-B14F-4D97-AF65-F5344CB8AC3E}">
        <p14:creationId xmlns:p14="http://schemas.microsoft.com/office/powerpoint/2010/main" val="1359007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 mins</a:t>
            </a:r>
          </a:p>
          <a:p>
            <a:r>
              <a:rPr lang="en-US" dirty="0"/>
              <a:t>0:53-0:56</a:t>
            </a:r>
          </a:p>
          <a:p>
            <a:endParaRPr lang="en-US" dirty="0"/>
          </a:p>
          <a:p>
            <a:r>
              <a:rPr lang="en-US" b="1" dirty="0"/>
              <a:t>Say</a:t>
            </a:r>
          </a:p>
          <a:p>
            <a:r>
              <a:rPr lang="en-US" dirty="0"/>
              <a:t>As we wrap up, we want you to be thinking about how this all connects. Everything you do in your program is ultimately to support and serve youth. The things that we’ve touched on and reflected upon are all part of the continuous process to improve. Here we have a program from Walla Walla Public Schools talking a little bit about how everything is part of continuous improvement. </a:t>
            </a:r>
          </a:p>
          <a:p>
            <a:endParaRPr lang="en-US" dirty="0"/>
          </a:p>
          <a:p>
            <a:r>
              <a:rPr lang="en-US" i="1" dirty="0"/>
              <a:t>Click to play.</a:t>
            </a:r>
          </a:p>
          <a:p>
            <a:endParaRPr lang="en-US" i="1" dirty="0"/>
          </a:p>
          <a:p>
            <a:r>
              <a:rPr lang="en-US" i="0" dirty="0"/>
              <a:t>Something interesting that they shared here that you may consider is also having your youth assess the program. What an interesting idea to compare young peoples' assessments or evaluations of the program and to assessments and evaluations from program leaders, coaches, and external evaluators. Its yet another intriguing idea for incorporating youth voice and choice and making your program a place where youth feel like they belong. </a:t>
            </a:r>
          </a:p>
          <a:p>
            <a:endParaRPr lang="en-US" dirty="0"/>
          </a:p>
          <a:p>
            <a:r>
              <a:rPr lang="en-US" b="1" dirty="0"/>
              <a:t>Source</a:t>
            </a:r>
          </a:p>
          <a:p>
            <a:r>
              <a:rPr lang="en-US" dirty="0"/>
              <a:t>https://www.facebook.com/watch/?v=1066501413848135</a:t>
            </a:r>
          </a:p>
        </p:txBody>
      </p:sp>
      <p:sp>
        <p:nvSpPr>
          <p:cNvPr id="4" name="Slide Number Placeholder 3"/>
          <p:cNvSpPr>
            <a:spLocks noGrp="1"/>
          </p:cNvSpPr>
          <p:nvPr>
            <p:ph type="sldNum" sz="quarter" idx="5"/>
          </p:nvPr>
        </p:nvSpPr>
        <p:spPr/>
        <p:txBody>
          <a:bodyPr/>
          <a:lstStyle/>
          <a:p>
            <a:fld id="{1BFF2413-6DBD-422A-9570-774272833638}" type="slidenum">
              <a:rPr lang="en-US" smtClean="0"/>
              <a:t>17</a:t>
            </a:fld>
            <a:endParaRPr lang="en-US"/>
          </a:p>
        </p:txBody>
      </p:sp>
    </p:spTree>
    <p:extLst>
      <p:ext uri="{BB962C8B-B14F-4D97-AF65-F5344CB8AC3E}">
        <p14:creationId xmlns:p14="http://schemas.microsoft.com/office/powerpoint/2010/main" val="403891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3 minutes</a:t>
            </a:r>
          </a:p>
          <a:p>
            <a:r>
              <a:rPr lang="en-US" b="0" dirty="0"/>
              <a:t>0:56-1:00</a:t>
            </a:r>
          </a:p>
          <a:p>
            <a:endParaRPr lang="en-US" b="0" dirty="0"/>
          </a:p>
          <a:p>
            <a:r>
              <a:rPr lang="en-US" b="1" dirty="0"/>
              <a:t>Say</a:t>
            </a:r>
          </a:p>
          <a:p>
            <a:r>
              <a:rPr lang="en-US" i="0" dirty="0"/>
              <a:t>As you leave today, keep the momentum going by establishing group norms with youth, not just for them. Include them in the decision and creation process. Take some time to survey youth about their interests and look for opportunities to include those interests into your program. And take a step back and assess your program for belonging begging the question do youth feel like they belong here?</a:t>
            </a:r>
          </a:p>
          <a:p>
            <a:endParaRPr lang="en-US" dirty="0"/>
          </a:p>
          <a:p>
            <a:endParaRPr lang="en-US" b="0" dirty="0"/>
          </a:p>
        </p:txBody>
      </p:sp>
      <p:sp>
        <p:nvSpPr>
          <p:cNvPr id="4" name="Slide Number Placeholder 3"/>
          <p:cNvSpPr>
            <a:spLocks noGrp="1"/>
          </p:cNvSpPr>
          <p:nvPr>
            <p:ph type="sldNum" sz="quarter" idx="5"/>
          </p:nvPr>
        </p:nvSpPr>
        <p:spPr/>
        <p:txBody>
          <a:bodyPr/>
          <a:lstStyle/>
          <a:p>
            <a:fld id="{1BFF2413-6DBD-422A-9570-774272833638}" type="slidenum">
              <a:rPr lang="en-US" smtClean="0"/>
              <a:t>18</a:t>
            </a:fld>
            <a:endParaRPr lang="en-US"/>
          </a:p>
        </p:txBody>
      </p:sp>
    </p:spTree>
    <p:extLst>
      <p:ext uri="{BB962C8B-B14F-4D97-AF65-F5344CB8AC3E}">
        <p14:creationId xmlns:p14="http://schemas.microsoft.com/office/powerpoint/2010/main" val="105032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Great program culture doesn't just happen - it's built step by step over time. This session shows you how to create a positive environment where youth actually want to be. You'll learn practical ways to discover youth interests, create group norms, and give youth a voice and a choice to foster belonging and engagement.  These elements help create a space where youth feel valued and want to participate.</a:t>
            </a:r>
          </a:p>
          <a:p>
            <a:pPr rtl="0" fontAlgn="base"/>
            <a:endParaRPr lang="en-US" sz="1200" b="0" i="0" u="none" strike="noStrike"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facilitating this training in-person: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Norm or Not displays (1 copy)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Timer or use the countdown videos below</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60 second countdown with music - https://youtu.be/mqH_WHjYoIU</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20 second countdown with bell - https://youtube.com/shorts/6cftwFGMrdY?si=dZWPyC1U6AP5RthC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1 index card* or strip with grade levels on them for each table.  Use whichever you feel is most relevant.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Suggestions are K-2, 3-5, 6-8, 9-12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Presentation pad/board with grade levels referenced above written as headings (either one per presentation pad or per column on the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Markers appropriate for the surface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Voice-and-Choice-O-meter statement signs (1 copy)*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 Senses Belonging Audit statements*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Survey Response cards (1 set per participant)*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Audio and Wi-Fi to play videos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*These items may be downloaded here - https://drive.google.com/drive/folders/1l1mazuveN8v_BNxWdFCTrde-bx8Ku1pj?usp=sharing</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 are facilitating this training virtually: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Audio to play videos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Prepare the poll on slide</a:t>
            </a:r>
            <a:r>
              <a:rPr lang="en-US" sz="1200" b="0" i="0" u="none" strike="noStrike" kern="1200" dirty="0">
                <a:solidFill>
                  <a:schemeClr val="tx1"/>
                </a:solidFill>
                <a:effectLst/>
                <a:latin typeface="+mn-lt"/>
                <a:ea typeface="+mn-ea"/>
                <a:cs typeface="+mn-cs"/>
              </a:rPr>
              <a:t>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2</a:t>
            </a:fld>
            <a:endParaRPr lang="en-US"/>
          </a:p>
        </p:txBody>
      </p:sp>
    </p:spTree>
    <p:extLst>
      <p:ext uri="{BB962C8B-B14F-4D97-AF65-F5344CB8AC3E}">
        <p14:creationId xmlns:p14="http://schemas.microsoft.com/office/powerpoint/2010/main" val="55035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 mins</a:t>
            </a:r>
          </a:p>
          <a:p>
            <a:r>
              <a:rPr lang="en-US" dirty="0"/>
              <a:t>0:05-0:07</a:t>
            </a:r>
          </a:p>
          <a:p>
            <a:endParaRPr lang="en-US" dirty="0"/>
          </a:p>
          <a:p>
            <a:r>
              <a:rPr lang="en-US" b="1" dirty="0"/>
              <a:t>Say</a:t>
            </a:r>
          </a:p>
          <a:p>
            <a:r>
              <a:rPr lang="en-US" dirty="0"/>
              <a:t>Your program culture and climate are keys to supporting youth and maintaining youth engagement. Every youth in your program should experience engaging and empowering learning opportunities; physical, emotional, and psychological safety; and they should feel seen, respected, and cared for by their peers and the program adults. </a:t>
            </a:r>
          </a:p>
          <a:p>
            <a:endParaRPr lang="en-US" dirty="0"/>
          </a:p>
          <a:p>
            <a:r>
              <a:rPr lang="en-US" i="1" dirty="0"/>
              <a:t>Click to display second list.</a:t>
            </a:r>
          </a:p>
          <a:p>
            <a:r>
              <a:rPr lang="en-US" i="0" dirty="0"/>
              <a:t>When we create a positive environment for youth, the results are indisputable. We see strong skill development, both academic and non-academic skills. Youth develop a sense of agency, self-love, and pride in themselves and their work. Youth build meaningful connections with peers and adults in positive program environments which in turns helps them to build empathy. </a:t>
            </a:r>
          </a:p>
          <a:p>
            <a:endParaRPr lang="en-US" dirty="0"/>
          </a:p>
          <a:p>
            <a:r>
              <a:rPr lang="en-US" b="1" dirty="0"/>
              <a:t>Source</a:t>
            </a:r>
          </a:p>
          <a:p>
            <a:r>
              <a:rPr lang="en-US" b="0" dirty="0"/>
              <a:t>https://schoolguide.casel.org/focus-area-3/classroom/a-supportive-classroom-environment/</a:t>
            </a:r>
          </a:p>
        </p:txBody>
      </p:sp>
      <p:sp>
        <p:nvSpPr>
          <p:cNvPr id="4" name="Slide Number Placeholder 3"/>
          <p:cNvSpPr>
            <a:spLocks noGrp="1"/>
          </p:cNvSpPr>
          <p:nvPr>
            <p:ph type="sldNum" sz="quarter" idx="5"/>
          </p:nvPr>
        </p:nvSpPr>
        <p:spPr/>
        <p:txBody>
          <a:bodyPr/>
          <a:lstStyle/>
          <a:p>
            <a:fld id="{1BFF2413-6DBD-422A-9570-774272833638}" type="slidenum">
              <a:rPr lang="en-US" smtClean="0"/>
              <a:t>3</a:t>
            </a:fld>
            <a:endParaRPr lang="en-US"/>
          </a:p>
        </p:txBody>
      </p:sp>
    </p:spTree>
    <p:extLst>
      <p:ext uri="{BB962C8B-B14F-4D97-AF65-F5344CB8AC3E}">
        <p14:creationId xmlns:p14="http://schemas.microsoft.com/office/powerpoint/2010/main" val="56550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1 mins</a:t>
            </a:r>
          </a:p>
          <a:p>
            <a:pPr algn="l" rtl="0" fontAlgn="base"/>
            <a:r>
              <a:rPr lang="en-US" sz="1200" b="0" i="0" u="none" strike="noStrike" dirty="0">
                <a:solidFill>
                  <a:srgbClr val="000000"/>
                </a:solidFill>
                <a:effectLst/>
                <a:latin typeface="Calibri"/>
                <a:cs typeface="Calibri"/>
              </a:rPr>
              <a:t>0:07-0:08</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none"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dirty="0"/>
              <a:t>As we work on creating a positive learning environment, there are several things we can do. You can develop expectations in partnership with youth through group norms. Increase the learning potential by incorporating youth voice and choice into all program aspects. Ultimately its about belonging.</a:t>
            </a:r>
          </a:p>
          <a:p>
            <a:endParaRPr lang="en-US" dirty="0"/>
          </a:p>
          <a:p>
            <a:r>
              <a:rPr lang="en-US" dirty="0">
                <a:cs typeface="Calibri"/>
              </a:rPr>
              <a:t>We’ll dive into each of these deeper today.</a:t>
            </a:r>
          </a:p>
        </p:txBody>
      </p:sp>
      <p:sp>
        <p:nvSpPr>
          <p:cNvPr id="4" name="Slide Number Placeholder 3"/>
          <p:cNvSpPr>
            <a:spLocks noGrp="1"/>
          </p:cNvSpPr>
          <p:nvPr>
            <p:ph type="sldNum" sz="quarter" idx="5"/>
          </p:nvPr>
        </p:nvSpPr>
        <p:spPr/>
        <p:txBody>
          <a:bodyPr/>
          <a:lstStyle/>
          <a:p>
            <a:fld id="{A44DC22F-BBBF-9545-BEA6-DDEB9D9BC3E6}" type="slidenum">
              <a:rPr lang="en-US" smtClean="0"/>
              <a:t>4</a:t>
            </a:fld>
            <a:endParaRPr lang="en-US"/>
          </a:p>
        </p:txBody>
      </p:sp>
    </p:spTree>
    <p:extLst>
      <p:ext uri="{BB962C8B-B14F-4D97-AF65-F5344CB8AC3E}">
        <p14:creationId xmlns:p14="http://schemas.microsoft.com/office/powerpoint/2010/main" val="62846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 mins</a:t>
            </a:r>
          </a:p>
          <a:p>
            <a:r>
              <a:rPr lang="en-US" dirty="0"/>
              <a:t>0:08-0:10</a:t>
            </a:r>
            <a:endParaRPr lang="en-US" dirty="0">
              <a:cs typeface="Calibri"/>
            </a:endParaRPr>
          </a:p>
          <a:p>
            <a:endParaRPr lang="en-US" dirty="0"/>
          </a:p>
          <a:p>
            <a:r>
              <a:rPr lang="en-US" b="1" u="none" dirty="0"/>
              <a:t>Say</a:t>
            </a:r>
            <a:endParaRPr lang="en-US" b="1" u="none"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Animations occur automatically.</a:t>
            </a:r>
            <a:endParaRPr lang="en-US" i="1" dirty="0">
              <a:cs typeface="Calibri"/>
            </a:endParaRPr>
          </a:p>
          <a:p>
            <a:pPr marL="0" indent="0">
              <a:buFont typeface="Arial" panose="020B0604020202020204" pitchFamily="34" charset="0"/>
              <a:buNone/>
            </a:pPr>
            <a:endParaRPr lang="en-US" dirty="0"/>
          </a:p>
          <a:p>
            <a:r>
              <a:rPr lang="en-US" dirty="0"/>
              <a:t>One way we can go about creating a positive environment is by creating norms for learning. This is a great thing to do with youth. Having their input in what the norms should be help them to buy into the culture they helped design. Norms are different from the rules you enforce in your program. Norms are 3-7 statements that explain how youths and staff interact with one another. They are agreed upon expectations that guide behavior and social interactions. </a:t>
            </a:r>
            <a:endParaRPr lang="en-US" dirty="0">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Have you ever been in a class or activity where you’ve felt frustrated because you can’t get a word in? Or you or others hang back and don’t participate? Have you ever felt attacked by what someone says to you? Norms develop whether you are intentional about creating them or not, but in these scenarios the norms that have developed are not ones that create a positive environment for youths.</a:t>
            </a:r>
            <a:endParaRPr lang="en-US" dirty="0">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To avoid this, taking time to intentionally form norms at the beginning of the program or even an activity and continuing to revisit them consistently will create a more effective, positive learning environment.</a:t>
            </a:r>
            <a:endParaRPr lang="en-US" dirty="0">
              <a:cs typeface="Calibri"/>
            </a:endParaRPr>
          </a:p>
        </p:txBody>
      </p:sp>
    </p:spTree>
    <p:extLst>
      <p:ext uri="{BB962C8B-B14F-4D97-AF65-F5344CB8AC3E}">
        <p14:creationId xmlns:p14="http://schemas.microsoft.com/office/powerpoint/2010/main" val="141543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5 mins</a:t>
            </a:r>
          </a:p>
          <a:p>
            <a:r>
              <a:rPr lang="en-US" dirty="0"/>
              <a:t>0:11-0:16</a:t>
            </a:r>
            <a:endParaRPr lang="en-US" dirty="0">
              <a:cs typeface="Calibri"/>
            </a:endParaRPr>
          </a:p>
          <a:p>
            <a:endParaRPr lang="en-US" dirty="0"/>
          </a:p>
          <a:p>
            <a:r>
              <a:rPr lang="en-US" sz="1200" b="1" i="0" u="none" dirty="0">
                <a:solidFill>
                  <a:srgbClr val="000000"/>
                </a:solidFill>
                <a:effectLst/>
                <a:latin typeface="Calibri" panose="020F0502020204030204" pitchFamily="34" charset="0"/>
              </a:rPr>
              <a:t>In-Person Activity – Norm or Not</a:t>
            </a:r>
          </a:p>
          <a:p>
            <a:r>
              <a:rPr lang="en-US" sz="1200" b="0" i="1" u="none" dirty="0">
                <a:solidFill>
                  <a:srgbClr val="000000"/>
                </a:solidFill>
                <a:effectLst/>
                <a:latin typeface="Calibri" panose="020F0502020204030204" pitchFamily="34" charset="0"/>
              </a:rPr>
              <a:t>Decide how to divide the group into 6 smaller groups.  Distribute 1 of the 6 images to each group and ask them not to look at them until instructed.</a:t>
            </a:r>
          </a:p>
          <a:p>
            <a:r>
              <a:rPr lang="en-US" b="0" u="none" dirty="0"/>
              <a:t>Let’s play a game called Norm or Not. Each group has a sheet with some rules and norms displays.  As a group, you will have 60 seconds to decide if the display lists norms using the descriptions we have discussed.  If your group decides that the display does not list norms, explain why and come up with suggestions for transforming them into norms. </a:t>
            </a:r>
            <a:r>
              <a:rPr lang="en-US" dirty="0"/>
              <a:t>Be careful though, some may say norms, but really are more like rules.   Each group will have 20 seconds to report out at the end of the 60 seconds.  So, choose a spokesperson now and be ready to jump right in when I say “GO”.</a:t>
            </a:r>
          </a:p>
          <a:p>
            <a:endParaRPr lang="en-US" b="0" u="none" dirty="0"/>
          </a:p>
          <a:p>
            <a:r>
              <a:rPr lang="en-US" b="0" i="1" u="none" dirty="0"/>
              <a:t>You can use your own timer to keep time or the countdowns at the links below</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60 second countdown with music - https://youtu.be/mqH_WHjYoIU</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20 second countdown with bell - https://youtube.com/shorts/6cftwFGMrdY?si=dZWPyC1U6AP5RthC</a:t>
            </a:r>
          </a:p>
          <a:p>
            <a:endParaRPr lang="en-US" b="0" u="none" dirty="0"/>
          </a:p>
          <a:p>
            <a:endParaRPr lang="en-US" b="1" u="none" dirty="0"/>
          </a:p>
          <a:p>
            <a:r>
              <a:rPr lang="en-US" b="1" u="none" dirty="0"/>
              <a:t>Virtual Activity – Annotation</a:t>
            </a:r>
            <a:endParaRPr lang="en-US" b="1" u="none" dirty="0">
              <a:cs typeface="Calibri"/>
            </a:endParaRPr>
          </a:p>
          <a:p>
            <a:r>
              <a:rPr lang="en-US" dirty="0"/>
              <a:t>Let’s play a game! This is Rule vs. Norm. We’re going to look at some rules and norms displays. Some may even say rules or norms on them. Your job is to determine what they actually are. Use your annotation tool (or tell us in the chat) what you think each one is. Be careful though, some may say norms, but really are more like rules. </a:t>
            </a:r>
          </a:p>
          <a:p>
            <a:endParaRPr lang="en-US" dirty="0"/>
          </a:p>
          <a:p>
            <a:r>
              <a:rPr lang="en-US" i="1" dirty="0"/>
              <a:t>Click through the 6 images. Allow time for participants to respond between each. Comment on what makes them rules vs. norms.</a:t>
            </a:r>
          </a:p>
          <a:p>
            <a:endParaRPr lang="en-US" dirty="0"/>
          </a:p>
          <a:p>
            <a:r>
              <a:rPr lang="en-US" b="1" dirty="0"/>
              <a:t>Debrief</a:t>
            </a:r>
          </a:p>
          <a:p>
            <a:r>
              <a:rPr lang="en-US" b="1" i="0" dirty="0"/>
              <a:t>Observe</a:t>
            </a:r>
            <a:r>
              <a:rPr lang="en-US" b="0" i="0" dirty="0"/>
              <a:t> </a:t>
            </a:r>
            <a:r>
              <a:rPr lang="en-US" b="1" i="0" dirty="0"/>
              <a:t>&amp; Identify Concepts</a:t>
            </a:r>
            <a:r>
              <a:rPr lang="en-US" b="0" i="0" dirty="0"/>
              <a:t> </a:t>
            </a:r>
            <a:r>
              <a:rPr lang="en-US" b="0" i="1" dirty="0"/>
              <a:t>Comment on responses. </a:t>
            </a:r>
            <a:r>
              <a:rPr lang="en-US" b="0" i="0" dirty="0"/>
              <a:t>What makes a rule and what makes a norm?</a:t>
            </a:r>
            <a:endParaRPr lang="en-US" b="1" i="0" dirty="0"/>
          </a:p>
          <a:p>
            <a:r>
              <a:rPr lang="en-US" b="1" i="0" dirty="0"/>
              <a:t>Apply</a:t>
            </a:r>
            <a:r>
              <a:rPr lang="en-US" b="0" i="0" dirty="0"/>
              <a:t> What do you use in your program and how can you adapt rules to be more like norms?</a:t>
            </a:r>
            <a:endParaRPr lang="en-US" b="1" i="0" dirty="0"/>
          </a:p>
          <a:p>
            <a:endParaRPr lang="en-US" dirty="0"/>
          </a:p>
          <a:p>
            <a:r>
              <a:rPr lang="en-US" b="1" dirty="0"/>
              <a:t>Sources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hlinkClick r:id="rId3" tooltip="https://www.instagram.com/p/cxyv2tiawmj/?igsh=ogfkzgvqb2nnzxk2"/>
              </a:rPr>
              <a:t>https://www.instagram.com/p/CxYv2tiAwmj/?igsh=OGFkZGVqb2NnZXk2</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4" tooltip="https://www.instagram.com/p/cgkpjzoox3y/?igsh=mtq1mm16zwp2ndnmzg=="/>
              </a:rPr>
              <a:t>https://www.instagram.com/p/CgKPJZOOX3Y/?igsh=MTQ1Mm16ZWp2NDNmZg==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5" tooltip="https://www.instagram.com/p/ciq9sg8vrqe/?igsh=mxfmm21ydgtoogztnw=="/>
              </a:rPr>
              <a:t>https://www.instagram.com/p/CiQ9sg8vrQE/?igsh=MXFmM21ydGtoOGZtNw==</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6" tooltip="https://www.instagram.com/p/bkh8bimdsku/?igsh=mxbrogdib2l5dhzyzg=="/>
              </a:rPr>
              <a:t>https://www.instagram.com/p/BKH8BImDsku/?igsh=MXBrOGdib2l5dHZyZg==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7" tooltip="https://www.instagram.com/p/dgpdbals3fg/?igsh=mwfpa3hxdjlszgy3da=="/>
              </a:rPr>
              <a:t>https://www.instagram.com/p/DGPDbalS3fg/?igsh=MWFpa3hxdjlsZGY3dA==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6</a:t>
            </a:fld>
            <a:endParaRPr lang="en-US"/>
          </a:p>
        </p:txBody>
      </p:sp>
    </p:spTree>
    <p:extLst>
      <p:ext uri="{BB962C8B-B14F-4D97-AF65-F5344CB8AC3E}">
        <p14:creationId xmlns:p14="http://schemas.microsoft.com/office/powerpoint/2010/main" val="101834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808080"/>
              </a:solidFill>
            </a:endParaRPr>
          </a:p>
          <a:p>
            <a:pPr algn="l"/>
            <a:r>
              <a:rPr lang="en-US" dirty="0">
                <a:solidFill>
                  <a:srgbClr val="808080"/>
                </a:solidFill>
              </a:rPr>
              <a:t>2 minutes</a:t>
            </a:r>
          </a:p>
          <a:p>
            <a:pPr algn="l"/>
            <a:r>
              <a:rPr lang="en-US" dirty="0">
                <a:solidFill>
                  <a:srgbClr val="808080"/>
                </a:solidFill>
              </a:rPr>
              <a:t>0:16-0:18</a:t>
            </a:r>
          </a:p>
          <a:p>
            <a:pPr algn="l" rtl="0" fontAlgn="base"/>
            <a:endParaRPr lang="en-US" dirty="0"/>
          </a:p>
          <a:p>
            <a:r>
              <a:rPr lang="en-US" b="1" u="none" dirty="0"/>
              <a:t>Say</a:t>
            </a:r>
            <a:endParaRPr lang="en-US" b="1" u="none" dirty="0">
              <a:ea typeface="Calibri"/>
              <a:cs typeface="Calibri"/>
            </a:endParaRPr>
          </a:p>
          <a:p>
            <a:r>
              <a:rPr lang="en-US" dirty="0">
                <a:ea typeface="Calibri"/>
                <a:cs typeface="Calibri"/>
              </a:rPr>
              <a:t>So how do we get started with norms? Creating norms is a process and a conversation that you should include youth in. </a:t>
            </a:r>
            <a:endParaRPr lang="en-US" dirty="0"/>
          </a:p>
          <a:p>
            <a:pPr marL="171450" indent="-171450">
              <a:buFont typeface="Arial" panose="020B0604020202020204" pitchFamily="34" charset="0"/>
              <a:buChar char="•"/>
            </a:pPr>
            <a:r>
              <a:rPr lang="en-US" b="0" dirty="0"/>
              <a:t>Involve Youth in the Process </a:t>
            </a:r>
            <a:r>
              <a:rPr lang="en-US" dirty="0"/>
              <a:t>– Engage youth in creating norms to ensure they feel invested and responsible for upholding them. Asking questions like </a:t>
            </a:r>
            <a:r>
              <a:rPr lang="en-US" b="0" i="1" dirty="0"/>
              <a:t>what’s the difference between a rule and a norm – </a:t>
            </a:r>
            <a:r>
              <a:rPr lang="en-US" dirty="0"/>
              <a:t>helps youth understand that rules are formal and set by organizations or institutions whereas norms are informal social agreements within the group. </a:t>
            </a:r>
            <a:r>
              <a:rPr lang="en-US" i="1" dirty="0"/>
              <a:t>What’s the purpose of a rule? What’s the purpose of a norm? </a:t>
            </a:r>
            <a:r>
              <a:rPr lang="en-US" dirty="0"/>
              <a:t>may be explained like this – a rule might be that youths can’t hit each other to ensure safety, while a norm might be treating each other with kindness to create emotional safety and belonging. </a:t>
            </a:r>
            <a:endParaRPr lang="en-US" dirty="0">
              <a:ea typeface="Calibri"/>
              <a:cs typeface="Calibri"/>
            </a:endParaRPr>
          </a:p>
          <a:p>
            <a:pPr marL="171450" indent="-171450">
              <a:buFont typeface="Arial" panose="020B0604020202020204" pitchFamily="34" charset="0"/>
              <a:buChar char="•"/>
            </a:pPr>
            <a:r>
              <a:rPr lang="en-US" b="0" dirty="0"/>
              <a:t>Discuss the Importance of Norms</a:t>
            </a:r>
            <a:r>
              <a:rPr lang="en-US" b="1" dirty="0"/>
              <a:t> </a:t>
            </a:r>
            <a:r>
              <a:rPr lang="en-US" dirty="0"/>
              <a:t>– Emphasize the importance of agreed-upon norms and how it helps to maintain a positive and respectful environment where everyone feels safe and valued. </a:t>
            </a:r>
            <a:endParaRPr lang="en-US" dirty="0">
              <a:ea typeface="Calibri"/>
              <a:cs typeface="Calibri"/>
            </a:endParaRPr>
          </a:p>
          <a:p>
            <a:pPr marL="171450" indent="-171450">
              <a:buFont typeface="Arial" panose="020B0604020202020204" pitchFamily="34" charset="0"/>
              <a:buChar char="•"/>
            </a:pPr>
            <a:r>
              <a:rPr lang="en-US" b="0" dirty="0"/>
              <a:t>Tailor Norms to the Program</a:t>
            </a:r>
            <a:r>
              <a:rPr lang="en-US" b="1" dirty="0"/>
              <a:t> </a:t>
            </a:r>
            <a:r>
              <a:rPr lang="en-US" dirty="0"/>
              <a:t>– The last portion of questions are geared towards specific youth experiences and preferences to tailor norms to your program space. </a:t>
            </a:r>
            <a:r>
              <a:rPr lang="en-US" i="1" dirty="0"/>
              <a:t>Review questions</a:t>
            </a:r>
            <a:endParaRPr lang="en-US" dirty="0"/>
          </a:p>
          <a:p>
            <a:endParaRPr lang="en-US" dirty="0"/>
          </a:p>
          <a:p>
            <a:r>
              <a:rPr lang="en-US" dirty="0"/>
              <a:t>Once you’ve gotten a chance to discuss these questions with youth its time to agree on norms.</a:t>
            </a:r>
          </a:p>
          <a:p>
            <a:endParaRPr lang="en-US" dirty="0"/>
          </a:p>
          <a:p>
            <a:endParaRPr lang="en-US" i="1" dirty="0"/>
          </a:p>
          <a:p>
            <a:endParaRPr lang="en-US" b="1" u="sng" dirty="0">
              <a:ea typeface="Calibri"/>
              <a:cs typeface="Calibri"/>
            </a:endParaRPr>
          </a:p>
        </p:txBody>
      </p:sp>
      <p:sp>
        <p:nvSpPr>
          <p:cNvPr id="4" name="Slide Number Placeholder 3"/>
          <p:cNvSpPr>
            <a:spLocks noGrp="1"/>
          </p:cNvSpPr>
          <p:nvPr>
            <p:ph type="sldNum" sz="quarter" idx="5"/>
          </p:nvPr>
        </p:nvSpPr>
        <p:spPr/>
        <p:txBody>
          <a:bodyPr/>
          <a:lstStyle/>
          <a:p>
            <a:fld id="{D3DD1371-CF2E-4775-8630-7E8AFF95C202}" type="slidenum">
              <a:rPr lang="en-US" smtClean="0"/>
              <a:t>7</a:t>
            </a:fld>
            <a:endParaRPr lang="en-US"/>
          </a:p>
        </p:txBody>
      </p:sp>
    </p:spTree>
    <p:extLst>
      <p:ext uri="{BB962C8B-B14F-4D97-AF65-F5344CB8AC3E}">
        <p14:creationId xmlns:p14="http://schemas.microsoft.com/office/powerpoint/2010/main" val="389709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 mins</a:t>
            </a:r>
            <a:endParaRPr lang="en-US" dirty="0">
              <a:cs typeface="Calibri"/>
            </a:endParaRPr>
          </a:p>
          <a:p>
            <a:r>
              <a:rPr lang="en-US" dirty="0"/>
              <a:t>0:18-0:20</a:t>
            </a:r>
            <a:endParaRPr lang="en-US" dirty="0">
              <a:cs typeface="Calibri"/>
            </a:endParaRPr>
          </a:p>
          <a:p>
            <a:endParaRPr lang="en-US" dirty="0"/>
          </a:p>
          <a:p>
            <a:r>
              <a:rPr lang="en-US" b="1" u="sng" dirty="0"/>
              <a:t>Say</a:t>
            </a:r>
            <a:endParaRPr lang="en-US" b="1" u="sng" dirty="0">
              <a:cs typeface="Calibri"/>
            </a:endParaRPr>
          </a:p>
          <a:p>
            <a:pPr marL="0" indent="0">
              <a:buFont typeface="Arial" panose="020B0604020202020204" pitchFamily="34" charset="0"/>
              <a:buNone/>
            </a:pPr>
            <a:r>
              <a:rPr lang="en-US" i="1" dirty="0"/>
              <a:t>Animations occur automatically.</a:t>
            </a:r>
            <a:endParaRPr lang="en-US" i="1" dirty="0">
              <a:cs typeface="Calibri"/>
            </a:endParaRPr>
          </a:p>
          <a:p>
            <a:pPr marL="0" indent="0">
              <a:buFont typeface="Arial" panose="020B0604020202020204" pitchFamily="34" charset="0"/>
              <a:buNone/>
            </a:pPr>
            <a:endParaRPr lang="en-US" i="1" dirty="0"/>
          </a:p>
          <a:p>
            <a:pPr marL="0" indent="0">
              <a:buFont typeface="Arial" panose="020B0604020202020204" pitchFamily="34" charset="0"/>
              <a:buNone/>
            </a:pPr>
            <a:r>
              <a:rPr lang="en-US" dirty="0"/>
              <a:t>After having these discussion with youth, now its time to form the norms.</a:t>
            </a:r>
            <a:endParaRPr lang="en-US" dirty="0">
              <a:cs typeface="Calibri"/>
            </a:endParaRPr>
          </a:p>
          <a:p>
            <a:pPr marL="171450" indent="-171450">
              <a:buFont typeface="Arial" panose="020B0604020202020204" pitchFamily="34" charset="0"/>
              <a:buChar char="•"/>
            </a:pPr>
            <a:r>
              <a:rPr lang="en-US" dirty="0"/>
              <a:t>First, gathering ideas – norms that your youth think you should use. Have them work independently or in small groups to brainstorm as many ideas as possible.</a:t>
            </a:r>
            <a:endParaRPr lang="en-US" dirty="0">
              <a:cs typeface="Calibri"/>
            </a:endParaRPr>
          </a:p>
          <a:p>
            <a:pPr marL="171450" indent="-171450">
              <a:buFont typeface="Arial" panose="020B0604020202020204" pitchFamily="34" charset="0"/>
              <a:buChar char="•"/>
            </a:pPr>
            <a:r>
              <a:rPr lang="en-US" dirty="0"/>
              <a:t>Then, organize and refine ideas. Help youth sort ideas. You may find that you have a lot of the same idea using slightly different words. Group these together. Have youth work together to discuss how they want to word their ideas and issues.</a:t>
            </a:r>
            <a:endParaRPr lang="en-US" dirty="0">
              <a:cs typeface="Calibri"/>
            </a:endParaRPr>
          </a:p>
          <a:p>
            <a:pPr marL="171450" indent="-171450">
              <a:buFont typeface="Arial" panose="020B0604020202020204" pitchFamily="34" charset="0"/>
              <a:buChar char="•"/>
            </a:pPr>
            <a:r>
              <a:rPr lang="en-US" dirty="0"/>
              <a:t>Vote on the norms to determine which will be used and if you all will be able to commit to these. You may find some that are controversial and should not be included in your final norms.</a:t>
            </a:r>
            <a:endParaRPr lang="en-US" dirty="0">
              <a:cs typeface="Calibri"/>
            </a:endParaRPr>
          </a:p>
          <a:p>
            <a:pPr marL="171450" indent="-171450">
              <a:buFont typeface="Arial" panose="020B0604020202020204" pitchFamily="34" charset="0"/>
              <a:buChar char="•"/>
            </a:pPr>
            <a:r>
              <a:rPr lang="en-US" dirty="0"/>
              <a:t>Finally, have youth demonstrate commitment to the norms. This can be by signing them or other processes.</a:t>
            </a:r>
            <a:endParaRPr lang="en-US" dirty="0">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We have seen several examples of norms – some are simple, others are more detailed or “beautiful”. No matter what your norms look like, they will be most effective if you develop them with youth and ensure everyone understands and agrees with them.</a:t>
            </a:r>
          </a:p>
        </p:txBody>
      </p:sp>
    </p:spTree>
    <p:extLst>
      <p:ext uri="{BB962C8B-B14F-4D97-AF65-F5344CB8AC3E}">
        <p14:creationId xmlns:p14="http://schemas.microsoft.com/office/powerpoint/2010/main" val="202348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5 mins</a:t>
            </a:r>
          </a:p>
          <a:p>
            <a:r>
              <a:rPr lang="en-US" b="0" dirty="0"/>
              <a:t>0:20-0:25</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rPr>
              <a:t>In-Person Activity – Youth Voice on Adult Norms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Place a notecard on each table with one of the following on it (K-2, 3-5, 6-8, 9-12)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solidFill>
                  <a:srgbClr val="000000"/>
                </a:solidFill>
                <a:effectLst/>
                <a:latin typeface="Calibri" panose="020F0502020204030204" pitchFamily="34" charset="0"/>
              </a:rPr>
              <a:t>We’re going to flip the script a little and think about norms from a different perspective for a few moments.  You have a card on your table that represents a grade level OSTs may serve.  At your table, imagine you are youth in that grade level that have been coming to this program for 3 months.  You’ve seen how adults interact with you and your peers.  As a group, come up with 2-3  norms that the ADULTS have to follow and write them on the pad/board that matches the grade level you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dirty="0">
              <a:solidFill>
                <a:srgbClr val="000000"/>
              </a:solidFill>
              <a:effectLst/>
              <a:latin typeface="Calibri" panose="020F0502020204030204" pitchFamily="34" charset="0"/>
            </a:endParaRPr>
          </a:p>
          <a:p>
            <a:endParaRPr lang="en-US" b="1" dirty="0"/>
          </a:p>
          <a:p>
            <a:r>
              <a:rPr lang="en-US" b="1" dirty="0"/>
              <a:t>Virtual Activity – Chat</a:t>
            </a:r>
          </a:p>
          <a:p>
            <a:r>
              <a:rPr lang="en-US" sz="1200" b="0" i="0" kern="1200" dirty="0">
                <a:solidFill>
                  <a:schemeClr val="tx1"/>
                </a:solidFill>
                <a:effectLst/>
                <a:latin typeface="+mn-lt"/>
                <a:ea typeface="+mn-ea"/>
                <a:cs typeface="+mn-cs"/>
              </a:rPr>
              <a:t>We’re going to flip the script a little and place ourselves in a different perspective for a few moments. Imagine you are a 14-year-old who has been coming to this program for 3 months. You've seen how adults interact with you and your peers. If you could write group norms that the ADULTS had to follow, what would you include? </a:t>
            </a:r>
            <a:r>
              <a:rPr lang="en-US" sz="1200" b="0" i="1" kern="1200" dirty="0">
                <a:solidFill>
                  <a:schemeClr val="tx1"/>
                </a:solidFill>
                <a:effectLst/>
                <a:latin typeface="+mn-lt"/>
                <a:ea typeface="+mn-ea"/>
                <a:cs typeface="+mn-cs"/>
              </a:rPr>
              <a:t>Click for animation.</a:t>
            </a:r>
            <a:r>
              <a:rPr lang="en-US" sz="1200" b="0" i="0" kern="1200" dirty="0">
                <a:solidFill>
                  <a:schemeClr val="tx1"/>
                </a:solidFill>
                <a:effectLst/>
                <a:latin typeface="+mn-lt"/>
                <a:ea typeface="+mn-ea"/>
                <a:cs typeface="+mn-cs"/>
              </a:rPr>
              <a:t> Take a moment to think about this and then finish the statement on the screen. Drop your norm in the chat. </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Suggest possible answers.</a:t>
            </a:r>
            <a:endParaRPr lang="en-US" i="1" dirty="0"/>
          </a:p>
          <a:p>
            <a:pPr marL="171450" indent="-171450">
              <a:buFont typeface="Arial" panose="020B0604020202020204" pitchFamily="34" charset="0"/>
              <a:buChar char="•"/>
            </a:pPr>
            <a:r>
              <a:rPr lang="en-US" i="1" dirty="0"/>
              <a:t>Adults will learn and use our names correctly, even if it takes practice.</a:t>
            </a:r>
          </a:p>
          <a:p>
            <a:pPr marL="171450" indent="-171450">
              <a:buFont typeface="Arial" panose="020B0604020202020204" pitchFamily="34" charset="0"/>
              <a:buChar char="•"/>
            </a:pPr>
            <a:r>
              <a:rPr lang="en-US" i="1" dirty="0"/>
              <a:t>Adults will ask us why we're upset before assuming we're being difficult.</a:t>
            </a:r>
          </a:p>
          <a:p>
            <a:pPr marL="171450" indent="-171450">
              <a:buFont typeface="Arial" panose="020B0604020202020204" pitchFamily="34" charset="0"/>
              <a:buChar char="•"/>
            </a:pPr>
            <a:r>
              <a:rPr lang="en-US" i="1" dirty="0"/>
              <a:t>Adults will include us in decisions about activities, not just tell us what we're doing.</a:t>
            </a:r>
          </a:p>
          <a:p>
            <a:pPr marL="171450" indent="-171450">
              <a:buFont typeface="Arial" panose="020B0604020202020204" pitchFamily="34" charset="0"/>
              <a:buChar char="•"/>
            </a:pPr>
            <a:r>
              <a:rPr lang="en-US" i="1" dirty="0"/>
              <a:t>Adults will remember things we tell them about our lives and follow up on them.</a:t>
            </a:r>
          </a:p>
          <a:p>
            <a:pPr marL="0" indent="0">
              <a:buFont typeface="Arial" panose="020B0604020202020204" pitchFamily="34" charset="0"/>
              <a:buNone/>
            </a:pPr>
            <a:endParaRPr lang="en-US" dirty="0"/>
          </a:p>
          <a:p>
            <a:r>
              <a:rPr lang="en-US" b="1" dirty="0"/>
              <a:t>Debrief</a:t>
            </a:r>
          </a:p>
          <a:p>
            <a:r>
              <a:rPr lang="en-US" b="1" i="0" dirty="0"/>
              <a:t>Observe</a:t>
            </a:r>
            <a:r>
              <a:rPr lang="en-US" b="0" i="0" dirty="0"/>
              <a:t> </a:t>
            </a:r>
            <a:r>
              <a:rPr lang="en-US" b="1" i="0" dirty="0"/>
              <a:t>&amp; Identify Concepts</a:t>
            </a:r>
            <a:r>
              <a:rPr lang="en-US" b="0" i="0" dirty="0"/>
              <a:t> What patterns emerged in the norms youth would want for adults? How do these differ from typical group norms focused on youth behavior?</a:t>
            </a:r>
          </a:p>
          <a:p>
            <a:r>
              <a:rPr lang="en-US" b="1" i="0" dirty="0"/>
              <a:t>Apply</a:t>
            </a:r>
            <a:r>
              <a:rPr lang="en-US" b="0" i="0" dirty="0"/>
              <a:t> What would change in your program if you actually implemented these norms?</a:t>
            </a:r>
            <a:endParaRPr lang="en-US" b="1" i="0" dirty="0"/>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9</a:t>
            </a:fld>
            <a:endParaRPr lang="en-US"/>
          </a:p>
        </p:txBody>
      </p:sp>
    </p:spTree>
    <p:extLst>
      <p:ext uri="{BB962C8B-B14F-4D97-AF65-F5344CB8AC3E}">
        <p14:creationId xmlns:p14="http://schemas.microsoft.com/office/powerpoint/2010/main" val="2340520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22426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5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86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6229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09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218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47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20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129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0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356482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11756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0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2245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3109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06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8757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342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4966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008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0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53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883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533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78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4197472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39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88833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992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18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0509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19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8097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45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43225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00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4198659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80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79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39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87533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43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0455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5962467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0"/>
              <a:ext cx="969088" cy="68580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rgbClr val="B98EBF">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black background with blue text&#10;&#10;AI-generated content may be incorrect.">
            <a:extLst>
              <a:ext uri="{FF2B5EF4-FFF2-40B4-BE49-F238E27FC236}">
                <a16:creationId xmlns:a16="http://schemas.microsoft.com/office/drawing/2014/main" id="{C4E26D80-673B-7DBF-DF11-8A9EB805C4DC}"/>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2426D0B6-70A0-C03D-4F0A-4FADAC966286}"/>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4093784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3179" y="-8467"/>
            <a:ext cx="12195180" cy="6875616"/>
            <a:chOff x="-3179" y="-8467"/>
            <a:chExt cx="12195180" cy="6875616"/>
          </a:xfrm>
        </p:grpSpPr>
        <p:sp>
          <p:nvSpPr>
            <p:cNvPr id="22" name="Rectangle 23"/>
            <p:cNvSpPr/>
            <p:nvPr/>
          </p:nvSpPr>
          <p:spPr>
            <a:xfrm rot="5400000">
              <a:off x="5696323" y="341861"/>
              <a:ext cx="796176" cy="1219517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rot="5400000">
              <a:off x="5686091" y="331632"/>
              <a:ext cx="816638" cy="12195178"/>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98EBF">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rot="5400000">
              <a:off x="3714793" y="2326568"/>
              <a:ext cx="816638" cy="8246226"/>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rot="5400000">
              <a:off x="5640549" y="313755"/>
              <a:ext cx="904548" cy="12192004"/>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rot="5400000" flipV="1">
              <a:off x="5796314" y="468412"/>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rot="5400000" flipV="1">
              <a:off x="9512115" y="4187264"/>
              <a:ext cx="1131364" cy="4228406"/>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5400000">
              <a:off x="1198033" y="-12065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9791"/>
          <a:stretch/>
        </p:blipFill>
        <p:spPr>
          <a:xfrm>
            <a:off x="9909398" y="6104834"/>
            <a:ext cx="2205512" cy="658044"/>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5" name="Text Placeholder 11">
            <a:extLst>
              <a:ext uri="{FF2B5EF4-FFF2-40B4-BE49-F238E27FC236}">
                <a16:creationId xmlns:a16="http://schemas.microsoft.com/office/drawing/2014/main" id="{08DC2859-F5FE-17E3-6966-6CA899F6CAAC}"/>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8767770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0"/>
            <a:ext cx="12192003" cy="6854901"/>
            <a:chOff x="-4084" y="44904"/>
            <a:chExt cx="12192003" cy="6854901"/>
          </a:xfrm>
        </p:grpSpPr>
        <p:sp>
          <p:nvSpPr>
            <p:cNvPr id="22" name="Rectangle 23"/>
            <p:cNvSpPr/>
            <p:nvPr/>
          </p:nvSpPr>
          <p:spPr>
            <a:xfrm rot="5400000">
              <a:off x="5692240" y="345945"/>
              <a:ext cx="796176" cy="1218701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rot="5400000">
              <a:off x="5684049" y="386739"/>
              <a:ext cx="816638" cy="1219109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rot="5400000">
              <a:off x="3714793" y="2367388"/>
              <a:ext cx="816638" cy="8246226"/>
            </a:xfrm>
            <a:prstGeom prst="triangle">
              <a:avLst>
                <a:gd name="adj" fmla="val 100000"/>
              </a:avLst>
            </a:prstGeom>
            <a:solidFill>
              <a:schemeClr val="tx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rot="5400000">
              <a:off x="5640094" y="346865"/>
              <a:ext cx="904548" cy="12191095"/>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rot="5400000" flipV="1">
              <a:off x="5792232" y="501068"/>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98EBF">
                <a:alpha val="6470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rot="5400000" flipV="1">
              <a:off x="9510073" y="4221962"/>
              <a:ext cx="1131364" cy="4224322"/>
            </a:xfrm>
            <a:prstGeom prst="triangle">
              <a:avLst>
                <a:gd name="adj" fmla="val 100000"/>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5400000">
              <a:off x="1193950" y="-1153129"/>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10633"/>
          <a:stretch/>
        </p:blipFill>
        <p:spPr>
          <a:xfrm>
            <a:off x="9933333" y="6068592"/>
            <a:ext cx="2205512" cy="651907"/>
          </a:xfrm>
          <a:prstGeom prst="rect">
            <a:avLst/>
          </a:prstGeom>
        </p:spPr>
      </p:pic>
      <p:sp>
        <p:nvSpPr>
          <p:cNvPr id="5" name="Text Placeholder 11">
            <a:extLst>
              <a:ext uri="{FF2B5EF4-FFF2-40B4-BE49-F238E27FC236}">
                <a16:creationId xmlns:a16="http://schemas.microsoft.com/office/drawing/2014/main" id="{536E47E0-C3DA-75DB-E5B9-45EE846648CE}"/>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6217003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5.xml"/><Relationship Id="rId16"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diagramColors" Target="../diagrams/colors3.xml"/><Relationship Id="rId11" Type="http://schemas.openxmlformats.org/officeDocument/2006/relationships/image" Target="../media/image27.svg"/><Relationship Id="rId5" Type="http://schemas.openxmlformats.org/officeDocument/2006/relationships/diagramQuickStyle" Target="../diagrams/quickStyle3.xml"/><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diagramLayout" Target="../diagrams/layout3.xml"/><Relationship Id="rId9" Type="http://schemas.openxmlformats.org/officeDocument/2006/relationships/image" Target="../media/image25.sv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16.xml"/><Relationship Id="rId7" Type="http://schemas.openxmlformats.org/officeDocument/2006/relationships/image" Target="../media/image3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jp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notesSlide" Target="../notesSlides/notesSlide16.xml"/><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37D6-CBB5-1A2D-4D0C-4A276C513AEF}"/>
              </a:ext>
            </a:extLst>
          </p:cNvPr>
          <p:cNvSpPr>
            <a:spLocks noGrp="1"/>
          </p:cNvSpPr>
          <p:nvPr>
            <p:ph type="ctrTitle"/>
          </p:nvPr>
        </p:nvSpPr>
        <p:spPr/>
        <p:txBody>
          <a:bodyPr/>
          <a:lstStyle/>
          <a:p>
            <a:r>
              <a:rPr lang="en-US"/>
              <a:t>Trainer Action Pack</a:t>
            </a:r>
          </a:p>
        </p:txBody>
      </p:sp>
      <p:sp>
        <p:nvSpPr>
          <p:cNvPr id="3" name="Subtitle 2">
            <a:extLst>
              <a:ext uri="{FF2B5EF4-FFF2-40B4-BE49-F238E27FC236}">
                <a16:creationId xmlns:a16="http://schemas.microsoft.com/office/drawing/2014/main" id="{5DA5D1F3-2F06-0B86-14AE-A405CC081936}"/>
              </a:ext>
            </a:extLst>
          </p:cNvPr>
          <p:cNvSpPr>
            <a:spLocks noGrp="1"/>
          </p:cNvSpPr>
          <p:nvPr>
            <p:ph type="subTitle" idx="1"/>
          </p:nvPr>
        </p:nvSpPr>
        <p:spPr/>
        <p:txBody>
          <a:bodyPr/>
          <a:lstStyle/>
          <a:p>
            <a:r>
              <a:rPr lang="en-US"/>
              <a:t>A Guide to the Session</a:t>
            </a:r>
          </a:p>
        </p:txBody>
      </p:sp>
      <p:sp>
        <p:nvSpPr>
          <p:cNvPr id="4" name="Text Placeholder 3">
            <a:extLst>
              <a:ext uri="{FF2B5EF4-FFF2-40B4-BE49-F238E27FC236}">
                <a16:creationId xmlns:a16="http://schemas.microsoft.com/office/drawing/2014/main" id="{F79BE0D0-547F-BF05-4710-A4C8325601F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4570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5E3D-BEB1-E942-58C9-AB71E38C3D23}"/>
              </a:ext>
            </a:extLst>
          </p:cNvPr>
          <p:cNvSpPr>
            <a:spLocks noGrp="1"/>
          </p:cNvSpPr>
          <p:nvPr>
            <p:ph type="title"/>
          </p:nvPr>
        </p:nvSpPr>
        <p:spPr>
          <a:xfrm>
            <a:off x="708660" y="468284"/>
            <a:ext cx="9685674" cy="1320800"/>
          </a:xfrm>
        </p:spPr>
        <p:txBody>
          <a:bodyPr>
            <a:normAutofit/>
          </a:bodyPr>
          <a:lstStyle/>
          <a:p>
            <a:r>
              <a:rPr lang="en-US" sz="4400" dirty="0"/>
              <a:t>What is Voice and Choice?</a:t>
            </a:r>
          </a:p>
        </p:txBody>
      </p:sp>
      <p:sp>
        <p:nvSpPr>
          <p:cNvPr id="3" name="Content Placeholder 2">
            <a:extLst>
              <a:ext uri="{FF2B5EF4-FFF2-40B4-BE49-F238E27FC236}">
                <a16:creationId xmlns:a16="http://schemas.microsoft.com/office/drawing/2014/main" id="{A1AB19D8-E72C-2F74-B738-57B8C31EFFEB}"/>
              </a:ext>
            </a:extLst>
          </p:cNvPr>
          <p:cNvSpPr>
            <a:spLocks noGrp="1"/>
          </p:cNvSpPr>
          <p:nvPr>
            <p:ph sz="half" idx="1"/>
          </p:nvPr>
        </p:nvSpPr>
        <p:spPr>
          <a:xfrm>
            <a:off x="605790" y="1488614"/>
            <a:ext cx="5273041" cy="3880772"/>
          </a:xfrm>
        </p:spPr>
        <p:txBody>
          <a:bodyPr anchor="ctr">
            <a:normAutofit/>
          </a:bodyPr>
          <a:lstStyle/>
          <a:p>
            <a:r>
              <a:rPr lang="en-US" dirty="0"/>
              <a:t>Expression of values, beliefs, opinions, and interests</a:t>
            </a:r>
          </a:p>
          <a:p>
            <a:r>
              <a:rPr lang="en-US" dirty="0"/>
              <a:t>Empowerment to make decisions and lead in activities</a:t>
            </a:r>
          </a:p>
        </p:txBody>
      </p:sp>
      <p:pic>
        <p:nvPicPr>
          <p:cNvPr id="8" name="Picture 7" descr="A group of people sitting on a bench with laptops&#10;&#10;AI-generated content may be incorrect.">
            <a:extLst>
              <a:ext uri="{FF2B5EF4-FFF2-40B4-BE49-F238E27FC236}">
                <a16:creationId xmlns:a16="http://schemas.microsoft.com/office/drawing/2014/main" id="{2C3A304F-60B5-098A-ADB4-E98B608D7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835" y="1598165"/>
            <a:ext cx="5492505" cy="3661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597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AC791-E265-D6AA-CE0F-7A692D52D731}"/>
              </a:ext>
            </a:extLst>
          </p:cNvPr>
          <p:cNvSpPr>
            <a:spLocks noGrp="1"/>
          </p:cNvSpPr>
          <p:nvPr>
            <p:ph type="title"/>
          </p:nvPr>
        </p:nvSpPr>
        <p:spPr/>
        <p:txBody>
          <a:bodyPr>
            <a:normAutofit/>
          </a:bodyPr>
          <a:lstStyle/>
          <a:p>
            <a:r>
              <a:rPr lang="en-US" sz="4400" dirty="0"/>
              <a:t>Why Voice and Choice?</a:t>
            </a:r>
          </a:p>
        </p:txBody>
      </p:sp>
      <p:graphicFrame>
        <p:nvGraphicFramePr>
          <p:cNvPr id="4" name="Content Placeholder 3">
            <a:extLst>
              <a:ext uri="{FF2B5EF4-FFF2-40B4-BE49-F238E27FC236}">
                <a16:creationId xmlns:a16="http://schemas.microsoft.com/office/drawing/2014/main" id="{0ADFD65A-CDAE-8A04-24C4-C6DA358D79EF}"/>
              </a:ext>
            </a:extLst>
          </p:cNvPr>
          <p:cNvGraphicFramePr>
            <a:graphicFrameLocks noGrp="1"/>
          </p:cNvGraphicFramePr>
          <p:nvPr>
            <p:ph idx="1"/>
            <p:extLst>
              <p:ext uri="{D42A27DB-BD31-4B8C-83A1-F6EECF244321}">
                <p14:modId xmlns:p14="http://schemas.microsoft.com/office/powerpoint/2010/main" val="14629775"/>
              </p:ext>
            </p:extLst>
          </p:nvPr>
        </p:nvGraphicFramePr>
        <p:xfrm>
          <a:off x="657066" y="1726248"/>
          <a:ext cx="10877867"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12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D01FD-59B8-263E-47C8-4D83C3861635}"/>
              </a:ext>
            </a:extLst>
          </p:cNvPr>
          <p:cNvSpPr>
            <a:spLocks noGrp="1"/>
          </p:cNvSpPr>
          <p:nvPr>
            <p:ph type="title"/>
          </p:nvPr>
        </p:nvSpPr>
        <p:spPr/>
        <p:txBody>
          <a:bodyPr>
            <a:normAutofit/>
          </a:bodyPr>
          <a:lstStyle/>
          <a:p>
            <a:r>
              <a:rPr lang="en-US" sz="4800" dirty="0"/>
              <a:t>How to Incorporate Choice</a:t>
            </a:r>
          </a:p>
        </p:txBody>
      </p:sp>
      <p:graphicFrame>
        <p:nvGraphicFramePr>
          <p:cNvPr id="5" name="Diagram 4">
            <a:extLst>
              <a:ext uri="{FF2B5EF4-FFF2-40B4-BE49-F238E27FC236}">
                <a16:creationId xmlns:a16="http://schemas.microsoft.com/office/drawing/2014/main" id="{46F688B2-5C89-18A0-1E5F-B7456DA38DFE}"/>
              </a:ext>
            </a:extLst>
          </p:cNvPr>
          <p:cNvGraphicFramePr/>
          <p:nvPr>
            <p:extLst>
              <p:ext uri="{D42A27DB-BD31-4B8C-83A1-F6EECF244321}">
                <p14:modId xmlns:p14="http://schemas.microsoft.com/office/powerpoint/2010/main" val="3834026795"/>
              </p:ext>
            </p:extLst>
          </p:nvPr>
        </p:nvGraphicFramePr>
        <p:xfrm>
          <a:off x="893331" y="1461135"/>
          <a:ext cx="10405337" cy="4410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5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E4CC-1B34-D15C-C987-C38CC77B3D66}"/>
              </a:ext>
            </a:extLst>
          </p:cNvPr>
          <p:cNvSpPr>
            <a:spLocks noGrp="1"/>
          </p:cNvSpPr>
          <p:nvPr>
            <p:ph type="title"/>
          </p:nvPr>
        </p:nvSpPr>
        <p:spPr/>
        <p:txBody>
          <a:bodyPr>
            <a:normAutofit/>
          </a:bodyPr>
          <a:lstStyle/>
          <a:p>
            <a:r>
              <a:rPr lang="en-US" sz="4400" dirty="0"/>
              <a:t>Voice-and-Choice-O-Meter</a:t>
            </a:r>
            <a:endParaRPr lang="en-US" sz="4400" dirty="0">
              <a:latin typeface="Oswald" panose="00000500000000000000" pitchFamily="2" charset="0"/>
            </a:endParaRPr>
          </a:p>
        </p:txBody>
      </p:sp>
      <p:sp>
        <p:nvSpPr>
          <p:cNvPr id="4" name="Block Arc 3">
            <a:extLst>
              <a:ext uri="{FF2B5EF4-FFF2-40B4-BE49-F238E27FC236}">
                <a16:creationId xmlns:a16="http://schemas.microsoft.com/office/drawing/2014/main" id="{F5268FC7-2479-6C92-B798-21051F4EBB68}"/>
              </a:ext>
            </a:extLst>
          </p:cNvPr>
          <p:cNvSpPr/>
          <p:nvPr/>
        </p:nvSpPr>
        <p:spPr>
          <a:xfrm>
            <a:off x="1120140" y="1930400"/>
            <a:ext cx="8428182" cy="7439660"/>
          </a:xfrm>
          <a:prstGeom prst="blockArc">
            <a:avLst/>
          </a:prstGeom>
          <a:gradFill flip="none" rotWithShape="1">
            <a:gsLst>
              <a:gs pos="28000">
                <a:srgbClr val="FFC000"/>
              </a:gs>
              <a:gs pos="0">
                <a:srgbClr val="FF0000"/>
              </a:gs>
              <a:gs pos="52000">
                <a:srgbClr val="FFC000"/>
              </a:gs>
              <a:gs pos="75000">
                <a:srgbClr val="FFFF00"/>
              </a:gs>
              <a:gs pos="100000">
                <a:srgbClr val="00B05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tall grey tie&#10;&#10;AI-generated content may be incorrect.">
            <a:extLst>
              <a:ext uri="{FF2B5EF4-FFF2-40B4-BE49-F238E27FC236}">
                <a16:creationId xmlns:a16="http://schemas.microsoft.com/office/drawing/2014/main" id="{20F4CEF9-A6AD-BD1E-9AE9-BA07507D5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563756" flipH="1">
            <a:off x="2937509" y="2984884"/>
            <a:ext cx="1746884" cy="3493768"/>
          </a:xfrm>
          <a:prstGeom prst="rect">
            <a:avLst/>
          </a:prstGeom>
        </p:spPr>
      </p:pic>
      <p:pic>
        <p:nvPicPr>
          <p:cNvPr id="7" name="Picture 6" descr="A tall grey tie&#10;&#10;AI-generated content may be incorrect.">
            <a:extLst>
              <a:ext uri="{FF2B5EF4-FFF2-40B4-BE49-F238E27FC236}">
                <a16:creationId xmlns:a16="http://schemas.microsoft.com/office/drawing/2014/main" id="{7F31DFF5-10C9-0A98-3F6C-EC839F8FE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0594" flipH="1">
            <a:off x="3461379" y="2413385"/>
            <a:ext cx="1746884" cy="3493768"/>
          </a:xfrm>
          <a:prstGeom prst="rect">
            <a:avLst/>
          </a:prstGeom>
        </p:spPr>
      </p:pic>
      <p:pic>
        <p:nvPicPr>
          <p:cNvPr id="8" name="Picture 7" descr="A tall grey tie&#10;&#10;AI-generated content may be incorrect.">
            <a:extLst>
              <a:ext uri="{FF2B5EF4-FFF2-40B4-BE49-F238E27FC236}">
                <a16:creationId xmlns:a16="http://schemas.microsoft.com/office/drawing/2014/main" id="{EBE26C92-3AF9-C482-A306-1BEDA68B2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55574" y="2108202"/>
            <a:ext cx="1746884" cy="3493768"/>
          </a:xfrm>
          <a:prstGeom prst="rect">
            <a:avLst/>
          </a:prstGeom>
        </p:spPr>
      </p:pic>
      <p:pic>
        <p:nvPicPr>
          <p:cNvPr id="9" name="Picture 8" descr="A tall grey tie&#10;&#10;AI-generated content may be incorrect.">
            <a:extLst>
              <a:ext uri="{FF2B5EF4-FFF2-40B4-BE49-F238E27FC236}">
                <a16:creationId xmlns:a16="http://schemas.microsoft.com/office/drawing/2014/main" id="{86D3542C-5794-EA68-711C-D598F700F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25763" flipH="1">
            <a:off x="5558907" y="2432704"/>
            <a:ext cx="1746884" cy="3493768"/>
          </a:xfrm>
          <a:prstGeom prst="rect">
            <a:avLst/>
          </a:prstGeom>
        </p:spPr>
      </p:pic>
      <p:pic>
        <p:nvPicPr>
          <p:cNvPr id="10" name="Picture 9" descr="A tall grey tie&#10;&#10;AI-generated content may be incorrect.">
            <a:extLst>
              <a:ext uri="{FF2B5EF4-FFF2-40B4-BE49-F238E27FC236}">
                <a16:creationId xmlns:a16="http://schemas.microsoft.com/office/drawing/2014/main" id="{50BDAC39-C1B1-DDB8-02F6-DA362E826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47458" flipH="1">
            <a:off x="6034454" y="3406868"/>
            <a:ext cx="1746884" cy="3493768"/>
          </a:xfrm>
          <a:prstGeom prst="rect">
            <a:avLst/>
          </a:prstGeom>
        </p:spPr>
      </p:pic>
      <p:pic>
        <p:nvPicPr>
          <p:cNvPr id="11" name="Picture 10" descr="A tall grey tie&#10;&#10;AI-generated content may be incorrect.">
            <a:extLst>
              <a:ext uri="{FF2B5EF4-FFF2-40B4-BE49-F238E27FC236}">
                <a16:creationId xmlns:a16="http://schemas.microsoft.com/office/drawing/2014/main" id="{81B01023-2023-7B0F-D1CB-A91B3DF2D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2937509" y="3628074"/>
            <a:ext cx="1746884" cy="3493768"/>
          </a:xfrm>
          <a:prstGeom prst="rect">
            <a:avLst/>
          </a:prstGeom>
        </p:spPr>
      </p:pic>
    </p:spTree>
    <p:extLst>
      <p:ext uri="{BB962C8B-B14F-4D97-AF65-F5344CB8AC3E}">
        <p14:creationId xmlns:p14="http://schemas.microsoft.com/office/powerpoint/2010/main" val="214955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AEC9-7383-FF62-C75B-AE19A75EA733}"/>
              </a:ext>
            </a:extLst>
          </p:cNvPr>
          <p:cNvSpPr>
            <a:spLocks noGrp="1"/>
          </p:cNvSpPr>
          <p:nvPr>
            <p:ph type="title"/>
          </p:nvPr>
        </p:nvSpPr>
        <p:spPr>
          <a:xfrm>
            <a:off x="6347460" y="2735580"/>
            <a:ext cx="3178002" cy="2167890"/>
          </a:xfrm>
        </p:spPr>
        <p:txBody>
          <a:bodyPr>
            <a:normAutofit/>
          </a:bodyPr>
          <a:lstStyle/>
          <a:p>
            <a:r>
              <a:rPr lang="en-US" sz="4400" dirty="0"/>
              <a:t>Belonging Matters</a:t>
            </a:r>
          </a:p>
        </p:txBody>
      </p:sp>
      <p:pic>
        <p:nvPicPr>
          <p:cNvPr id="4" name="SnapInsta.to_AQMexNoFKi1pBNCnjbdcTSZc3j6rE_kPw8a49zo39IQQ3RZ9WM-sxN-ns9JH2vXKGPOYzwxoveqAyPISeR8S9qgqMzQslW8kBlmw_0U">
            <a:hlinkClick r:id="" action="ppaction://media"/>
            <a:extLst>
              <a:ext uri="{FF2B5EF4-FFF2-40B4-BE49-F238E27FC236}">
                <a16:creationId xmlns:a16="http://schemas.microsoft.com/office/drawing/2014/main" id="{EE933D46-DE02-9B7E-1A41-F3CFD4CAD005}"/>
              </a:ext>
            </a:extLst>
          </p:cNvPr>
          <p:cNvPicPr>
            <a:picLocks noChangeAspect="1"/>
          </p:cNvPicPr>
          <p:nvPr>
            <a:videoFile r:link="rId1"/>
            <p:extLst>
              <p:ext uri="{DAA4B4D4-6D71-4841-9C94-3DE7FCFB9230}">
                <p14:media xmlns:p14="http://schemas.microsoft.com/office/powerpoint/2010/main" r:embed="rId2">
                  <p14:trim end="7703"/>
                </p14:media>
              </p:ext>
            </p:extLst>
          </p:nvPr>
        </p:nvPicPr>
        <p:blipFill>
          <a:blip r:embed="rId5"/>
          <a:stretch>
            <a:fillRect/>
          </a:stretch>
        </p:blipFill>
        <p:spPr>
          <a:xfrm>
            <a:off x="952037" y="-1"/>
            <a:ext cx="3865289" cy="6871625"/>
          </a:xfrm>
          <a:prstGeom prst="rect">
            <a:avLst/>
          </a:prstGeom>
        </p:spPr>
      </p:pic>
    </p:spTree>
    <p:extLst>
      <p:ext uri="{BB962C8B-B14F-4D97-AF65-F5344CB8AC3E}">
        <p14:creationId xmlns:p14="http://schemas.microsoft.com/office/powerpoint/2010/main" val="65463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992270BC-F51D-DCD9-2C09-3774E78DAA72}"/>
              </a:ext>
            </a:extLst>
          </p:cNvPr>
          <p:cNvGraphicFramePr>
            <a:graphicFrameLocks noGrp="1"/>
          </p:cNvGraphicFramePr>
          <p:nvPr>
            <p:ph idx="1"/>
            <p:extLst>
              <p:ext uri="{D42A27DB-BD31-4B8C-83A1-F6EECF244321}">
                <p14:modId xmlns:p14="http://schemas.microsoft.com/office/powerpoint/2010/main" val="3846950752"/>
              </p:ext>
            </p:extLst>
          </p:nvPr>
        </p:nvGraphicFramePr>
        <p:xfrm>
          <a:off x="804161" y="331788"/>
          <a:ext cx="10108015" cy="5561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Eye with solid fill">
            <a:extLst>
              <a:ext uri="{FF2B5EF4-FFF2-40B4-BE49-F238E27FC236}">
                <a16:creationId xmlns:a16="http://schemas.microsoft.com/office/drawing/2014/main" id="{1ECAA20F-278C-9223-E125-3E13718E99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00968" y="607495"/>
            <a:ext cx="914400" cy="914400"/>
          </a:xfrm>
          <a:prstGeom prst="rect">
            <a:avLst/>
          </a:prstGeom>
        </p:spPr>
      </p:pic>
      <p:pic>
        <p:nvPicPr>
          <p:cNvPr id="16" name="Graphic 15" descr="Volume with solid fill">
            <a:extLst>
              <a:ext uri="{FF2B5EF4-FFF2-40B4-BE49-F238E27FC236}">
                <a16:creationId xmlns:a16="http://schemas.microsoft.com/office/drawing/2014/main" id="{FB94C445-6EE0-8714-E76A-943C5ACA78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82693" y="2197981"/>
            <a:ext cx="914400" cy="914400"/>
          </a:xfrm>
          <a:prstGeom prst="rect">
            <a:avLst/>
          </a:prstGeom>
        </p:spPr>
      </p:pic>
      <p:pic>
        <p:nvPicPr>
          <p:cNvPr id="18" name="Graphic 17" descr="Hand with solid fill">
            <a:extLst>
              <a:ext uri="{FF2B5EF4-FFF2-40B4-BE49-F238E27FC236}">
                <a16:creationId xmlns:a16="http://schemas.microsoft.com/office/drawing/2014/main" id="{D7D1B646-5A7A-9E8D-8382-28086A2FED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2010" y="4687340"/>
            <a:ext cx="914400" cy="914400"/>
          </a:xfrm>
          <a:prstGeom prst="rect">
            <a:avLst/>
          </a:prstGeom>
        </p:spPr>
      </p:pic>
      <p:pic>
        <p:nvPicPr>
          <p:cNvPr id="20" name="Graphic 19" descr="Lips with solid fill">
            <a:extLst>
              <a:ext uri="{FF2B5EF4-FFF2-40B4-BE49-F238E27FC236}">
                <a16:creationId xmlns:a16="http://schemas.microsoft.com/office/drawing/2014/main" id="{27D751C4-B55B-92D7-9FBE-40AEBC3BCB0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088780" y="4687340"/>
            <a:ext cx="974100" cy="974100"/>
          </a:xfrm>
          <a:prstGeom prst="rect">
            <a:avLst/>
          </a:prstGeom>
        </p:spPr>
      </p:pic>
      <p:pic>
        <p:nvPicPr>
          <p:cNvPr id="22" name="Graphic 21" descr="Nose with solid fill">
            <a:extLst>
              <a:ext uri="{FF2B5EF4-FFF2-40B4-BE49-F238E27FC236}">
                <a16:creationId xmlns:a16="http://schemas.microsoft.com/office/drawing/2014/main" id="{3BA78A27-EBAB-0966-B31F-AA21E629A32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82386" y="2116572"/>
            <a:ext cx="914400" cy="914400"/>
          </a:xfrm>
          <a:prstGeom prst="rect">
            <a:avLst/>
          </a:prstGeom>
        </p:spPr>
      </p:pic>
      <p:sp>
        <p:nvSpPr>
          <p:cNvPr id="23" name="TextBox 22">
            <a:extLst>
              <a:ext uri="{FF2B5EF4-FFF2-40B4-BE49-F238E27FC236}">
                <a16:creationId xmlns:a16="http://schemas.microsoft.com/office/drawing/2014/main" id="{F105F83A-3914-C703-477B-CDB2DB3FB21F}"/>
              </a:ext>
            </a:extLst>
          </p:cNvPr>
          <p:cNvSpPr txBox="1"/>
          <p:nvPr/>
        </p:nvSpPr>
        <p:spPr>
          <a:xfrm>
            <a:off x="6588093" y="515910"/>
            <a:ext cx="4414991" cy="584775"/>
          </a:xfrm>
          <a:prstGeom prst="rect">
            <a:avLst/>
          </a:prstGeom>
          <a:noFill/>
        </p:spPr>
        <p:txBody>
          <a:bodyPr wrap="none" rtlCol="0">
            <a:spAutoFit/>
          </a:bodyPr>
          <a:lstStyle/>
          <a:p>
            <a:r>
              <a:rPr lang="en-US" sz="3200" dirty="0">
                <a:latin typeface="Open Sans Light" pitchFamily="2" charset="0"/>
                <a:ea typeface="Open Sans Light" pitchFamily="2" charset="0"/>
                <a:cs typeface="Open Sans Light" pitchFamily="2" charset="0"/>
              </a:rPr>
              <a:t>“I see myself reflected.”</a:t>
            </a:r>
          </a:p>
        </p:txBody>
      </p:sp>
      <p:sp>
        <p:nvSpPr>
          <p:cNvPr id="24" name="TextBox 23">
            <a:extLst>
              <a:ext uri="{FF2B5EF4-FFF2-40B4-BE49-F238E27FC236}">
                <a16:creationId xmlns:a16="http://schemas.microsoft.com/office/drawing/2014/main" id="{9B36B940-52C8-39E2-3067-02C09C04CA88}"/>
              </a:ext>
            </a:extLst>
          </p:cNvPr>
          <p:cNvSpPr txBox="1"/>
          <p:nvPr/>
        </p:nvSpPr>
        <p:spPr>
          <a:xfrm>
            <a:off x="8855062" y="1871225"/>
            <a:ext cx="2957797" cy="1569660"/>
          </a:xfrm>
          <a:prstGeom prst="rect">
            <a:avLst/>
          </a:prstGeom>
          <a:noFill/>
        </p:spPr>
        <p:txBody>
          <a:bodyPr wrap="square" rtlCol="0">
            <a:spAutoFit/>
          </a:bodyPr>
          <a:lstStyle/>
          <a:p>
            <a:r>
              <a:rPr lang="en-US" sz="3200" dirty="0">
                <a:latin typeface="Open Sans Light" pitchFamily="2" charset="0"/>
                <a:ea typeface="Open Sans Light" pitchFamily="2" charset="0"/>
                <a:cs typeface="Open Sans Light" pitchFamily="2" charset="0"/>
              </a:rPr>
              <a:t>“When I speak up, people really listen.”</a:t>
            </a:r>
          </a:p>
        </p:txBody>
      </p:sp>
      <p:sp>
        <p:nvSpPr>
          <p:cNvPr id="25" name="TextBox 24">
            <a:extLst>
              <a:ext uri="{FF2B5EF4-FFF2-40B4-BE49-F238E27FC236}">
                <a16:creationId xmlns:a16="http://schemas.microsoft.com/office/drawing/2014/main" id="{13CE8B7A-B0BE-F57F-3C19-6C973CA95DA6}"/>
              </a:ext>
            </a:extLst>
          </p:cNvPr>
          <p:cNvSpPr txBox="1"/>
          <p:nvPr/>
        </p:nvSpPr>
        <p:spPr>
          <a:xfrm>
            <a:off x="8039893" y="4889633"/>
            <a:ext cx="3485074" cy="584775"/>
          </a:xfrm>
          <a:prstGeom prst="rect">
            <a:avLst/>
          </a:prstGeom>
          <a:noFill/>
        </p:spPr>
        <p:txBody>
          <a:bodyPr wrap="square" rtlCol="0">
            <a:spAutoFit/>
          </a:bodyPr>
          <a:lstStyle/>
          <a:p>
            <a:r>
              <a:rPr lang="en-US" sz="3200" dirty="0">
                <a:latin typeface="Open Sans Light" pitchFamily="2" charset="0"/>
                <a:ea typeface="Open Sans Light" pitchFamily="2" charset="0"/>
                <a:cs typeface="Open Sans Light" pitchFamily="2" charset="0"/>
              </a:rPr>
              <a:t>“I feel safe here.”</a:t>
            </a:r>
          </a:p>
        </p:txBody>
      </p:sp>
      <p:sp>
        <p:nvSpPr>
          <p:cNvPr id="26" name="TextBox 25">
            <a:extLst>
              <a:ext uri="{FF2B5EF4-FFF2-40B4-BE49-F238E27FC236}">
                <a16:creationId xmlns:a16="http://schemas.microsoft.com/office/drawing/2014/main" id="{22AB6F58-21B6-32E0-4F83-9D056FA6BB12}"/>
              </a:ext>
            </a:extLst>
          </p:cNvPr>
          <p:cNvSpPr txBox="1"/>
          <p:nvPr/>
        </p:nvSpPr>
        <p:spPr>
          <a:xfrm>
            <a:off x="282015" y="4815756"/>
            <a:ext cx="3485074" cy="1077218"/>
          </a:xfrm>
          <a:prstGeom prst="rect">
            <a:avLst/>
          </a:prstGeom>
          <a:noFill/>
        </p:spPr>
        <p:txBody>
          <a:bodyPr wrap="square" rtlCol="0">
            <a:spAutoFit/>
          </a:bodyPr>
          <a:lstStyle/>
          <a:p>
            <a:pPr algn="r"/>
            <a:r>
              <a:rPr lang="en-US" sz="3200" dirty="0">
                <a:latin typeface="Open Sans Light" pitchFamily="2" charset="0"/>
                <a:ea typeface="Open Sans Light" pitchFamily="2" charset="0"/>
                <a:cs typeface="Open Sans Light" pitchFamily="2" charset="0"/>
              </a:rPr>
              <a:t>“I get to try being a leader here.”</a:t>
            </a:r>
          </a:p>
        </p:txBody>
      </p:sp>
      <p:sp>
        <p:nvSpPr>
          <p:cNvPr id="27" name="TextBox 26">
            <a:extLst>
              <a:ext uri="{FF2B5EF4-FFF2-40B4-BE49-F238E27FC236}">
                <a16:creationId xmlns:a16="http://schemas.microsoft.com/office/drawing/2014/main" id="{7A59ED40-E84E-3758-CD00-D7541E7670D4}"/>
              </a:ext>
            </a:extLst>
          </p:cNvPr>
          <p:cNvSpPr txBox="1"/>
          <p:nvPr/>
        </p:nvSpPr>
        <p:spPr>
          <a:xfrm>
            <a:off x="57609" y="1871225"/>
            <a:ext cx="2897420" cy="2062103"/>
          </a:xfrm>
          <a:prstGeom prst="rect">
            <a:avLst/>
          </a:prstGeom>
          <a:noFill/>
        </p:spPr>
        <p:txBody>
          <a:bodyPr wrap="square" rtlCol="0">
            <a:spAutoFit/>
          </a:bodyPr>
          <a:lstStyle/>
          <a:p>
            <a:pPr algn="r"/>
            <a:r>
              <a:rPr lang="en-US" sz="3200" dirty="0">
                <a:latin typeface="Open Sans Light" pitchFamily="2" charset="0"/>
                <a:ea typeface="Open Sans Light" pitchFamily="2" charset="0"/>
                <a:cs typeface="Open Sans Light" pitchFamily="2" charset="0"/>
              </a:rPr>
              <a:t>“I don't have to pretend; </a:t>
            </a:r>
          </a:p>
          <a:p>
            <a:pPr algn="r"/>
            <a:r>
              <a:rPr lang="en-US" sz="3200" dirty="0">
                <a:latin typeface="Open Sans Light" pitchFamily="2" charset="0"/>
                <a:ea typeface="Open Sans Light" pitchFamily="2" charset="0"/>
                <a:cs typeface="Open Sans Light" pitchFamily="2" charset="0"/>
              </a:rPr>
              <a:t>I can just be me."</a:t>
            </a:r>
          </a:p>
        </p:txBody>
      </p:sp>
      <p:sp>
        <p:nvSpPr>
          <p:cNvPr id="28" name="Circle: Hollow 27">
            <a:extLst>
              <a:ext uri="{FF2B5EF4-FFF2-40B4-BE49-F238E27FC236}">
                <a16:creationId xmlns:a16="http://schemas.microsoft.com/office/drawing/2014/main" id="{1CFE4C39-9928-2013-446F-D1AD99482609}"/>
              </a:ext>
            </a:extLst>
          </p:cNvPr>
          <p:cNvSpPr/>
          <p:nvPr/>
        </p:nvSpPr>
        <p:spPr>
          <a:xfrm>
            <a:off x="2787107" y="331788"/>
            <a:ext cx="6142122" cy="5893118"/>
          </a:xfrm>
          <a:prstGeom prst="donut">
            <a:avLst>
              <a:gd name="adj" fmla="val 265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977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083F-CB63-4E33-BBF6-7021AC0CF55B}"/>
              </a:ext>
            </a:extLst>
          </p:cNvPr>
          <p:cNvSpPr>
            <a:spLocks noGrp="1"/>
          </p:cNvSpPr>
          <p:nvPr>
            <p:ph type="title"/>
          </p:nvPr>
        </p:nvSpPr>
        <p:spPr/>
        <p:txBody>
          <a:bodyPr>
            <a:normAutofit/>
          </a:bodyPr>
          <a:lstStyle/>
          <a:p>
            <a:r>
              <a:rPr lang="en-US" sz="4400" dirty="0"/>
              <a:t>5 Senses Belonging Audit</a:t>
            </a:r>
          </a:p>
        </p:txBody>
      </p:sp>
      <p:pic>
        <p:nvPicPr>
          <p:cNvPr id="8" name="Picture 7" descr="A close-up of hands with rainbow tattoo on them&#10;&#10;AI-generated content may be incorrect.">
            <a:extLst>
              <a:ext uri="{FF2B5EF4-FFF2-40B4-BE49-F238E27FC236}">
                <a16:creationId xmlns:a16="http://schemas.microsoft.com/office/drawing/2014/main" id="{AEE58539-A104-C6B2-8569-26CF8CA76EDA}"/>
              </a:ext>
            </a:extLst>
          </p:cNvPr>
          <p:cNvPicPr>
            <a:picLocks noChangeAspect="1"/>
          </p:cNvPicPr>
          <p:nvPr/>
        </p:nvPicPr>
        <p:blipFill>
          <a:blip r:embed="rId5">
            <a:extLst>
              <a:ext uri="{28A0092B-C50C-407E-A947-70E740481C1C}">
                <a14:useLocalDpi xmlns:a14="http://schemas.microsoft.com/office/drawing/2010/main" val="0"/>
              </a:ext>
            </a:extLst>
          </a:blip>
          <a:srcRect t="18211" r="28174" b="21301"/>
          <a:stretch>
            <a:fillRect/>
          </a:stretch>
        </p:blipFill>
        <p:spPr>
          <a:xfrm>
            <a:off x="766815" y="3337931"/>
            <a:ext cx="2383701" cy="3010830"/>
          </a:xfrm>
          <a:prstGeom prst="rect">
            <a:avLst/>
          </a:prstGeom>
        </p:spPr>
      </p:pic>
      <p:pic>
        <p:nvPicPr>
          <p:cNvPr id="10" name="Picture 9" descr="A person smiling at the camera&#10;&#10;AI-generated content may be incorrect.">
            <a:extLst>
              <a:ext uri="{FF2B5EF4-FFF2-40B4-BE49-F238E27FC236}">
                <a16:creationId xmlns:a16="http://schemas.microsoft.com/office/drawing/2014/main" id="{F4B49C46-9875-DDA3-D939-287939CB3C65}"/>
              </a:ext>
            </a:extLst>
          </p:cNvPr>
          <p:cNvPicPr>
            <a:picLocks noChangeAspect="1"/>
          </p:cNvPicPr>
          <p:nvPr/>
        </p:nvPicPr>
        <p:blipFill>
          <a:blip r:embed="rId6">
            <a:extLst>
              <a:ext uri="{28A0092B-C50C-407E-A947-70E740481C1C}">
                <a14:useLocalDpi xmlns:a14="http://schemas.microsoft.com/office/drawing/2010/main" val="0"/>
              </a:ext>
            </a:extLst>
          </a:blip>
          <a:srcRect l="19176" t="19344" r="34126" b="44066"/>
          <a:stretch>
            <a:fillRect/>
          </a:stretch>
        </p:blipFill>
        <p:spPr>
          <a:xfrm>
            <a:off x="2065461" y="1877562"/>
            <a:ext cx="4290140" cy="2240955"/>
          </a:xfrm>
          <a:prstGeom prst="rect">
            <a:avLst/>
          </a:prstGeom>
        </p:spPr>
      </p:pic>
      <p:pic>
        <p:nvPicPr>
          <p:cNvPr id="12" name="Picture 11" descr="A child smiling with her hand to her face&#10;&#10;AI-generated content may be incorrect.">
            <a:extLst>
              <a:ext uri="{FF2B5EF4-FFF2-40B4-BE49-F238E27FC236}">
                <a16:creationId xmlns:a16="http://schemas.microsoft.com/office/drawing/2014/main" id="{9366DBE5-A4C8-3EB3-F9C9-87F91CFF325B}"/>
              </a:ext>
            </a:extLst>
          </p:cNvPr>
          <p:cNvPicPr>
            <a:picLocks noChangeAspect="1"/>
          </p:cNvPicPr>
          <p:nvPr/>
        </p:nvPicPr>
        <p:blipFill>
          <a:blip r:embed="rId7">
            <a:extLst>
              <a:ext uri="{28A0092B-C50C-407E-A947-70E740481C1C}">
                <a14:useLocalDpi xmlns:a14="http://schemas.microsoft.com/office/drawing/2010/main" val="0"/>
              </a:ext>
            </a:extLst>
          </a:blip>
          <a:srcRect t="12236" b="19237"/>
          <a:stretch>
            <a:fillRect/>
          </a:stretch>
        </p:blipFill>
        <p:spPr>
          <a:xfrm>
            <a:off x="6210404" y="1420991"/>
            <a:ext cx="3364776" cy="3074363"/>
          </a:xfrm>
          <a:prstGeom prst="rect">
            <a:avLst/>
          </a:prstGeom>
        </p:spPr>
      </p:pic>
      <p:pic>
        <p:nvPicPr>
          <p:cNvPr id="16" name="Picture 15" descr="A close-up of a child&#10;&#10;AI-generated content may be incorrect.">
            <a:extLst>
              <a:ext uri="{FF2B5EF4-FFF2-40B4-BE49-F238E27FC236}">
                <a16:creationId xmlns:a16="http://schemas.microsoft.com/office/drawing/2014/main" id="{296116A7-860A-8EEC-9429-9CB5FA285DAE}"/>
              </a:ext>
            </a:extLst>
          </p:cNvPr>
          <p:cNvPicPr>
            <a:picLocks noChangeAspect="1"/>
          </p:cNvPicPr>
          <p:nvPr/>
        </p:nvPicPr>
        <p:blipFill>
          <a:blip r:embed="rId8">
            <a:extLst>
              <a:ext uri="{28A0092B-C50C-407E-A947-70E740481C1C}">
                <a14:useLocalDpi xmlns:a14="http://schemas.microsoft.com/office/drawing/2010/main" val="0"/>
              </a:ext>
            </a:extLst>
          </a:blip>
          <a:srcRect l="-1" t="22759" r="726" b="40029"/>
          <a:stretch>
            <a:fillRect/>
          </a:stretch>
        </p:blipFill>
        <p:spPr>
          <a:xfrm>
            <a:off x="2776380" y="3940028"/>
            <a:ext cx="4378924" cy="2051484"/>
          </a:xfrm>
          <a:prstGeom prst="rect">
            <a:avLst/>
          </a:prstGeom>
        </p:spPr>
      </p:pic>
      <p:pic>
        <p:nvPicPr>
          <p:cNvPr id="14" name="Picture 13" descr="A close-up of a child covering her ear&#10;&#10;AI-generated content may be incorrect.">
            <a:extLst>
              <a:ext uri="{FF2B5EF4-FFF2-40B4-BE49-F238E27FC236}">
                <a16:creationId xmlns:a16="http://schemas.microsoft.com/office/drawing/2014/main" id="{A454AF2C-DFF7-A659-206D-68B1C6ABEA34}"/>
              </a:ext>
            </a:extLst>
          </p:cNvPr>
          <p:cNvPicPr>
            <a:picLocks noChangeAspect="1"/>
          </p:cNvPicPr>
          <p:nvPr/>
        </p:nvPicPr>
        <p:blipFill>
          <a:blip r:embed="rId9">
            <a:extLst>
              <a:ext uri="{28A0092B-C50C-407E-A947-70E740481C1C}">
                <a14:useLocalDpi xmlns:a14="http://schemas.microsoft.com/office/drawing/2010/main" val="0"/>
              </a:ext>
            </a:extLst>
          </a:blip>
          <a:srcRect t="1000" r="25786"/>
          <a:stretch>
            <a:fillRect/>
          </a:stretch>
        </p:blipFill>
        <p:spPr>
          <a:xfrm>
            <a:off x="6781167" y="4303319"/>
            <a:ext cx="2403910" cy="2137843"/>
          </a:xfrm>
          <a:prstGeom prst="rect">
            <a:avLst/>
          </a:prstGeom>
        </p:spPr>
      </p:pic>
      <p:pic>
        <p:nvPicPr>
          <p:cNvPr id="17" name="soft-calm-background-music-346811">
            <a:hlinkClick r:id="" action="ppaction://media"/>
            <a:extLst>
              <a:ext uri="{FF2B5EF4-FFF2-40B4-BE49-F238E27FC236}">
                <a16:creationId xmlns:a16="http://schemas.microsoft.com/office/drawing/2014/main" id="{670676E3-D920-F27D-2DF1-8EA7533A43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1346" y="236034"/>
            <a:ext cx="304800" cy="304800"/>
          </a:xfrm>
          <a:prstGeom prst="rect">
            <a:avLst/>
          </a:prstGeom>
        </p:spPr>
      </p:pic>
    </p:spTree>
    <p:extLst>
      <p:ext uri="{BB962C8B-B14F-4D97-AF65-F5344CB8AC3E}">
        <p14:creationId xmlns:p14="http://schemas.microsoft.com/office/powerpoint/2010/main" val="8138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3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B616-6F29-DEEE-991E-873CA044D7FB}"/>
              </a:ext>
            </a:extLst>
          </p:cNvPr>
          <p:cNvSpPr>
            <a:spLocks noGrp="1"/>
          </p:cNvSpPr>
          <p:nvPr>
            <p:ph type="title"/>
          </p:nvPr>
        </p:nvSpPr>
        <p:spPr/>
        <p:txBody>
          <a:bodyPr>
            <a:normAutofit/>
          </a:bodyPr>
          <a:lstStyle/>
          <a:p>
            <a:r>
              <a:rPr lang="en-US" sz="4400" dirty="0"/>
              <a:t>How Does this all Connect?</a:t>
            </a:r>
          </a:p>
        </p:txBody>
      </p:sp>
      <p:pic>
        <p:nvPicPr>
          <p:cNvPr id="7" name="FDownloader.Net_AQODLI7yS0KWdnpQwT-HMibyPp35n7iWVNv15nwxdVDbrv67R6Ldvnrzurpq2Vy1sk35dgNz5Vfs905IMPueQ9Td-NhTl1Ls5jLVAWIynI6a5w_720p_(HD)">
            <a:hlinkClick r:id="" action="ppaction://media"/>
            <a:extLst>
              <a:ext uri="{FF2B5EF4-FFF2-40B4-BE49-F238E27FC236}">
                <a16:creationId xmlns:a16="http://schemas.microsoft.com/office/drawing/2014/main" id="{0B403681-02ED-13E4-2941-A10A54C17947}"/>
              </a:ext>
            </a:extLst>
          </p:cNvPr>
          <p:cNvPicPr>
            <a:picLocks noGrp="1" noChangeAspect="1"/>
          </p:cNvPicPr>
          <p:nvPr>
            <p:ph idx="1"/>
            <a:videoFile r:link="rId1"/>
            <p:extLst>
              <p:ext uri="{DAA4B4D4-6D71-4841-9C94-3DE7FCFB9230}">
                <p14:media xmlns:p14="http://schemas.microsoft.com/office/powerpoint/2010/main" r:embed="rId2">
                  <p14:trim st="25789" end="125761"/>
                </p14:media>
              </p:ext>
            </p:extLst>
          </p:nvPr>
        </p:nvPicPr>
        <p:blipFill>
          <a:blip r:embed="rId5"/>
          <a:stretch>
            <a:fillRect/>
          </a:stretch>
        </p:blipFill>
        <p:spPr>
          <a:xfrm>
            <a:off x="1925629" y="1335244"/>
            <a:ext cx="8340742" cy="4691308"/>
          </a:xfrm>
        </p:spPr>
      </p:pic>
    </p:spTree>
    <p:extLst>
      <p:ext uri="{BB962C8B-B14F-4D97-AF65-F5344CB8AC3E}">
        <p14:creationId xmlns:p14="http://schemas.microsoft.com/office/powerpoint/2010/main" val="31035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8048-EF99-24BF-BC59-55D48A9C907F}"/>
              </a:ext>
            </a:extLst>
          </p:cNvPr>
          <p:cNvSpPr>
            <a:spLocks noGrp="1"/>
          </p:cNvSpPr>
          <p:nvPr>
            <p:ph type="title"/>
          </p:nvPr>
        </p:nvSpPr>
        <p:spPr>
          <a:xfrm>
            <a:off x="677334" y="514924"/>
            <a:ext cx="3854528" cy="1278466"/>
          </a:xfrm>
        </p:spPr>
        <p:txBody>
          <a:bodyPr/>
          <a:lstStyle/>
          <a:p>
            <a:r>
              <a:rPr lang="en-US" dirty="0"/>
              <a:t>Keep It Going</a:t>
            </a:r>
          </a:p>
        </p:txBody>
      </p:sp>
      <p:sp>
        <p:nvSpPr>
          <p:cNvPr id="7" name="Content Placeholder 2">
            <a:extLst>
              <a:ext uri="{FF2B5EF4-FFF2-40B4-BE49-F238E27FC236}">
                <a16:creationId xmlns:a16="http://schemas.microsoft.com/office/drawing/2014/main" id="{D587D3EC-110E-BB1F-823E-8FC0223ACDD4}"/>
              </a:ext>
            </a:extLst>
          </p:cNvPr>
          <p:cNvSpPr>
            <a:spLocks noGrp="1"/>
          </p:cNvSpPr>
          <p:nvPr/>
        </p:nvSpPr>
        <p:spPr>
          <a:xfrm>
            <a:off x="695428" y="1782082"/>
            <a:ext cx="4924864" cy="492213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2BB16"/>
              </a:buClr>
              <a:buSzPct val="80000"/>
              <a:buFont typeface="Wingdings 3" charset="2"/>
              <a:buChar char=""/>
              <a:defRPr sz="3600" kern="1200">
                <a:solidFill>
                  <a:srgbClr val="0D0D0D"/>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rgbClr val="F2BB16"/>
              </a:buClr>
              <a:buSzPct val="80000"/>
              <a:buFont typeface="Wingdings 3" charset="2"/>
              <a:buChar char=""/>
              <a:defRPr sz="3200" kern="1200">
                <a:solidFill>
                  <a:srgbClr val="0D0D0D"/>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rgbClr val="F2BB16"/>
              </a:buClr>
              <a:buSzPct val="80000"/>
              <a:buFont typeface="Wingdings 3" charset="2"/>
              <a:buChar char=""/>
              <a:defRPr sz="2800" kern="1200">
                <a:solidFill>
                  <a:srgbClr val="0D0D0D"/>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rgbClr val="F2BB16"/>
              </a:buClr>
              <a:buSzPct val="80000"/>
              <a:buFont typeface="Wingdings 3" charset="2"/>
              <a:buChar char=""/>
              <a:defRPr sz="2400" kern="1200">
                <a:solidFill>
                  <a:srgbClr val="0D0D0D"/>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rgbClr val="F2BB16"/>
              </a:buClr>
              <a:buSzPct val="80000"/>
              <a:buFont typeface="Wingdings 3" charset="2"/>
              <a:buChar char=""/>
              <a:defRPr sz="2000" kern="1200">
                <a:solidFill>
                  <a:srgbClr val="0D0D0D"/>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6pPr>
            <a:lvl7pPr marL="29718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7pPr>
            <a:lvl8pPr marL="34290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8pPr>
            <a:lvl9pPr marL="38862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9pPr>
          </a:lstStyle>
          <a:p>
            <a:r>
              <a:rPr lang="en-US" dirty="0"/>
              <a:t>Establish group norms with youth</a:t>
            </a:r>
          </a:p>
          <a:p>
            <a:r>
              <a:rPr lang="en-US" dirty="0"/>
              <a:t>Survey youth about their interests</a:t>
            </a:r>
          </a:p>
          <a:p>
            <a:r>
              <a:rPr lang="en-US" dirty="0"/>
              <a:t>Assess for belonging</a:t>
            </a:r>
          </a:p>
          <a:p>
            <a:endParaRPr lang="en-US" dirty="0"/>
          </a:p>
        </p:txBody>
      </p:sp>
    </p:spTree>
    <p:extLst>
      <p:ext uri="{BB962C8B-B14F-4D97-AF65-F5344CB8AC3E}">
        <p14:creationId xmlns:p14="http://schemas.microsoft.com/office/powerpoint/2010/main" val="22056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9C81-56DB-61AF-F16E-84956E5B1980}"/>
              </a:ext>
            </a:extLst>
          </p:cNvPr>
          <p:cNvSpPr>
            <a:spLocks noGrp="1"/>
          </p:cNvSpPr>
          <p:nvPr>
            <p:ph type="ctrTitle"/>
          </p:nvPr>
        </p:nvSpPr>
        <p:spPr/>
        <p:txBody>
          <a:bodyPr/>
          <a:lstStyle/>
          <a:p>
            <a:r>
              <a:rPr lang="en-US" dirty="0">
                <a:latin typeface="Oswald"/>
              </a:rPr>
              <a:t>Culture By Design</a:t>
            </a:r>
            <a:endParaRPr lang="en-US" dirty="0"/>
          </a:p>
        </p:txBody>
      </p:sp>
      <p:sp>
        <p:nvSpPr>
          <p:cNvPr id="3" name="Subtitle 2">
            <a:extLst>
              <a:ext uri="{FF2B5EF4-FFF2-40B4-BE49-F238E27FC236}">
                <a16:creationId xmlns:a16="http://schemas.microsoft.com/office/drawing/2014/main" id="{F24D287E-6C7B-4DD8-1B73-4C21D7B3C51D}"/>
              </a:ext>
            </a:extLst>
          </p:cNvPr>
          <p:cNvSpPr>
            <a:spLocks noGrp="1"/>
          </p:cNvSpPr>
          <p:nvPr>
            <p:ph type="subTitle" idx="1"/>
          </p:nvPr>
        </p:nvSpPr>
        <p:spPr/>
        <p:txBody>
          <a:bodyPr>
            <a:normAutofit lnSpcReduction="10000"/>
          </a:bodyPr>
          <a:lstStyle/>
          <a:p>
            <a:r>
              <a:rPr lang="en-US" dirty="0">
                <a:latin typeface="Open Sans Light"/>
                <a:ea typeface="Open Sans Light"/>
                <a:cs typeface="Open Sans Light"/>
              </a:rPr>
              <a:t>Building an Environment Where Youth Thrive</a:t>
            </a:r>
            <a:endParaRPr lang="en-US" dirty="0"/>
          </a:p>
        </p:txBody>
      </p:sp>
      <p:sp>
        <p:nvSpPr>
          <p:cNvPr id="4" name="Text Placeholder 3">
            <a:extLst>
              <a:ext uri="{FF2B5EF4-FFF2-40B4-BE49-F238E27FC236}">
                <a16:creationId xmlns:a16="http://schemas.microsoft.com/office/drawing/2014/main" id="{16637C7A-F0EE-CAD8-41CE-2E1229FA4B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368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3BA8-F26A-23BC-05BE-FCC16B383A39}"/>
              </a:ext>
            </a:extLst>
          </p:cNvPr>
          <p:cNvSpPr>
            <a:spLocks noGrp="1"/>
          </p:cNvSpPr>
          <p:nvPr>
            <p:ph type="title"/>
          </p:nvPr>
        </p:nvSpPr>
        <p:spPr>
          <a:xfrm>
            <a:off x="399627" y="586740"/>
            <a:ext cx="11392746" cy="1320800"/>
          </a:xfrm>
        </p:spPr>
        <p:txBody>
          <a:bodyPr>
            <a:normAutofit/>
          </a:bodyPr>
          <a:lstStyle/>
          <a:p>
            <a:r>
              <a:rPr lang="en-US" sz="4400" dirty="0"/>
              <a:t>The Power of Positive Environments</a:t>
            </a:r>
          </a:p>
        </p:txBody>
      </p:sp>
      <p:sp>
        <p:nvSpPr>
          <p:cNvPr id="9" name="Content Placeholder 8">
            <a:extLst>
              <a:ext uri="{FF2B5EF4-FFF2-40B4-BE49-F238E27FC236}">
                <a16:creationId xmlns:a16="http://schemas.microsoft.com/office/drawing/2014/main" id="{40D05A2E-4F33-8B11-4889-DC04ACBECF13}"/>
              </a:ext>
            </a:extLst>
          </p:cNvPr>
          <p:cNvSpPr>
            <a:spLocks noGrp="1"/>
          </p:cNvSpPr>
          <p:nvPr>
            <p:ph idx="1"/>
          </p:nvPr>
        </p:nvSpPr>
        <p:spPr>
          <a:xfrm>
            <a:off x="643044" y="1634809"/>
            <a:ext cx="5323416" cy="3880773"/>
          </a:xfrm>
        </p:spPr>
        <p:txBody>
          <a:bodyPr/>
          <a:lstStyle/>
          <a:p>
            <a:r>
              <a:rPr lang="en-US" dirty="0"/>
              <a:t>Engaging and empowering</a:t>
            </a:r>
          </a:p>
          <a:p>
            <a:r>
              <a:rPr lang="en-US" dirty="0"/>
              <a:t>Physical, emotional, psychological safety</a:t>
            </a:r>
          </a:p>
          <a:p>
            <a:r>
              <a:rPr lang="en-US" dirty="0"/>
              <a:t>Seen, respected, and cared for</a:t>
            </a:r>
          </a:p>
        </p:txBody>
      </p:sp>
      <p:sp>
        <p:nvSpPr>
          <p:cNvPr id="10" name="Content Placeholder 8">
            <a:extLst>
              <a:ext uri="{FF2B5EF4-FFF2-40B4-BE49-F238E27FC236}">
                <a16:creationId xmlns:a16="http://schemas.microsoft.com/office/drawing/2014/main" id="{8E0879DC-46ED-49C9-90CE-A0650E017FC8}"/>
              </a:ext>
            </a:extLst>
          </p:cNvPr>
          <p:cNvSpPr txBox="1">
            <a:spLocks/>
          </p:cNvSpPr>
          <p:nvPr/>
        </p:nvSpPr>
        <p:spPr>
          <a:xfrm>
            <a:off x="6096000" y="1634809"/>
            <a:ext cx="5452956" cy="42630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Strong skill development</a:t>
            </a:r>
          </a:p>
          <a:p>
            <a:r>
              <a:rPr lang="en-US" dirty="0"/>
              <a:t>Agency, self-love, and pride</a:t>
            </a:r>
          </a:p>
          <a:p>
            <a:r>
              <a:rPr lang="en-US" dirty="0"/>
              <a:t>Empathy and meaningful connections</a:t>
            </a:r>
          </a:p>
        </p:txBody>
      </p:sp>
      <p:pic>
        <p:nvPicPr>
          <p:cNvPr id="12" name="Picture 11" descr="A group of people posing for a picture&#10;&#10;AI-generated content may be incorrect.">
            <a:extLst>
              <a:ext uri="{FF2B5EF4-FFF2-40B4-BE49-F238E27FC236}">
                <a16:creationId xmlns:a16="http://schemas.microsoft.com/office/drawing/2014/main" id="{DFDF8A12-8C25-099C-ACE6-AD3B72193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559" y="1634809"/>
            <a:ext cx="5735813" cy="3824200"/>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661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0" presetClass="path" presetSubtype="0" accel="50000" decel="50000" fill="hold" nodeType="withEffect">
                                  <p:stCondLst>
                                    <p:cond delay="500"/>
                                  </p:stCondLst>
                                  <p:childTnLst>
                                    <p:animMotion origin="layout" path="M -1.04167E-6 3.7037E-7 L -0.48346 0.00625 " pathEditMode="relative" rAng="0" ptsTypes="AA">
                                      <p:cBhvr>
                                        <p:cTn id="9" dur="2000" fill="hold"/>
                                        <p:tgtEl>
                                          <p:spTgt spid="12"/>
                                        </p:tgtEl>
                                        <p:attrNameLst>
                                          <p:attrName>ppt_x</p:attrName>
                                          <p:attrName>ppt_y</p:attrName>
                                        </p:attrNameLst>
                                      </p:cBhvr>
                                      <p:rCtr x="-2418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D727-155F-4DD0-A741-B6BBCA778D60}"/>
              </a:ext>
            </a:extLst>
          </p:cNvPr>
          <p:cNvSpPr>
            <a:spLocks noGrp="1"/>
          </p:cNvSpPr>
          <p:nvPr>
            <p:ph type="title"/>
          </p:nvPr>
        </p:nvSpPr>
        <p:spPr/>
        <p:txBody>
          <a:bodyPr>
            <a:normAutofit/>
          </a:bodyPr>
          <a:lstStyle/>
          <a:p>
            <a:r>
              <a:rPr lang="en-US" sz="4400"/>
              <a:t>Design the Environment</a:t>
            </a:r>
            <a:endParaRPr lang="en-US" sz="4400" dirty="0"/>
          </a:p>
        </p:txBody>
      </p:sp>
      <p:sp>
        <p:nvSpPr>
          <p:cNvPr id="3" name="Content Placeholder 2">
            <a:extLst>
              <a:ext uri="{FF2B5EF4-FFF2-40B4-BE49-F238E27FC236}">
                <a16:creationId xmlns:a16="http://schemas.microsoft.com/office/drawing/2014/main" id="{23B4F3EE-C96D-471F-86AD-40561BD93380}"/>
              </a:ext>
            </a:extLst>
          </p:cNvPr>
          <p:cNvSpPr>
            <a:spLocks noGrp="1"/>
          </p:cNvSpPr>
          <p:nvPr>
            <p:ph idx="1"/>
          </p:nvPr>
        </p:nvSpPr>
        <p:spPr>
          <a:xfrm>
            <a:off x="677334" y="1657669"/>
            <a:ext cx="6237816" cy="3880773"/>
          </a:xfrm>
        </p:spPr>
        <p:txBody>
          <a:bodyPr vert="horz" lIns="91440" tIns="45720" rIns="91440" bIns="45720" rtlCol="0" anchor="t">
            <a:normAutofit/>
          </a:bodyPr>
          <a:lstStyle/>
          <a:p>
            <a:r>
              <a:rPr lang="en-US" dirty="0"/>
              <a:t>Develop expectations together using group norms</a:t>
            </a:r>
          </a:p>
          <a:p>
            <a:r>
              <a:rPr lang="en-US" dirty="0"/>
              <a:t>Incorporate youth voice and choice</a:t>
            </a:r>
          </a:p>
          <a:p>
            <a:r>
              <a:rPr lang="en-US" dirty="0"/>
              <a:t>Build belonging </a:t>
            </a:r>
          </a:p>
          <a:p>
            <a:endParaRPr lang="en-US" dirty="0"/>
          </a:p>
        </p:txBody>
      </p:sp>
      <p:pic>
        <p:nvPicPr>
          <p:cNvPr id="6" name="Picture 5">
            <a:extLst>
              <a:ext uri="{FF2B5EF4-FFF2-40B4-BE49-F238E27FC236}">
                <a16:creationId xmlns:a16="http://schemas.microsoft.com/office/drawing/2014/main" id="{E2585E7A-6EE3-A311-3611-4966FDFD7377}"/>
              </a:ext>
            </a:extLst>
          </p:cNvPr>
          <p:cNvPicPr>
            <a:picLocks noChangeAspect="1"/>
          </p:cNvPicPr>
          <p:nvPr/>
        </p:nvPicPr>
        <p:blipFill>
          <a:blip r:embed="rId3">
            <a:extLst>
              <a:ext uri="{28A0092B-C50C-407E-A947-70E740481C1C}">
                <a14:useLocalDpi xmlns:a14="http://schemas.microsoft.com/office/drawing/2010/main" val="0"/>
              </a:ext>
            </a:extLst>
          </a:blip>
          <a:srcRect l="14518"/>
          <a:stretch>
            <a:fillRect/>
          </a:stretch>
        </p:blipFill>
        <p:spPr>
          <a:xfrm>
            <a:off x="6760176" y="1424621"/>
            <a:ext cx="4650774"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9321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D8E7-17C6-4EF3-AFCB-AF44F3417DE8}"/>
              </a:ext>
            </a:extLst>
          </p:cNvPr>
          <p:cNvSpPr>
            <a:spLocks noGrp="1"/>
          </p:cNvSpPr>
          <p:nvPr>
            <p:ph type="title"/>
          </p:nvPr>
        </p:nvSpPr>
        <p:spPr/>
        <p:txBody>
          <a:bodyPr>
            <a:normAutofit/>
          </a:bodyPr>
          <a:lstStyle/>
          <a:p>
            <a:r>
              <a:rPr lang="en-US" sz="4400" dirty="0"/>
              <a:t>What are Group Norms?</a:t>
            </a:r>
          </a:p>
        </p:txBody>
      </p:sp>
      <p:sp>
        <p:nvSpPr>
          <p:cNvPr id="11" name="Content Placeholder 10">
            <a:extLst>
              <a:ext uri="{FF2B5EF4-FFF2-40B4-BE49-F238E27FC236}">
                <a16:creationId xmlns:a16="http://schemas.microsoft.com/office/drawing/2014/main" id="{4B39F12B-CBB1-410A-970D-27FD4B5F4CAD}"/>
              </a:ext>
            </a:extLst>
          </p:cNvPr>
          <p:cNvSpPr>
            <a:spLocks noGrp="1"/>
          </p:cNvSpPr>
          <p:nvPr>
            <p:ph idx="1"/>
          </p:nvPr>
        </p:nvSpPr>
        <p:spPr>
          <a:xfrm>
            <a:off x="677334" y="1585912"/>
            <a:ext cx="5329005" cy="4662488"/>
          </a:xfrm>
        </p:spPr>
        <p:txBody>
          <a:bodyPr anchor="t">
            <a:normAutofit/>
          </a:bodyPr>
          <a:lstStyle/>
          <a:p>
            <a:r>
              <a:rPr lang="en-US" dirty="0"/>
              <a:t>Not rules</a:t>
            </a:r>
          </a:p>
          <a:p>
            <a:r>
              <a:rPr lang="en-US" dirty="0"/>
              <a:t>5-7 positive statements</a:t>
            </a:r>
          </a:p>
          <a:p>
            <a:r>
              <a:rPr lang="en-US" dirty="0"/>
              <a:t>Agreed upon expectations</a:t>
            </a:r>
          </a:p>
          <a:p>
            <a:r>
              <a:rPr lang="en-US" dirty="0"/>
              <a:t>Guide behavior and social interactions</a:t>
            </a:r>
          </a:p>
        </p:txBody>
      </p:sp>
      <p:pic>
        <p:nvPicPr>
          <p:cNvPr id="13" name="Content Placeholder 12" descr="Diagram&#10;&#10;Description automatically generated">
            <a:extLst>
              <a:ext uri="{FF2B5EF4-FFF2-40B4-BE49-F238E27FC236}">
                <a16:creationId xmlns:a16="http://schemas.microsoft.com/office/drawing/2014/main" id="{83F3E56C-43C7-4645-B05F-D6209EC6CC05}"/>
              </a:ext>
            </a:extLst>
          </p:cNvPr>
          <p:cNvPicPr>
            <a:picLocks noGrp="1" noChangeAspect="1"/>
          </p:cNvPicPr>
          <p:nvPr>
            <p:ph sz="quarter" idx="4294967295"/>
          </p:nvPr>
        </p:nvPicPr>
        <p:blipFill>
          <a:blip r:embed="rId3"/>
          <a:stretch>
            <a:fillRect/>
          </a:stretch>
        </p:blipFill>
        <p:spPr>
          <a:xfrm>
            <a:off x="6469380" y="1069854"/>
            <a:ext cx="5394622" cy="4171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Text, letter&#10;&#10;Description automatically generated">
            <a:extLst>
              <a:ext uri="{FF2B5EF4-FFF2-40B4-BE49-F238E27FC236}">
                <a16:creationId xmlns:a16="http://schemas.microsoft.com/office/drawing/2014/main" id="{F97CB30E-1A9C-43CE-B717-8E6FC964845E}"/>
              </a:ext>
            </a:extLst>
          </p:cNvPr>
          <p:cNvPicPr>
            <a:picLocks noChangeAspect="1"/>
          </p:cNvPicPr>
          <p:nvPr/>
        </p:nvPicPr>
        <p:blipFill>
          <a:blip r:embed="rId4"/>
          <a:stretch>
            <a:fillRect/>
          </a:stretch>
        </p:blipFill>
        <p:spPr>
          <a:xfrm>
            <a:off x="6107376" y="1500127"/>
            <a:ext cx="5691009" cy="4171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Text&#10;&#10;Description automatically generated">
            <a:extLst>
              <a:ext uri="{FF2B5EF4-FFF2-40B4-BE49-F238E27FC236}">
                <a16:creationId xmlns:a16="http://schemas.microsoft.com/office/drawing/2014/main" id="{0B050CE2-5993-4277-8719-0894181A304A}"/>
              </a:ext>
            </a:extLst>
          </p:cNvPr>
          <p:cNvPicPr>
            <a:picLocks noChangeAspect="1"/>
          </p:cNvPicPr>
          <p:nvPr/>
        </p:nvPicPr>
        <p:blipFill>
          <a:blip r:embed="rId5"/>
          <a:stretch>
            <a:fillRect/>
          </a:stretch>
        </p:blipFill>
        <p:spPr>
          <a:xfrm>
            <a:off x="6903720" y="469153"/>
            <a:ext cx="4029501" cy="5372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174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1000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1000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10000"/>
                            </p:stCondLst>
                            <p:childTnLst>
                              <p:par>
                                <p:cTn id="10" presetID="1" presetClass="exit" presetSubtype="0" fill="hold" nodeType="afterEffect">
                                  <p:stCondLst>
                                    <p:cond delay="10000"/>
                                  </p:stCondLst>
                                  <p:childTnLst>
                                    <p:set>
                                      <p:cBhvr>
                                        <p:cTn id="11" dur="1" fill="hold">
                                          <p:stCondLst>
                                            <p:cond delay="0"/>
                                          </p:stCondLst>
                                        </p:cTn>
                                        <p:tgtEl>
                                          <p:spTgt spid="15"/>
                                        </p:tgtEl>
                                        <p:attrNameLst>
                                          <p:attrName>style.visibility</p:attrName>
                                        </p:attrNameLst>
                                      </p:cBhvr>
                                      <p:to>
                                        <p:strVal val="hidden"/>
                                      </p:to>
                                    </p:set>
                                  </p:childTnLst>
                                </p:cTn>
                              </p:par>
                              <p:par>
                                <p:cTn id="12" presetID="1" presetClass="entr" presetSubtype="0" fill="hold" nodeType="withEffect">
                                  <p:stCondLst>
                                    <p:cond delay="1000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6C00-6E79-7BB9-C173-22E97CEE9267}"/>
              </a:ext>
            </a:extLst>
          </p:cNvPr>
          <p:cNvSpPr>
            <a:spLocks noGrp="1"/>
          </p:cNvSpPr>
          <p:nvPr>
            <p:ph type="title"/>
          </p:nvPr>
        </p:nvSpPr>
        <p:spPr>
          <a:xfrm>
            <a:off x="768120" y="322580"/>
            <a:ext cx="8596668" cy="1320800"/>
          </a:xfrm>
        </p:spPr>
        <p:txBody>
          <a:bodyPr>
            <a:normAutofit/>
          </a:bodyPr>
          <a:lstStyle/>
          <a:p>
            <a:r>
              <a:rPr lang="en-US" sz="4400" dirty="0"/>
              <a:t>Rule vs. Norm</a:t>
            </a:r>
          </a:p>
        </p:txBody>
      </p:sp>
      <p:sp>
        <p:nvSpPr>
          <p:cNvPr id="4" name="Octagon 3">
            <a:extLst>
              <a:ext uri="{FF2B5EF4-FFF2-40B4-BE49-F238E27FC236}">
                <a16:creationId xmlns:a16="http://schemas.microsoft.com/office/drawing/2014/main" id="{130F3BF1-65CE-7EAF-7A01-23FDBEB5B833}"/>
              </a:ext>
            </a:extLst>
          </p:cNvPr>
          <p:cNvSpPr/>
          <p:nvPr/>
        </p:nvSpPr>
        <p:spPr>
          <a:xfrm>
            <a:off x="9281160" y="2457451"/>
            <a:ext cx="2651760" cy="2573020"/>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Open Sans Light" pitchFamily="2" charset="0"/>
                <a:ea typeface="Open Sans Light" pitchFamily="2" charset="0"/>
                <a:cs typeface="Open Sans Light" pitchFamily="2" charset="0"/>
              </a:rPr>
              <a:t>Rule</a:t>
            </a:r>
          </a:p>
        </p:txBody>
      </p:sp>
      <p:sp>
        <p:nvSpPr>
          <p:cNvPr id="5" name="Oval 4">
            <a:extLst>
              <a:ext uri="{FF2B5EF4-FFF2-40B4-BE49-F238E27FC236}">
                <a16:creationId xmlns:a16="http://schemas.microsoft.com/office/drawing/2014/main" id="{AD618BED-8E77-1EBC-0411-10283A153020}"/>
              </a:ext>
            </a:extLst>
          </p:cNvPr>
          <p:cNvSpPr/>
          <p:nvPr/>
        </p:nvSpPr>
        <p:spPr>
          <a:xfrm>
            <a:off x="373009" y="2193649"/>
            <a:ext cx="2651760" cy="257302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Open Sans Light" pitchFamily="2" charset="0"/>
                <a:ea typeface="Open Sans Light" pitchFamily="2" charset="0"/>
                <a:cs typeface="Open Sans Light" pitchFamily="2" charset="0"/>
              </a:rPr>
              <a:t>Norm</a:t>
            </a:r>
          </a:p>
        </p:txBody>
      </p:sp>
      <p:pic>
        <p:nvPicPr>
          <p:cNvPr id="7" name="Picture 6" descr="A white board with blue writing on it&#10;&#10;AI-generated content may be incorrect.">
            <a:extLst>
              <a:ext uri="{FF2B5EF4-FFF2-40B4-BE49-F238E27FC236}">
                <a16:creationId xmlns:a16="http://schemas.microsoft.com/office/drawing/2014/main" id="{97ADB75F-F9A5-153B-045C-FF8F528990A3}"/>
              </a:ext>
            </a:extLst>
          </p:cNvPr>
          <p:cNvPicPr>
            <a:picLocks noChangeAspect="1"/>
          </p:cNvPicPr>
          <p:nvPr/>
        </p:nvPicPr>
        <p:blipFill>
          <a:blip r:embed="rId3">
            <a:extLst>
              <a:ext uri="{28A0092B-C50C-407E-A947-70E740481C1C}">
                <a14:useLocalDpi xmlns:a14="http://schemas.microsoft.com/office/drawing/2010/main" val="0"/>
              </a:ext>
            </a:extLst>
          </a:blip>
          <a:srcRect l="15446" t="14333" r="11320" b="2333"/>
          <a:stretch>
            <a:fillRect/>
          </a:stretch>
        </p:blipFill>
        <p:spPr>
          <a:xfrm>
            <a:off x="3901440" y="982980"/>
            <a:ext cx="4389120" cy="4994361"/>
          </a:xfrm>
          <a:prstGeom prst="rect">
            <a:avLst/>
          </a:prstGeom>
        </p:spPr>
      </p:pic>
      <p:pic>
        <p:nvPicPr>
          <p:cNvPr id="9" name="Picture 8" descr="A sign with writing on it&#10;&#10;AI-generated content may be incorrect.">
            <a:extLst>
              <a:ext uri="{FF2B5EF4-FFF2-40B4-BE49-F238E27FC236}">
                <a16:creationId xmlns:a16="http://schemas.microsoft.com/office/drawing/2014/main" id="{E8C1E89F-7287-09DB-1AB1-8AA1F1D1BE56}"/>
              </a:ext>
            </a:extLst>
          </p:cNvPr>
          <p:cNvPicPr>
            <a:picLocks noChangeAspect="1"/>
          </p:cNvPicPr>
          <p:nvPr/>
        </p:nvPicPr>
        <p:blipFill>
          <a:blip r:embed="rId4">
            <a:extLst>
              <a:ext uri="{28A0092B-C50C-407E-A947-70E740481C1C}">
                <a14:useLocalDpi xmlns:a14="http://schemas.microsoft.com/office/drawing/2010/main" val="0"/>
              </a:ext>
            </a:extLst>
          </a:blip>
          <a:srcRect l="15364" r="3463" b="5000"/>
          <a:stretch>
            <a:fillRect/>
          </a:stretch>
        </p:blipFill>
        <p:spPr>
          <a:xfrm>
            <a:off x="4039865" y="960004"/>
            <a:ext cx="4275947" cy="5040311"/>
          </a:xfrm>
          <a:prstGeom prst="rect">
            <a:avLst/>
          </a:prstGeom>
        </p:spPr>
      </p:pic>
      <p:pic>
        <p:nvPicPr>
          <p:cNvPr id="15" name="Picture 14" descr="A white paper with writing on it&#10;&#10;AI-generated content may be incorrect.">
            <a:extLst>
              <a:ext uri="{FF2B5EF4-FFF2-40B4-BE49-F238E27FC236}">
                <a16:creationId xmlns:a16="http://schemas.microsoft.com/office/drawing/2014/main" id="{EE2F55E5-9AFD-9458-7FEC-69F1C6B39A15}"/>
              </a:ext>
            </a:extLst>
          </p:cNvPr>
          <p:cNvPicPr>
            <a:picLocks noChangeAspect="1"/>
          </p:cNvPicPr>
          <p:nvPr/>
        </p:nvPicPr>
        <p:blipFill>
          <a:blip r:embed="rId5">
            <a:extLst>
              <a:ext uri="{28A0092B-C50C-407E-A947-70E740481C1C}">
                <a14:useLocalDpi xmlns:a14="http://schemas.microsoft.com/office/drawing/2010/main" val="0"/>
              </a:ext>
            </a:extLst>
          </a:blip>
          <a:srcRect l="5125" t="10585" r="5790" b="5875"/>
          <a:stretch>
            <a:fillRect/>
          </a:stretch>
        </p:blipFill>
        <p:spPr>
          <a:xfrm>
            <a:off x="3922476" y="960004"/>
            <a:ext cx="4393336" cy="5112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yellow poster with writing on it&#10;&#10;AI-generated content may be incorrect.">
            <a:extLst>
              <a:ext uri="{FF2B5EF4-FFF2-40B4-BE49-F238E27FC236}">
                <a16:creationId xmlns:a16="http://schemas.microsoft.com/office/drawing/2014/main" id="{604D5EEB-6FA4-F29F-A6EF-93A77F782FB0}"/>
              </a:ext>
            </a:extLst>
          </p:cNvPr>
          <p:cNvPicPr>
            <a:picLocks noChangeAspect="1"/>
          </p:cNvPicPr>
          <p:nvPr/>
        </p:nvPicPr>
        <p:blipFill>
          <a:blip r:embed="rId6">
            <a:extLst>
              <a:ext uri="{28A0092B-C50C-407E-A947-70E740481C1C}">
                <a14:useLocalDpi xmlns:a14="http://schemas.microsoft.com/office/drawing/2010/main" val="0"/>
              </a:ext>
            </a:extLst>
          </a:blip>
          <a:srcRect l="5417" t="5655" b="5220"/>
          <a:stretch>
            <a:fillRect/>
          </a:stretch>
        </p:blipFill>
        <p:spPr>
          <a:xfrm>
            <a:off x="3813768" y="1011555"/>
            <a:ext cx="4793105" cy="5103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white sign with colorful writing&#10;&#10;AI-generated content may be incorrect.">
            <a:extLst>
              <a:ext uri="{FF2B5EF4-FFF2-40B4-BE49-F238E27FC236}">
                <a16:creationId xmlns:a16="http://schemas.microsoft.com/office/drawing/2014/main" id="{923B6242-3132-B9EC-B301-65EFAA442C54}"/>
              </a:ext>
            </a:extLst>
          </p:cNvPr>
          <p:cNvPicPr>
            <a:picLocks noChangeAspect="1"/>
          </p:cNvPicPr>
          <p:nvPr/>
        </p:nvPicPr>
        <p:blipFill>
          <a:blip r:embed="rId7">
            <a:extLst>
              <a:ext uri="{28A0092B-C50C-407E-A947-70E740481C1C}">
                <a14:useLocalDpi xmlns:a14="http://schemas.microsoft.com/office/drawing/2010/main" val="0"/>
              </a:ext>
            </a:extLst>
          </a:blip>
          <a:srcRect t="1045" b="25459"/>
          <a:stretch>
            <a:fillRect/>
          </a:stretch>
        </p:blipFill>
        <p:spPr>
          <a:xfrm>
            <a:off x="3894337" y="960004"/>
            <a:ext cx="4631966" cy="5112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chalkboard with writing on it&#10;&#10;AI-generated content may be incorrect.">
            <a:extLst>
              <a:ext uri="{FF2B5EF4-FFF2-40B4-BE49-F238E27FC236}">
                <a16:creationId xmlns:a16="http://schemas.microsoft.com/office/drawing/2014/main" id="{DD45C270-ECD3-440F-DA5B-CA43DAB48B9B}"/>
              </a:ext>
            </a:extLst>
          </p:cNvPr>
          <p:cNvPicPr>
            <a:picLocks noChangeAspect="1"/>
          </p:cNvPicPr>
          <p:nvPr/>
        </p:nvPicPr>
        <p:blipFill>
          <a:blip r:embed="rId8">
            <a:extLst>
              <a:ext uri="{28A0092B-C50C-407E-A947-70E740481C1C}">
                <a14:useLocalDpi xmlns:a14="http://schemas.microsoft.com/office/drawing/2010/main" val="0"/>
              </a:ext>
            </a:extLst>
          </a:blip>
          <a:srcRect l="4343" t="7203" r="4290" b="8218"/>
          <a:stretch>
            <a:fillRect/>
          </a:stretch>
        </p:blipFill>
        <p:spPr>
          <a:xfrm>
            <a:off x="3228226" y="2012786"/>
            <a:ext cx="5964190" cy="3006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805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D2B6-62F5-6AA5-2EFE-68C172A7026C}"/>
              </a:ext>
            </a:extLst>
          </p:cNvPr>
          <p:cNvSpPr>
            <a:spLocks noGrp="1"/>
          </p:cNvSpPr>
          <p:nvPr>
            <p:ph type="title"/>
          </p:nvPr>
        </p:nvSpPr>
        <p:spPr/>
        <p:txBody>
          <a:bodyPr>
            <a:normAutofit/>
          </a:bodyPr>
          <a:lstStyle/>
          <a:p>
            <a:r>
              <a:rPr lang="en-US" sz="4400" dirty="0"/>
              <a:t>Creating Group Norms</a:t>
            </a:r>
          </a:p>
        </p:txBody>
      </p:sp>
      <p:graphicFrame>
        <p:nvGraphicFramePr>
          <p:cNvPr id="4" name="Table 3">
            <a:extLst>
              <a:ext uri="{FF2B5EF4-FFF2-40B4-BE49-F238E27FC236}">
                <a16:creationId xmlns:a16="http://schemas.microsoft.com/office/drawing/2014/main" id="{D607BA9C-1786-8983-54F3-F10A8EE519FB}"/>
              </a:ext>
            </a:extLst>
          </p:cNvPr>
          <p:cNvGraphicFramePr>
            <a:graphicFrameLocks noGrp="1"/>
          </p:cNvGraphicFramePr>
          <p:nvPr>
            <p:extLst>
              <p:ext uri="{D42A27DB-BD31-4B8C-83A1-F6EECF244321}">
                <p14:modId xmlns:p14="http://schemas.microsoft.com/office/powerpoint/2010/main" val="2169719885"/>
              </p:ext>
            </p:extLst>
          </p:nvPr>
        </p:nvGraphicFramePr>
        <p:xfrm>
          <a:off x="677334" y="1559560"/>
          <a:ext cx="10837332" cy="4084320"/>
        </p:xfrm>
        <a:graphic>
          <a:graphicData uri="http://schemas.openxmlformats.org/drawingml/2006/table">
            <a:tbl>
              <a:tblPr firstRow="1" bandRow="1">
                <a:tableStyleId>{5C22544A-7EE6-4342-B048-85BDC9FD1C3A}</a:tableStyleId>
              </a:tblPr>
              <a:tblGrid>
                <a:gridCol w="3494616">
                  <a:extLst>
                    <a:ext uri="{9D8B030D-6E8A-4147-A177-3AD203B41FA5}">
                      <a16:colId xmlns:a16="http://schemas.microsoft.com/office/drawing/2014/main" val="2097487335"/>
                    </a:ext>
                  </a:extLst>
                </a:gridCol>
                <a:gridCol w="3840480">
                  <a:extLst>
                    <a:ext uri="{9D8B030D-6E8A-4147-A177-3AD203B41FA5}">
                      <a16:colId xmlns:a16="http://schemas.microsoft.com/office/drawing/2014/main" val="1106567652"/>
                    </a:ext>
                  </a:extLst>
                </a:gridCol>
                <a:gridCol w="3502236">
                  <a:extLst>
                    <a:ext uri="{9D8B030D-6E8A-4147-A177-3AD203B41FA5}">
                      <a16:colId xmlns:a16="http://schemas.microsoft.com/office/drawing/2014/main" val="1441996942"/>
                    </a:ext>
                  </a:extLst>
                </a:gridCol>
              </a:tblGrid>
              <a:tr h="370840">
                <a:tc>
                  <a:txBody>
                    <a:bodyPr/>
                    <a:lstStyle/>
                    <a:p>
                      <a:pPr algn="ctr"/>
                      <a:r>
                        <a:rPr lang="en-US" sz="3200" b="1" dirty="0">
                          <a:latin typeface="Open Sans Light" pitchFamily="2" charset="0"/>
                          <a:ea typeface="Open Sans Light" pitchFamily="2" charset="0"/>
                          <a:cs typeface="Open Sans Light" pitchFamily="2" charset="0"/>
                        </a:rPr>
                        <a:t>Involve Youth</a:t>
                      </a:r>
                    </a:p>
                    <a:p>
                      <a:pPr algn="ctr"/>
                      <a:r>
                        <a:rPr lang="en-US" sz="3200" b="1" dirty="0">
                          <a:latin typeface="Open Sans Light" pitchFamily="2" charset="0"/>
                          <a:ea typeface="Open Sans Light" pitchFamily="2" charset="0"/>
                          <a:cs typeface="Open Sans Light" pitchFamily="2" charset="0"/>
                        </a:rPr>
                        <a:t>in the Process​​</a:t>
                      </a:r>
                    </a:p>
                  </a:txBody>
                  <a:tcPr>
                    <a:solidFill>
                      <a:schemeClr val="accent2"/>
                    </a:solidFill>
                  </a:tcPr>
                </a:tc>
                <a:tc>
                  <a:txBody>
                    <a:bodyPr/>
                    <a:lstStyle/>
                    <a:p>
                      <a:pPr algn="ctr"/>
                      <a:r>
                        <a:rPr lang="en-US" sz="3200" b="1" i="0" u="none" strike="noStrike" kern="1200" dirty="0">
                          <a:solidFill>
                            <a:schemeClr val="lt1"/>
                          </a:solidFill>
                          <a:effectLst/>
                          <a:latin typeface="Open Sans Light" pitchFamily="2" charset="0"/>
                          <a:ea typeface="Open Sans Light" pitchFamily="2" charset="0"/>
                          <a:cs typeface="Open Sans Light" pitchFamily="2" charset="0"/>
                        </a:rPr>
                        <a:t>Discuss the Importance</a:t>
                      </a:r>
                      <a:r>
                        <a:rPr lang="en-US" sz="3200" b="1" i="0" kern="1200" dirty="0">
                          <a:solidFill>
                            <a:schemeClr val="lt1"/>
                          </a:solidFill>
                          <a:effectLst/>
                          <a:latin typeface="Open Sans Light" pitchFamily="2" charset="0"/>
                          <a:ea typeface="Open Sans Light" pitchFamily="2" charset="0"/>
                          <a:cs typeface="Open Sans Light" pitchFamily="2" charset="0"/>
                        </a:rPr>
                        <a:t>​</a:t>
                      </a:r>
                      <a:endParaRPr lang="en-US" sz="3200" b="1" dirty="0">
                        <a:latin typeface="Open Sans Light" pitchFamily="2" charset="0"/>
                        <a:ea typeface="Open Sans Light" pitchFamily="2" charset="0"/>
                        <a:cs typeface="Open Sans Light" pitchFamily="2" charset="0"/>
                      </a:endParaRPr>
                    </a:p>
                  </a:txBody>
                  <a:tcPr>
                    <a:solidFill>
                      <a:schemeClr val="accent5"/>
                    </a:solidFill>
                  </a:tcPr>
                </a:tc>
                <a:tc>
                  <a:txBody>
                    <a:bodyPr/>
                    <a:lstStyle/>
                    <a:p>
                      <a:pPr algn="ctr"/>
                      <a:r>
                        <a:rPr lang="en-US" sz="3200" b="1" i="0" u="none" strike="noStrike" kern="1200" dirty="0">
                          <a:solidFill>
                            <a:schemeClr val="lt1"/>
                          </a:solidFill>
                          <a:effectLst/>
                          <a:latin typeface="Open Sans Light" pitchFamily="2" charset="0"/>
                          <a:ea typeface="Open Sans Light" pitchFamily="2" charset="0"/>
                          <a:cs typeface="Open Sans Light" pitchFamily="2" charset="0"/>
                        </a:rPr>
                        <a:t>Tailor to the Program </a:t>
                      </a:r>
                      <a:r>
                        <a:rPr lang="en-US" sz="3200" b="1" i="0" kern="1200" dirty="0">
                          <a:solidFill>
                            <a:schemeClr val="lt1"/>
                          </a:solidFill>
                          <a:effectLst/>
                          <a:latin typeface="Open Sans Light" pitchFamily="2" charset="0"/>
                          <a:ea typeface="Open Sans Light" pitchFamily="2" charset="0"/>
                          <a:cs typeface="Open Sans Light" pitchFamily="2" charset="0"/>
                        </a:rPr>
                        <a:t>​</a:t>
                      </a:r>
                      <a:endParaRPr lang="en-US" sz="3200" b="1" dirty="0">
                        <a:latin typeface="Open Sans Light" pitchFamily="2" charset="0"/>
                        <a:ea typeface="Open Sans Light" pitchFamily="2" charset="0"/>
                        <a:cs typeface="Open Sans Light" pitchFamily="2" charset="0"/>
                      </a:endParaRPr>
                    </a:p>
                  </a:txBody>
                  <a:tcPr/>
                </a:tc>
                <a:extLst>
                  <a:ext uri="{0D108BD9-81ED-4DB2-BD59-A6C34878D82A}">
                    <a16:rowId xmlns:a16="http://schemas.microsoft.com/office/drawing/2014/main" val="3663633776"/>
                  </a:ext>
                </a:extLst>
              </a:tr>
              <a:tr h="370840">
                <a:tc>
                  <a:txBody>
                    <a:bodyPr/>
                    <a:lstStyle/>
                    <a:p>
                      <a:pPr algn="ctr" rtl="0" fontAlgn="base"/>
                      <a:r>
                        <a:rPr lang="en-US" sz="3200" b="0" i="0" u="none" strike="noStrike" kern="1200" dirty="0">
                          <a:solidFill>
                            <a:schemeClr val="dk1"/>
                          </a:solidFill>
                          <a:effectLst/>
                          <a:latin typeface="Open Sans Light" pitchFamily="2" charset="0"/>
                          <a:ea typeface="Open Sans Light" pitchFamily="2" charset="0"/>
                          <a:cs typeface="Open Sans Light" pitchFamily="2" charset="0"/>
                        </a:rPr>
                        <a:t>What are rules? What are norms? </a:t>
                      </a:r>
                      <a:r>
                        <a:rPr lang="en-US" sz="3200" b="0" i="0" kern="1200" dirty="0">
                          <a:solidFill>
                            <a:schemeClr val="dk1"/>
                          </a:solidFill>
                          <a:effectLst/>
                          <a:latin typeface="Open Sans Light" pitchFamily="2" charset="0"/>
                          <a:ea typeface="Open Sans Light" pitchFamily="2" charset="0"/>
                          <a:cs typeface="Open Sans Light" pitchFamily="2" charset="0"/>
                        </a:rPr>
                        <a:t>​</a:t>
                      </a:r>
                    </a:p>
                    <a:p>
                      <a:pPr algn="ctr" rtl="0" fontAlgn="base"/>
                      <a:r>
                        <a:rPr lang="en-US" sz="3200" b="0" i="0" kern="1200" dirty="0">
                          <a:solidFill>
                            <a:schemeClr val="dk1"/>
                          </a:solidFill>
                          <a:effectLst/>
                          <a:latin typeface="Open Sans Light" pitchFamily="2" charset="0"/>
                          <a:ea typeface="Open Sans Light" pitchFamily="2" charset="0"/>
                          <a:cs typeface="Open Sans Light" pitchFamily="2" charset="0"/>
                        </a:rPr>
                        <a:t>​</a:t>
                      </a:r>
                    </a:p>
                    <a:p>
                      <a:pPr algn="ctr" rtl="0" fontAlgn="base"/>
                      <a:r>
                        <a:rPr lang="en-US" sz="3200" b="0" i="0" u="none" strike="noStrike" kern="1200" dirty="0">
                          <a:solidFill>
                            <a:schemeClr val="dk1"/>
                          </a:solidFill>
                          <a:effectLst/>
                          <a:latin typeface="Open Sans Light" pitchFamily="2" charset="0"/>
                          <a:ea typeface="Open Sans Light" pitchFamily="2" charset="0"/>
                          <a:cs typeface="Open Sans Light" pitchFamily="2" charset="0"/>
                        </a:rPr>
                        <a:t>What is the purpose of norms? </a:t>
                      </a:r>
                      <a:r>
                        <a:rPr lang="en-US" sz="3200" b="0" i="0" kern="1200" dirty="0">
                          <a:solidFill>
                            <a:schemeClr val="dk1"/>
                          </a:solidFill>
                          <a:effectLst/>
                          <a:latin typeface="Open Sans Light" pitchFamily="2" charset="0"/>
                          <a:ea typeface="Open Sans Light" pitchFamily="2" charset="0"/>
                          <a:cs typeface="Open Sans Light" pitchFamily="2" charset="0"/>
                        </a:rPr>
                        <a:t>​</a:t>
                      </a:r>
                    </a:p>
                  </a:txBody>
                  <a:tcPr>
                    <a:solidFill>
                      <a:schemeClr val="accent2">
                        <a:lumMod val="20000"/>
                        <a:lumOff val="80000"/>
                      </a:schemeClr>
                    </a:solidFill>
                  </a:tcPr>
                </a:tc>
                <a:tc>
                  <a:txBody>
                    <a:bodyPr/>
                    <a:lstStyle/>
                    <a:p>
                      <a:pPr algn="ctr" rtl="0" fontAlgn="base"/>
                      <a:r>
                        <a:rPr lang="en-US" sz="3200" b="0" i="0" u="none" strike="noStrike" kern="1200" dirty="0">
                          <a:solidFill>
                            <a:schemeClr val="dk1"/>
                          </a:solidFill>
                          <a:effectLst/>
                          <a:latin typeface="Open Sans Light" pitchFamily="2" charset="0"/>
                          <a:ea typeface="Open Sans Light" pitchFamily="2" charset="0"/>
                          <a:cs typeface="Open Sans Light" pitchFamily="2" charset="0"/>
                        </a:rPr>
                        <a:t>Why do we need group norms?</a:t>
                      </a:r>
                      <a:r>
                        <a:rPr lang="en-US" sz="3200" b="0" i="0" kern="1200" dirty="0">
                          <a:solidFill>
                            <a:schemeClr val="dk1"/>
                          </a:solidFill>
                          <a:effectLst/>
                          <a:latin typeface="Open Sans Light" pitchFamily="2" charset="0"/>
                          <a:ea typeface="Open Sans Light" pitchFamily="2" charset="0"/>
                          <a:cs typeface="Open Sans Light" pitchFamily="2" charset="0"/>
                        </a:rPr>
                        <a:t>​</a:t>
                      </a:r>
                    </a:p>
                    <a:p>
                      <a:pPr algn="ctr" rtl="0" fontAlgn="base"/>
                      <a:r>
                        <a:rPr lang="en-US" sz="3200" b="0" i="0" kern="1200" dirty="0">
                          <a:solidFill>
                            <a:schemeClr val="dk1"/>
                          </a:solidFill>
                          <a:effectLst/>
                          <a:latin typeface="Open Sans Light" pitchFamily="2" charset="0"/>
                          <a:ea typeface="Open Sans Light" pitchFamily="2" charset="0"/>
                          <a:cs typeface="Open Sans Light" pitchFamily="2" charset="0"/>
                        </a:rPr>
                        <a:t>​</a:t>
                      </a:r>
                    </a:p>
                    <a:p>
                      <a:pPr algn="ctr" rtl="0" fontAlgn="base"/>
                      <a:r>
                        <a:rPr lang="en-US" sz="3200" b="0" i="0" u="none" strike="noStrike" kern="1200" dirty="0">
                          <a:solidFill>
                            <a:schemeClr val="dk1"/>
                          </a:solidFill>
                          <a:effectLst/>
                          <a:latin typeface="Open Sans Light" pitchFamily="2" charset="0"/>
                          <a:ea typeface="Open Sans Light" pitchFamily="2" charset="0"/>
                          <a:cs typeface="Open Sans Light" pitchFamily="2" charset="0"/>
                        </a:rPr>
                        <a:t>Why must we agree on the norms?​</a:t>
                      </a:r>
                      <a:r>
                        <a:rPr lang="en-US" sz="3200" b="0" i="0" kern="1200" dirty="0">
                          <a:solidFill>
                            <a:schemeClr val="dk1"/>
                          </a:solidFill>
                          <a:effectLst/>
                          <a:latin typeface="Open Sans Light" pitchFamily="2" charset="0"/>
                          <a:ea typeface="Open Sans Light" pitchFamily="2" charset="0"/>
                          <a:cs typeface="Open Sans Light" pitchFamily="2" charset="0"/>
                        </a:rPr>
                        <a:t>​</a:t>
                      </a:r>
                    </a:p>
                  </a:txBody>
                  <a:tcPr>
                    <a:solidFill>
                      <a:schemeClr val="accent5">
                        <a:lumMod val="20000"/>
                        <a:lumOff val="80000"/>
                      </a:schemeClr>
                    </a:solidFill>
                  </a:tcPr>
                </a:tc>
                <a:tc>
                  <a:txBody>
                    <a:bodyPr/>
                    <a:lstStyle/>
                    <a:p>
                      <a:pPr algn="ctr" rtl="0" fontAlgn="base"/>
                      <a:r>
                        <a:rPr lang="en-US" sz="3200" b="0" i="0" u="none" strike="noStrike" kern="1200" dirty="0">
                          <a:solidFill>
                            <a:schemeClr val="dk1"/>
                          </a:solidFill>
                          <a:effectLst/>
                          <a:latin typeface="Open Sans Light" pitchFamily="2" charset="0"/>
                          <a:ea typeface="Open Sans Light" pitchFamily="2" charset="0"/>
                          <a:cs typeface="Open Sans Light" pitchFamily="2" charset="0"/>
                        </a:rPr>
                        <a:t>How do we show kindness and respect?​ </a:t>
                      </a:r>
                      <a:r>
                        <a:rPr lang="en-US" sz="3200" b="0" i="0" kern="1200" dirty="0">
                          <a:solidFill>
                            <a:schemeClr val="dk1"/>
                          </a:solidFill>
                          <a:effectLst/>
                          <a:latin typeface="Open Sans Light" pitchFamily="2" charset="0"/>
                          <a:ea typeface="Open Sans Light" pitchFamily="2" charset="0"/>
                          <a:cs typeface="Open Sans Light" pitchFamily="2" charset="0"/>
                        </a:rPr>
                        <a:t>​</a:t>
                      </a:r>
                    </a:p>
                    <a:p>
                      <a:pPr algn="ctr" rtl="0" fontAlgn="base"/>
                      <a:r>
                        <a:rPr lang="en-US" sz="3200" b="0" i="0" kern="1200" dirty="0">
                          <a:solidFill>
                            <a:schemeClr val="dk1"/>
                          </a:solidFill>
                          <a:effectLst/>
                          <a:latin typeface="Open Sans Light" pitchFamily="2" charset="0"/>
                          <a:ea typeface="Open Sans Light" pitchFamily="2" charset="0"/>
                          <a:cs typeface="Open Sans Light" pitchFamily="2" charset="0"/>
                        </a:rPr>
                        <a:t>​</a:t>
                      </a:r>
                    </a:p>
                    <a:p>
                      <a:pPr algn="ctr" rtl="0" fontAlgn="base"/>
                      <a:r>
                        <a:rPr lang="en-US" sz="3200" b="0" i="0" u="none" strike="noStrike" kern="1200" dirty="0">
                          <a:solidFill>
                            <a:schemeClr val="dk1"/>
                          </a:solidFill>
                          <a:effectLst/>
                          <a:latin typeface="Open Sans Light" pitchFamily="2" charset="0"/>
                          <a:ea typeface="Open Sans Light" pitchFamily="2" charset="0"/>
                          <a:cs typeface="Open Sans Light" pitchFamily="2" charset="0"/>
                        </a:rPr>
                        <a:t>How do you know you’re safe? </a:t>
                      </a:r>
                      <a:r>
                        <a:rPr lang="en-US" sz="3200" b="0" i="0" kern="1200" dirty="0">
                          <a:solidFill>
                            <a:schemeClr val="dk1"/>
                          </a:solidFill>
                          <a:effectLst/>
                          <a:latin typeface="Open Sans Light" pitchFamily="2" charset="0"/>
                          <a:ea typeface="Open Sans Light" pitchFamily="2" charset="0"/>
                          <a:cs typeface="Open Sans Light" pitchFamily="2" charset="0"/>
                        </a:rPr>
                        <a:t>​</a:t>
                      </a:r>
                    </a:p>
                  </a:txBody>
                  <a:tcPr/>
                </a:tc>
                <a:extLst>
                  <a:ext uri="{0D108BD9-81ED-4DB2-BD59-A6C34878D82A}">
                    <a16:rowId xmlns:a16="http://schemas.microsoft.com/office/drawing/2014/main" val="1312305097"/>
                  </a:ext>
                </a:extLst>
              </a:tr>
            </a:tbl>
          </a:graphicData>
        </a:graphic>
      </p:graphicFrame>
    </p:spTree>
    <p:extLst>
      <p:ext uri="{BB962C8B-B14F-4D97-AF65-F5344CB8AC3E}">
        <p14:creationId xmlns:p14="http://schemas.microsoft.com/office/powerpoint/2010/main" val="187990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D8E7-17C6-4EF3-AFCB-AF44F3417DE8}"/>
              </a:ext>
            </a:extLst>
          </p:cNvPr>
          <p:cNvSpPr>
            <a:spLocks noGrp="1"/>
          </p:cNvSpPr>
          <p:nvPr>
            <p:ph type="title"/>
          </p:nvPr>
        </p:nvSpPr>
        <p:spPr>
          <a:xfrm>
            <a:off x="791826" y="453176"/>
            <a:ext cx="8596668" cy="1320800"/>
          </a:xfrm>
        </p:spPr>
        <p:txBody>
          <a:bodyPr>
            <a:normAutofit/>
          </a:bodyPr>
          <a:lstStyle/>
          <a:p>
            <a:r>
              <a:rPr lang="en-US" sz="4400" dirty="0"/>
              <a:t>How to Form Norms</a:t>
            </a:r>
          </a:p>
        </p:txBody>
      </p:sp>
      <p:sp>
        <p:nvSpPr>
          <p:cNvPr id="11" name="Content Placeholder 10">
            <a:extLst>
              <a:ext uri="{FF2B5EF4-FFF2-40B4-BE49-F238E27FC236}">
                <a16:creationId xmlns:a16="http://schemas.microsoft.com/office/drawing/2014/main" id="{4B39F12B-CBB1-410A-970D-27FD4B5F4CAD}"/>
              </a:ext>
            </a:extLst>
          </p:cNvPr>
          <p:cNvSpPr>
            <a:spLocks noGrp="1"/>
          </p:cNvSpPr>
          <p:nvPr>
            <p:ph sz="half" idx="2"/>
          </p:nvPr>
        </p:nvSpPr>
        <p:spPr>
          <a:xfrm>
            <a:off x="791826" y="1440576"/>
            <a:ext cx="4185623" cy="4471877"/>
          </a:xfrm>
        </p:spPr>
        <p:txBody>
          <a:bodyPr anchor="t">
            <a:normAutofit/>
          </a:bodyPr>
          <a:lstStyle/>
          <a:p>
            <a:r>
              <a:rPr lang="en-US" dirty="0"/>
              <a:t>Gather ideas</a:t>
            </a:r>
          </a:p>
          <a:p>
            <a:r>
              <a:rPr lang="en-US" dirty="0"/>
              <a:t>Organize and refine ideas</a:t>
            </a:r>
          </a:p>
          <a:p>
            <a:r>
              <a:rPr lang="en-US" dirty="0"/>
              <a:t>Vote on norms</a:t>
            </a:r>
          </a:p>
          <a:p>
            <a:r>
              <a:rPr lang="en-US" dirty="0"/>
              <a:t>Demonstrate commitment</a:t>
            </a:r>
          </a:p>
        </p:txBody>
      </p:sp>
      <p:pic>
        <p:nvPicPr>
          <p:cNvPr id="16" name="Picture 15" descr="A piece of paper with writing on it&#10;&#10;Description automatically generated with medium confidence">
            <a:extLst>
              <a:ext uri="{FF2B5EF4-FFF2-40B4-BE49-F238E27FC236}">
                <a16:creationId xmlns:a16="http://schemas.microsoft.com/office/drawing/2014/main" id="{98EC59FD-D04E-44FF-AF84-21E1FBE585F8}"/>
              </a:ext>
            </a:extLst>
          </p:cNvPr>
          <p:cNvPicPr>
            <a:picLocks noChangeAspect="1"/>
          </p:cNvPicPr>
          <p:nvPr/>
        </p:nvPicPr>
        <p:blipFill rotWithShape="1">
          <a:blip r:embed="rId3"/>
          <a:srcRect b="35446"/>
          <a:stretch/>
        </p:blipFill>
        <p:spPr>
          <a:xfrm>
            <a:off x="5518760" y="594732"/>
            <a:ext cx="6212452" cy="5112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Text, calendar&#10;&#10;Description automatically generated">
            <a:extLst>
              <a:ext uri="{FF2B5EF4-FFF2-40B4-BE49-F238E27FC236}">
                <a16:creationId xmlns:a16="http://schemas.microsoft.com/office/drawing/2014/main" id="{9CFEB672-B01F-4B5E-98EA-92AFF7221548}"/>
              </a:ext>
            </a:extLst>
          </p:cNvPr>
          <p:cNvPicPr>
            <a:picLocks noChangeAspect="1"/>
          </p:cNvPicPr>
          <p:nvPr/>
        </p:nvPicPr>
        <p:blipFill>
          <a:blip r:embed="rId4"/>
          <a:stretch>
            <a:fillRect/>
          </a:stretch>
        </p:blipFill>
        <p:spPr>
          <a:xfrm>
            <a:off x="5632511" y="330238"/>
            <a:ext cx="5500309" cy="5500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B91A78E1-8AC7-467D-856B-034529629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198069"/>
            <a:ext cx="4591050" cy="5779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32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1000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1000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10000"/>
                            </p:stCondLst>
                            <p:childTnLst>
                              <p:par>
                                <p:cTn id="10" presetID="1" presetClass="exit" presetSubtype="0" fill="hold" nodeType="afterEffect">
                                  <p:stCondLst>
                                    <p:cond delay="10000"/>
                                  </p:stCondLst>
                                  <p:childTnLst>
                                    <p:set>
                                      <p:cBhvr>
                                        <p:cTn id="11" dur="1" fill="hold">
                                          <p:stCondLst>
                                            <p:cond delay="0"/>
                                          </p:stCondLst>
                                        </p:cTn>
                                        <p:tgtEl>
                                          <p:spTgt spid="19"/>
                                        </p:tgtEl>
                                        <p:attrNameLst>
                                          <p:attrName>style.visibility</p:attrName>
                                        </p:attrNameLst>
                                      </p:cBhvr>
                                      <p:to>
                                        <p:strVal val="hidden"/>
                                      </p:to>
                                    </p:set>
                                  </p:childTnLst>
                                </p:cTn>
                              </p:par>
                              <p:par>
                                <p:cTn id="12" presetID="1" presetClass="entr" presetSubtype="0" fill="hold" nodeType="withEffect">
                                  <p:stCondLst>
                                    <p:cond delay="1000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5" name="Rectangle 24">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8F42EAB5-BB37-554F-DBD5-BF6CD8410814}"/>
              </a:ext>
            </a:extLst>
          </p:cNvPr>
          <p:cNvSpPr>
            <a:spLocks noGrp="1"/>
          </p:cNvSpPr>
          <p:nvPr>
            <p:ph type="body" idx="1"/>
          </p:nvPr>
        </p:nvSpPr>
        <p:spPr>
          <a:xfrm>
            <a:off x="956432" y="560939"/>
            <a:ext cx="7766936" cy="1096899"/>
          </a:xfrm>
        </p:spPr>
        <p:txBody>
          <a:bodyPr vert="horz" lIns="91440" tIns="45720" rIns="91440" bIns="45720" rtlCol="0" anchor="t">
            <a:normAutofit/>
          </a:bodyPr>
          <a:lstStyle/>
          <a:p>
            <a:r>
              <a:rPr lang="en-US" sz="4400" dirty="0">
                <a:solidFill>
                  <a:schemeClr val="accent1"/>
                </a:solidFill>
                <a:latin typeface="Oswald" panose="00000500000000000000" pitchFamily="2" charset="0"/>
                <a:ea typeface="+mn-ea"/>
                <a:cs typeface="+mn-cs"/>
              </a:rPr>
              <a:t>Flipping the Perspective</a:t>
            </a:r>
          </a:p>
        </p:txBody>
      </p:sp>
      <p:sp>
        <p:nvSpPr>
          <p:cNvPr id="2" name="Title 1">
            <a:extLst>
              <a:ext uri="{FF2B5EF4-FFF2-40B4-BE49-F238E27FC236}">
                <a16:creationId xmlns:a16="http://schemas.microsoft.com/office/drawing/2014/main" id="{B92F00E4-136C-D33F-9187-D2B81CFC7EFF}"/>
              </a:ext>
            </a:extLst>
          </p:cNvPr>
          <p:cNvSpPr>
            <a:spLocks noGrp="1"/>
          </p:cNvSpPr>
          <p:nvPr>
            <p:ph type="title"/>
          </p:nvPr>
        </p:nvSpPr>
        <p:spPr>
          <a:xfrm>
            <a:off x="1507067" y="1397000"/>
            <a:ext cx="7766936" cy="2653836"/>
          </a:xfrm>
        </p:spPr>
        <p:txBody>
          <a:bodyPr vert="horz" lIns="91440" tIns="45720" rIns="91440" bIns="45720" rtlCol="0" anchor="b">
            <a:normAutofit/>
          </a:bodyPr>
          <a:lstStyle/>
          <a:p>
            <a:pPr algn="r"/>
            <a:r>
              <a:rPr lang="en-US" sz="5400" dirty="0">
                <a:solidFill>
                  <a:schemeClr val="tx1"/>
                </a:solidFill>
                <a:latin typeface="Open Sans Light" pitchFamily="2" charset="0"/>
                <a:ea typeface="Open Sans Light" pitchFamily="2" charset="0"/>
                <a:cs typeface="Open Sans Light" pitchFamily="2" charset="0"/>
              </a:rPr>
              <a:t>Adults in our program will...</a:t>
            </a:r>
          </a:p>
        </p:txBody>
      </p:sp>
      <p:pic>
        <p:nvPicPr>
          <p:cNvPr id="12" name="Graphic 11" descr="Open quotation mark with solid fill">
            <a:extLst>
              <a:ext uri="{FF2B5EF4-FFF2-40B4-BE49-F238E27FC236}">
                <a16:creationId xmlns:a16="http://schemas.microsoft.com/office/drawing/2014/main" id="{83851A87-EC8D-79B5-B6BA-5CA2CED98F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893" y="1918677"/>
            <a:ext cx="914400" cy="914400"/>
          </a:xfrm>
          <a:prstGeom prst="rect">
            <a:avLst/>
          </a:prstGeom>
        </p:spPr>
      </p:pic>
      <p:pic>
        <p:nvPicPr>
          <p:cNvPr id="24" name="Graphic 23" descr="Open quotation mark with solid fill">
            <a:extLst>
              <a:ext uri="{FF2B5EF4-FFF2-40B4-BE49-F238E27FC236}">
                <a16:creationId xmlns:a16="http://schemas.microsoft.com/office/drawing/2014/main" id="{FADC09D6-7B63-058D-BDF7-898252BFD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212604" y="2858294"/>
            <a:ext cx="914400" cy="914400"/>
          </a:xfrm>
          <a:prstGeom prst="rect">
            <a:avLst/>
          </a:prstGeom>
        </p:spPr>
      </p:pic>
    </p:spTree>
    <p:extLst>
      <p:ext uri="{BB962C8B-B14F-4D97-AF65-F5344CB8AC3E}">
        <p14:creationId xmlns:p14="http://schemas.microsoft.com/office/powerpoint/2010/main" val="189788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80">
                                          <p:stCondLst>
                                            <p:cond delay="0"/>
                                          </p:stCondLst>
                                        </p:cTn>
                                        <p:tgtEl>
                                          <p:spTgt spid="24"/>
                                        </p:tgtEl>
                                      </p:cBhvr>
                                    </p:animEffect>
                                    <p:anim calcmode="lin" valueType="num">
                                      <p:cBhvr>
                                        <p:cTn id="2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 dur="26">
                                          <p:stCondLst>
                                            <p:cond delay="650"/>
                                          </p:stCondLst>
                                        </p:cTn>
                                        <p:tgtEl>
                                          <p:spTgt spid="24"/>
                                        </p:tgtEl>
                                      </p:cBhvr>
                                      <p:to x="100000" y="60000"/>
                                    </p:animScale>
                                    <p:animScale>
                                      <p:cBhvr>
                                        <p:cTn id="30" dur="166" decel="50000">
                                          <p:stCondLst>
                                            <p:cond delay="676"/>
                                          </p:stCondLst>
                                        </p:cTn>
                                        <p:tgtEl>
                                          <p:spTgt spid="24"/>
                                        </p:tgtEl>
                                      </p:cBhvr>
                                      <p:to x="100000" y="100000"/>
                                    </p:animScale>
                                    <p:animScale>
                                      <p:cBhvr>
                                        <p:cTn id="31" dur="26">
                                          <p:stCondLst>
                                            <p:cond delay="1312"/>
                                          </p:stCondLst>
                                        </p:cTn>
                                        <p:tgtEl>
                                          <p:spTgt spid="24"/>
                                        </p:tgtEl>
                                      </p:cBhvr>
                                      <p:to x="100000" y="80000"/>
                                    </p:animScale>
                                    <p:animScale>
                                      <p:cBhvr>
                                        <p:cTn id="32" dur="166" decel="50000">
                                          <p:stCondLst>
                                            <p:cond delay="1338"/>
                                          </p:stCondLst>
                                        </p:cTn>
                                        <p:tgtEl>
                                          <p:spTgt spid="24"/>
                                        </p:tgtEl>
                                      </p:cBhvr>
                                      <p:to x="100000" y="100000"/>
                                    </p:animScale>
                                    <p:animScale>
                                      <p:cBhvr>
                                        <p:cTn id="33" dur="26">
                                          <p:stCondLst>
                                            <p:cond delay="1642"/>
                                          </p:stCondLst>
                                        </p:cTn>
                                        <p:tgtEl>
                                          <p:spTgt spid="24"/>
                                        </p:tgtEl>
                                      </p:cBhvr>
                                      <p:to x="100000" y="90000"/>
                                    </p:animScale>
                                    <p:animScale>
                                      <p:cBhvr>
                                        <p:cTn id="34" dur="166" decel="50000">
                                          <p:stCondLst>
                                            <p:cond delay="1668"/>
                                          </p:stCondLst>
                                        </p:cTn>
                                        <p:tgtEl>
                                          <p:spTgt spid="24"/>
                                        </p:tgtEl>
                                      </p:cBhvr>
                                      <p:to x="100000" y="100000"/>
                                    </p:animScale>
                                    <p:animScale>
                                      <p:cBhvr>
                                        <p:cTn id="35" dur="26">
                                          <p:stCondLst>
                                            <p:cond delay="1808"/>
                                          </p:stCondLst>
                                        </p:cTn>
                                        <p:tgtEl>
                                          <p:spTgt spid="24"/>
                                        </p:tgtEl>
                                      </p:cBhvr>
                                      <p:to x="100000" y="95000"/>
                                    </p:animScale>
                                    <p:animScale>
                                      <p:cBhvr>
                                        <p:cTn id="36" dur="166" decel="50000">
                                          <p:stCondLst>
                                            <p:cond delay="1834"/>
                                          </p:stCondLst>
                                        </p:cTn>
                                        <p:tgtEl>
                                          <p:spTgt spid="2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PHMC OST">
      <a:majorFont>
        <a:latin typeface="Oswald"/>
        <a:ea typeface=""/>
        <a:cs typeface=""/>
      </a:majorFont>
      <a:minorFont>
        <a:latin typeface="Open Sans Ligh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PHMC OST-Activity, Vertic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PHMC OST- Light, Bottom">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PHMC OST- Activity, Horizont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6B91E111A2694A9252D84DB1AD50FD" ma:contentTypeVersion="21" ma:contentTypeDescription="Create a new document." ma:contentTypeScope="" ma:versionID="c29d5693bd5e36b202213f9e4e9c3d9b">
  <xsd:schema xmlns:xsd="http://www.w3.org/2001/XMLSchema" xmlns:xs="http://www.w3.org/2001/XMLSchema" xmlns:p="http://schemas.microsoft.com/office/2006/metadata/properties" xmlns:ns2="4752e2a5-c6ef-4e54-9949-77aba9ea4ad0" xmlns:ns3="4a81be7d-4ecd-49ad-8e88-d07955994b28" targetNamespace="http://schemas.microsoft.com/office/2006/metadata/properties" ma:root="true" ma:fieldsID="b10ce4f97e090891dbdc2d7cb8abe1dc" ns2:_="" ns3:_="">
    <xsd:import namespace="4752e2a5-c6ef-4e54-9949-77aba9ea4ad0"/>
    <xsd:import namespace="4a81be7d-4ecd-49ad-8e88-d07955994b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2e2a5-c6ef-4e54-9949-77aba9ea4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071abe-9366-4587-9002-82c754ec43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1be7d-4ecd-49ad-8e88-d07955994b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43272-2b50-4095-be55-7fc7c0029db7}" ma:internalName="TaxCatchAll" ma:showField="CatchAllData" ma:web="4a81be7d-4ecd-49ad-8e88-d07955994b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a81be7d-4ecd-49ad-8e88-d07955994b28">
      <UserInfo>
        <DisplayName/>
        <AccountId xsi:nil="true"/>
        <AccountType/>
      </UserInfo>
    </SharedWithUsers>
    <lcf76f155ced4ddcb4097134ff3c332f xmlns="4752e2a5-c6ef-4e54-9949-77aba9ea4ad0">
      <Terms xmlns="http://schemas.microsoft.com/office/infopath/2007/PartnerControls"/>
    </lcf76f155ced4ddcb4097134ff3c332f>
    <TaxCatchAll xmlns="4a81be7d-4ecd-49ad-8e88-d07955994b28" xsi:nil="true"/>
  </documentManagement>
</p:properties>
</file>

<file path=customXml/itemProps1.xml><?xml version="1.0" encoding="utf-8"?>
<ds:datastoreItem xmlns:ds="http://schemas.openxmlformats.org/officeDocument/2006/customXml" ds:itemID="{1EB6D83C-28C2-40A0-BC8A-61B736808E95}">
  <ds:schemaRefs>
    <ds:schemaRef ds:uri="http://schemas.microsoft.com/sharepoint/v3/contenttype/forms"/>
  </ds:schemaRefs>
</ds:datastoreItem>
</file>

<file path=customXml/itemProps2.xml><?xml version="1.0" encoding="utf-8"?>
<ds:datastoreItem xmlns:ds="http://schemas.openxmlformats.org/officeDocument/2006/customXml" ds:itemID="{E5B76D5F-98AD-44FC-8577-16A2072E472E}">
  <ds:schemaRefs>
    <ds:schemaRef ds:uri="4752e2a5-c6ef-4e54-9949-77aba9ea4ad0"/>
    <ds:schemaRef ds:uri="4a81be7d-4ecd-49ad-8e88-d07955994b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949EBA-C658-4E75-B67E-B47F57797EB5}">
  <ds:schemaRefs>
    <ds:schemaRef ds:uri="http://schemas.microsoft.com/office/2006/documentManagement/types"/>
    <ds:schemaRef ds:uri="4752e2a5-c6ef-4e54-9949-77aba9ea4ad0"/>
    <ds:schemaRef ds:uri="http://purl.org/dc/elements/1.1/"/>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 ds:uri="4a81be7d-4ecd-49ad-8e88-d07955994b28"/>
    <ds:schemaRef ds:uri="http://www.w3.org/XML/1998/namespace"/>
  </ds:schemaRefs>
</ds:datastoreItem>
</file>

<file path=docMetadata/LabelInfo.xml><?xml version="1.0" encoding="utf-8"?>
<clbl:labelList xmlns:clbl="http://schemas.microsoft.com/office/2020/mipLabelMetadata">
  <clbl:label id="{4649f946-2be9-4c76-936e-e9ff56452432}" enabled="0" method="" siteId="{4649f946-2be9-4c76-936e-e9ff56452432}" removed="1"/>
</clbl:labelList>
</file>

<file path=docProps/app.xml><?xml version="1.0" encoding="utf-8"?>
<Properties xmlns="http://schemas.openxmlformats.org/officeDocument/2006/extended-properties" xmlns:vt="http://schemas.openxmlformats.org/officeDocument/2006/docPropsVTypes">
  <Template/>
  <TotalTime>6304</TotalTime>
  <Words>4898</Words>
  <Application>Microsoft Office PowerPoint</Application>
  <PresentationFormat>Widescreen</PresentationFormat>
  <Paragraphs>403</Paragraphs>
  <Slides>18</Slides>
  <Notes>18</Notes>
  <HiddenSlides>0</HiddenSlides>
  <MMClips>3</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PHMC OST-Light, Right</vt:lpstr>
      <vt:lpstr>PHMC OST-Activity, Vertical</vt:lpstr>
      <vt:lpstr>PHMC OST- Light, Bottom</vt:lpstr>
      <vt:lpstr>PHMC OST- Activity, Horizontal</vt:lpstr>
      <vt:lpstr>Trainer Action Pack</vt:lpstr>
      <vt:lpstr>Culture By Design</vt:lpstr>
      <vt:lpstr>The Power of Positive Environments</vt:lpstr>
      <vt:lpstr>Design the Environment</vt:lpstr>
      <vt:lpstr>What are Group Norms?</vt:lpstr>
      <vt:lpstr>Rule vs. Norm</vt:lpstr>
      <vt:lpstr>Creating Group Norms</vt:lpstr>
      <vt:lpstr>How to Form Norms</vt:lpstr>
      <vt:lpstr>Adults in our program will...</vt:lpstr>
      <vt:lpstr>What is Voice and Choice?</vt:lpstr>
      <vt:lpstr>Why Voice and Choice?</vt:lpstr>
      <vt:lpstr>How to Incorporate Choice</vt:lpstr>
      <vt:lpstr>Voice-and-Choice-O-Meter</vt:lpstr>
      <vt:lpstr>Belonging Matters</vt:lpstr>
      <vt:lpstr>PowerPoint Presentation</vt:lpstr>
      <vt:lpstr>5 Senses Belonging Audit</vt:lpstr>
      <vt:lpstr>How Does this all Connect?</vt:lpstr>
      <vt:lpstr>Keep It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Brittney Stanton</dc:creator>
  <cp:lastModifiedBy>Brittney Stanton</cp:lastModifiedBy>
  <cp:revision>22</cp:revision>
  <dcterms:created xsi:type="dcterms:W3CDTF">2025-05-08T17:46:23Z</dcterms:created>
  <dcterms:modified xsi:type="dcterms:W3CDTF">2025-08-04T15:58:46Z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0x010100506B91E111A2694A9252D84DB1AD50FD</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{"FileActivityType":"9","FileActivityTimeStamp":"2025-05-14T14:04:54.210Z","FileActivityUsersOnPage":[{"DisplayName":"Brittney Stanton","Id":"bstanton@foundationsinc.org"},{"DisplayName":"Hillary Jones","Id":"hjones@foundationsinc.org"}],"FileActivityNavigationId":null}</vt:lpwstr>
  </property>
  <property fmtid="{D5CDD505-2E9C-101B-9397-08002B2CF9AE}" pid="7" name="TriggerFlowInfo">
    <vt:lpwstr/>
  </property>
</Properties>
</file>