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710" r:id="rId5"/>
    <p:sldMasterId id="2147483690" r:id="rId6"/>
    <p:sldMasterId id="2147483701" r:id="rId7"/>
  </p:sldMasterIdLst>
  <p:notesMasterIdLst>
    <p:notesMasterId r:id="rId22"/>
  </p:notesMasterIdLst>
  <p:sldIdLst>
    <p:sldId id="2147470959" r:id="rId8"/>
    <p:sldId id="256" r:id="rId9"/>
    <p:sldId id="2147470954" r:id="rId10"/>
    <p:sldId id="262" r:id="rId11"/>
    <p:sldId id="2147470957" r:id="rId12"/>
    <p:sldId id="260" r:id="rId13"/>
    <p:sldId id="2147470950" r:id="rId14"/>
    <p:sldId id="2147470958" r:id="rId15"/>
    <p:sldId id="2147470951" r:id="rId16"/>
    <p:sldId id="2147470955" r:id="rId17"/>
    <p:sldId id="2147470956" r:id="rId18"/>
    <p:sldId id="2147470947" r:id="rId19"/>
    <p:sldId id="2147470953" r:id="rId20"/>
    <p:sldId id="25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D99D59-4F90-362A-C84C-437518134A51}" name="Candace Ferguson" initials="CF" userId="S::cferguson@seiservices.com::979d0734-a49e-4e02-96fa-0366dc77972b" providerId="AD"/>
  <p188:author id="{1656B764-BA5F-2697-CCFD-6F45D5A5CFC3}" name="Brittney Stanton" initials="BS" userId="S::BStanton@foundationsinc.org::fbacfbf3-aabb-4741-8633-ff0af2f38419" providerId="AD"/>
  <p188:author id="{9A22E6A8-6B8C-5514-FDE0-92DE0A926729}" name="Brittney Stanton" initials="BS" userId="S::bstanton@foundationsinc.org::fbacfbf3-aabb-4741-8633-ff0af2f38419" providerId="AD"/>
  <p188:author id="{854848C1-039C-CA77-D9EF-0B24671E700A}" name="Hillary Jones" initials="HJ" userId="S::hjones@foundationsinc.org::649c14c5-eb1b-4d61-8203-62a121c3533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98EBF"/>
    <a:srgbClr val="5488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886497-578D-4D46-9541-2E353E7D96ED}" v="15" dt="2025-07-02T17:14:52.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387" autoAdjust="0"/>
  </p:normalViewPr>
  <p:slideViewPr>
    <p:cSldViewPr snapToGrid="0">
      <p:cViewPr varScale="1">
        <p:scale>
          <a:sx n="61" d="100"/>
          <a:sy n="61" d="100"/>
        </p:scale>
        <p:origin x="1248" y="2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ney Stanton" userId="fbacfbf3-aabb-4741-8633-ff0af2f38419" providerId="ADAL" clId="{9D1C3A5A-209F-4D31-ADA8-12D496850B12}"/>
    <pc:docChg chg="modSld">
      <pc:chgData name="Brittney Stanton" userId="fbacfbf3-aabb-4741-8633-ff0af2f38419" providerId="ADAL" clId="{9D1C3A5A-209F-4D31-ADA8-12D496850B12}" dt="2025-06-23T16:16:59.845" v="7" actId="20577"/>
      <pc:docMkLst>
        <pc:docMk/>
      </pc:docMkLst>
      <pc:sldChg chg="modNotesTx">
        <pc:chgData name="Brittney Stanton" userId="fbacfbf3-aabb-4741-8633-ff0af2f38419" providerId="ADAL" clId="{9D1C3A5A-209F-4D31-ADA8-12D496850B12}" dt="2025-06-23T16:16:59.845" v="7" actId="20577"/>
        <pc:sldMkLst>
          <pc:docMk/>
          <pc:sldMk cId="2205601969" sldId="258"/>
        </pc:sldMkLst>
      </pc:sldChg>
    </pc:docChg>
  </pc:docChgLst>
  <pc:docChgLst>
    <pc:chgData name="Hillary Jones" userId="649c14c5-eb1b-4d61-8203-62a121c3533c" providerId="ADAL" clId="{0F886497-578D-4D46-9541-2E353E7D96ED}"/>
    <pc:docChg chg="undo custSel modSld">
      <pc:chgData name="Hillary Jones" userId="649c14c5-eb1b-4d61-8203-62a121c3533c" providerId="ADAL" clId="{0F886497-578D-4D46-9541-2E353E7D96ED}" dt="2025-07-16T20:27:45.794" v="543" actId="20577"/>
      <pc:docMkLst>
        <pc:docMk/>
      </pc:docMkLst>
      <pc:sldChg chg="modNotesTx">
        <pc:chgData name="Hillary Jones" userId="649c14c5-eb1b-4d61-8203-62a121c3533c" providerId="ADAL" clId="{0F886497-578D-4D46-9541-2E353E7D96ED}" dt="2025-07-02T15:58:13.547" v="470" actId="20577"/>
        <pc:sldMkLst>
          <pc:docMk/>
          <pc:sldMk cId="53901366" sldId="256"/>
        </pc:sldMkLst>
      </pc:sldChg>
      <pc:sldChg chg="modNotesTx">
        <pc:chgData name="Hillary Jones" userId="649c14c5-eb1b-4d61-8203-62a121c3533c" providerId="ADAL" clId="{0F886497-578D-4D46-9541-2E353E7D96ED}" dt="2025-07-02T17:15:44.626" v="535" actId="20577"/>
        <pc:sldMkLst>
          <pc:docMk/>
          <pc:sldMk cId="2149551682" sldId="260"/>
        </pc:sldMkLst>
      </pc:sldChg>
      <pc:sldChg chg="modNotesTx">
        <pc:chgData name="Hillary Jones" userId="649c14c5-eb1b-4d61-8203-62a121c3533c" providerId="ADAL" clId="{0F886497-578D-4D46-9541-2E353E7D96ED}" dt="2025-06-27T18:36:19.735" v="164" actId="20577"/>
        <pc:sldMkLst>
          <pc:docMk/>
          <pc:sldMk cId="2104591263" sldId="262"/>
        </pc:sldMkLst>
      </pc:sldChg>
      <pc:sldChg chg="modNotesTx">
        <pc:chgData name="Hillary Jones" userId="649c14c5-eb1b-4d61-8203-62a121c3533c" providerId="ADAL" clId="{0F886497-578D-4D46-9541-2E353E7D96ED}" dt="2025-07-16T20:27:45.794" v="543" actId="20577"/>
        <pc:sldMkLst>
          <pc:docMk/>
          <pc:sldMk cId="1053346558" sldId="2147470947"/>
        </pc:sldMkLst>
      </pc:sldChg>
      <pc:sldChg chg="modNotesTx">
        <pc:chgData name="Hillary Jones" userId="649c14c5-eb1b-4d61-8203-62a121c3533c" providerId="ADAL" clId="{0F886497-578D-4D46-9541-2E353E7D96ED}" dt="2025-07-02T17:15:15.374" v="527" actId="20577"/>
        <pc:sldMkLst>
          <pc:docMk/>
          <pc:sldMk cId="3462377023" sldId="2147470950"/>
        </pc:sldMkLst>
      </pc:sldChg>
      <pc:sldChg chg="modNotesTx">
        <pc:chgData name="Hillary Jones" userId="649c14c5-eb1b-4d61-8203-62a121c3533c" providerId="ADAL" clId="{0F886497-578D-4D46-9541-2E353E7D96ED}" dt="2025-07-02T17:13:12.922" v="501" actId="20577"/>
        <pc:sldMkLst>
          <pc:docMk/>
          <pc:sldMk cId="2458085632" sldId="2147470951"/>
        </pc:sldMkLst>
      </pc:sldChg>
      <pc:sldChg chg="modNotesTx">
        <pc:chgData name="Hillary Jones" userId="649c14c5-eb1b-4d61-8203-62a121c3533c" providerId="ADAL" clId="{0F886497-578D-4D46-9541-2E353E7D96ED}" dt="2025-07-02T17:15:29.291" v="531" actId="20577"/>
        <pc:sldMkLst>
          <pc:docMk/>
          <pc:sldMk cId="2668323760" sldId="2147470953"/>
        </pc:sldMkLst>
      </pc:sldChg>
      <pc:sldChg chg="modNotesTx">
        <pc:chgData name="Hillary Jones" userId="649c14c5-eb1b-4d61-8203-62a121c3533c" providerId="ADAL" clId="{0F886497-578D-4D46-9541-2E353E7D96ED}" dt="2025-07-02T15:58:27.924" v="489" actId="20577"/>
        <pc:sldMkLst>
          <pc:docMk/>
          <pc:sldMk cId="1662565522" sldId="2147470954"/>
        </pc:sldMkLst>
      </pc:sldChg>
      <pc:sldChg chg="modNotesTx">
        <pc:chgData name="Hillary Jones" userId="649c14c5-eb1b-4d61-8203-62a121c3533c" providerId="ADAL" clId="{0F886497-578D-4D46-9541-2E353E7D96ED}" dt="2025-07-02T17:14:53.770" v="526" actId="20577"/>
        <pc:sldMkLst>
          <pc:docMk/>
          <pc:sldMk cId="1387412588" sldId="2147470955"/>
        </pc:sldMkLst>
      </pc:sldChg>
      <pc:sldChg chg="modSp mod modNotesTx">
        <pc:chgData name="Hillary Jones" userId="649c14c5-eb1b-4d61-8203-62a121c3533c" providerId="ADAL" clId="{0F886497-578D-4D46-9541-2E353E7D96ED}" dt="2025-07-16T20:26:53.645" v="541" actId="20577"/>
        <pc:sldMkLst>
          <pc:docMk/>
          <pc:sldMk cId="3861379563" sldId="2147470956"/>
        </pc:sldMkLst>
        <pc:graphicFrameChg chg="modGraphic">
          <ac:chgData name="Hillary Jones" userId="649c14c5-eb1b-4d61-8203-62a121c3533c" providerId="ADAL" clId="{0F886497-578D-4D46-9541-2E353E7D96ED}" dt="2025-07-16T20:26:53.645" v="541" actId="20577"/>
          <ac:graphicFrameMkLst>
            <pc:docMk/>
            <pc:sldMk cId="3861379563" sldId="2147470956"/>
            <ac:graphicFrameMk id="11" creationId="{A6769F5F-F0E0-4C2F-D1B8-E35888A2454A}"/>
          </ac:graphicFrameMkLst>
        </pc:graphicFrameChg>
      </pc:sldChg>
      <pc:sldChg chg="modNotesTx">
        <pc:chgData name="Hillary Jones" userId="649c14c5-eb1b-4d61-8203-62a121c3533c" providerId="ADAL" clId="{0F886497-578D-4D46-9541-2E353E7D96ED}" dt="2025-06-27T18:37:17.591" v="191" actId="20577"/>
        <pc:sldMkLst>
          <pc:docMk/>
          <pc:sldMk cId="3591493289" sldId="2147470957"/>
        </pc:sldMkLst>
      </pc:sldChg>
      <pc:sldChg chg="modNotesTx">
        <pc:chgData name="Hillary Jones" userId="649c14c5-eb1b-4d61-8203-62a121c3533c" providerId="ADAL" clId="{0F886497-578D-4D46-9541-2E353E7D96ED}" dt="2025-06-27T18:39:08.853" v="256" actId="20577"/>
        <pc:sldMkLst>
          <pc:docMk/>
          <pc:sldMk cId="1735820307" sldId="2147470958"/>
        </pc:sldMkLst>
      </pc:sldChg>
      <pc:sldChg chg="modNotesTx">
        <pc:chgData name="Hillary Jones" userId="649c14c5-eb1b-4d61-8203-62a121c3533c" providerId="ADAL" clId="{0F886497-578D-4D46-9541-2E353E7D96ED}" dt="2025-06-27T18:34:12.481" v="125" actId="20577"/>
        <pc:sldMkLst>
          <pc:docMk/>
          <pc:sldMk cId="1245700972" sldId="2147470959"/>
        </pc:sldMkLst>
      </pc:sldChg>
    </pc:docChg>
  </pc:docChgLst>
  <pc:docChgLst>
    <pc:chgData name="Brittney Stanton" userId="S::bstanton@foundationsinc.org::fbacfbf3-aabb-4741-8633-ff0af2f38419" providerId="AD" clId="Web-{B02AD13E-381A-FB32-D061-78CB75435144}"/>
    <pc:docChg chg="modSld">
      <pc:chgData name="Brittney Stanton" userId="S::bstanton@foundationsinc.org::fbacfbf3-aabb-4741-8633-ff0af2f38419" providerId="AD" clId="Web-{B02AD13E-381A-FB32-D061-78CB75435144}" dt="2025-06-24T16:31:10.348" v="193"/>
      <pc:docMkLst>
        <pc:docMk/>
      </pc:docMkLst>
      <pc:sldChg chg="modNotes">
        <pc:chgData name="Brittney Stanton" userId="S::bstanton@foundationsinc.org::fbacfbf3-aabb-4741-8633-ff0af2f38419" providerId="AD" clId="Web-{B02AD13E-381A-FB32-D061-78CB75435144}" dt="2025-06-24T16:31:10.348" v="193"/>
        <pc:sldMkLst>
          <pc:docMk/>
          <pc:sldMk cId="1662565522" sldId="2147470954"/>
        </pc:sldMkLst>
      </pc:sldChg>
      <pc:sldChg chg="modNotes">
        <pc:chgData name="Brittney Stanton" userId="S::bstanton@foundationsinc.org::fbacfbf3-aabb-4741-8633-ff0af2f38419" providerId="AD" clId="Web-{B02AD13E-381A-FB32-D061-78CB75435144}" dt="2025-06-24T16:30:37.660" v="190"/>
        <pc:sldMkLst>
          <pc:docMk/>
          <pc:sldMk cId="1245700972" sldId="2147470959"/>
        </pc:sldMkLst>
      </pc:sldChg>
    </pc:docChg>
  </pc:docChgLst>
  <pc:docChgLst>
    <pc:chgData name="Hillary Jones" userId="S::hjones@foundationsinc.org::649c14c5-eb1b-4d61-8203-62a121c3533c" providerId="AD" clId="Web-{B223776A-443F-A6E8-44B8-2C2170E525AF}"/>
    <pc:docChg chg="modSld">
      <pc:chgData name="Hillary Jones" userId="S::hjones@foundationsinc.org::649c14c5-eb1b-4d61-8203-62a121c3533c" providerId="AD" clId="Web-{B223776A-443F-A6E8-44B8-2C2170E525AF}" dt="2025-06-23T16:24:32.330" v="1" actId="20577"/>
      <pc:docMkLst>
        <pc:docMk/>
      </pc:docMkLst>
      <pc:sldChg chg="modSp">
        <pc:chgData name="Hillary Jones" userId="S::hjones@foundationsinc.org::649c14c5-eb1b-4d61-8203-62a121c3533c" providerId="AD" clId="Web-{B223776A-443F-A6E8-44B8-2C2170E525AF}" dt="2025-06-23T16:24:32.330" v="1" actId="20577"/>
        <pc:sldMkLst>
          <pc:docMk/>
          <pc:sldMk cId="2205601969" sldId="258"/>
        </pc:sldMkLst>
      </pc:sldChg>
    </pc:docChg>
  </pc:docChgLst>
  <pc:docChgLst>
    <pc:chgData name="Brittney Stanton" userId="fbacfbf3-aabb-4741-8633-ff0af2f38419" providerId="ADAL" clId="{3A0B35A1-7E36-43C1-8C08-380D5AC87FA3}"/>
    <pc:docChg chg="custSel addSld delSld modSld sldOrd">
      <pc:chgData name="Brittney Stanton" userId="fbacfbf3-aabb-4741-8633-ff0af2f38419" providerId="ADAL" clId="{3A0B35A1-7E36-43C1-8C08-380D5AC87FA3}" dt="2025-06-24T17:01:38.784" v="2563" actId="20577"/>
      <pc:docMkLst>
        <pc:docMk/>
      </pc:docMkLst>
      <pc:sldChg chg="modNotesTx">
        <pc:chgData name="Brittney Stanton" userId="fbacfbf3-aabb-4741-8633-ff0af2f38419" providerId="ADAL" clId="{3A0B35A1-7E36-43C1-8C08-380D5AC87FA3}" dt="2025-06-24T16:55:00.676" v="2078" actId="20577"/>
        <pc:sldMkLst>
          <pc:docMk/>
          <pc:sldMk cId="53901366" sldId="256"/>
        </pc:sldMkLst>
      </pc:sldChg>
      <pc:sldChg chg="addSp delSp modSp mod modClrScheme delAnim chgLayout modNotesTx">
        <pc:chgData name="Brittney Stanton" userId="fbacfbf3-aabb-4741-8633-ff0af2f38419" providerId="ADAL" clId="{3A0B35A1-7E36-43C1-8C08-380D5AC87FA3}" dt="2025-06-24T16:54:08.120" v="1927" actId="20577"/>
        <pc:sldMkLst>
          <pc:docMk/>
          <pc:sldMk cId="2205601969" sldId="258"/>
        </pc:sldMkLst>
        <pc:spChg chg="mod ord">
          <ac:chgData name="Brittney Stanton" userId="fbacfbf3-aabb-4741-8633-ff0af2f38419" providerId="ADAL" clId="{3A0B35A1-7E36-43C1-8C08-380D5AC87FA3}" dt="2025-06-24T14:50:15.237" v="920" actId="403"/>
          <ac:spMkLst>
            <pc:docMk/>
            <pc:sldMk cId="2205601969" sldId="258"/>
            <ac:spMk id="2" creationId="{76E98048-EF99-24BF-BC59-55D48A9C907F}"/>
          </ac:spMkLst>
        </pc:spChg>
        <pc:spChg chg="mod ord">
          <ac:chgData name="Brittney Stanton" userId="fbacfbf3-aabb-4741-8633-ff0af2f38419" providerId="ADAL" clId="{3A0B35A1-7E36-43C1-8C08-380D5AC87FA3}" dt="2025-06-24T14:50:09.679" v="918" actId="14100"/>
          <ac:spMkLst>
            <pc:docMk/>
            <pc:sldMk cId="2205601969" sldId="258"/>
            <ac:spMk id="3" creationId="{D587D3EC-110E-BB1F-823E-8FC0223ACDD4}"/>
          </ac:spMkLst>
        </pc:spChg>
      </pc:sldChg>
      <pc:sldChg chg="del mod modShow">
        <pc:chgData name="Brittney Stanton" userId="fbacfbf3-aabb-4741-8633-ff0af2f38419" providerId="ADAL" clId="{3A0B35A1-7E36-43C1-8C08-380D5AC87FA3}" dt="2025-06-24T14:35:22.887" v="913" actId="2696"/>
        <pc:sldMkLst>
          <pc:docMk/>
          <pc:sldMk cId="1534770416" sldId="259"/>
        </pc:sldMkLst>
      </pc:sldChg>
      <pc:sldChg chg="modNotesTx">
        <pc:chgData name="Brittney Stanton" userId="fbacfbf3-aabb-4741-8633-ff0af2f38419" providerId="ADAL" clId="{3A0B35A1-7E36-43C1-8C08-380D5AC87FA3}" dt="2025-06-24T17:00:41.975" v="2523" actId="20577"/>
        <pc:sldMkLst>
          <pc:docMk/>
          <pc:sldMk cId="2149551682" sldId="260"/>
        </pc:sldMkLst>
      </pc:sldChg>
      <pc:sldChg chg="del mod modShow">
        <pc:chgData name="Brittney Stanton" userId="fbacfbf3-aabb-4741-8633-ff0af2f38419" providerId="ADAL" clId="{3A0B35A1-7E36-43C1-8C08-380D5AC87FA3}" dt="2025-06-24T14:35:19.351" v="912" actId="2696"/>
        <pc:sldMkLst>
          <pc:docMk/>
          <pc:sldMk cId="4164657893" sldId="261"/>
        </pc:sldMkLst>
      </pc:sldChg>
      <pc:sldChg chg="modNotesTx">
        <pc:chgData name="Brittney Stanton" userId="fbacfbf3-aabb-4741-8633-ff0af2f38419" providerId="ADAL" clId="{3A0B35A1-7E36-43C1-8C08-380D5AC87FA3}" dt="2025-06-24T16:53:48.687" v="1924" actId="5793"/>
        <pc:sldMkLst>
          <pc:docMk/>
          <pc:sldMk cId="2104591263" sldId="262"/>
        </pc:sldMkLst>
      </pc:sldChg>
      <pc:sldChg chg="modSp mod modNotesTx">
        <pc:chgData name="Brittney Stanton" userId="fbacfbf3-aabb-4741-8633-ff0af2f38419" providerId="ADAL" clId="{3A0B35A1-7E36-43C1-8C08-380D5AC87FA3}" dt="2025-06-24T16:53:59.271" v="1926" actId="5793"/>
        <pc:sldMkLst>
          <pc:docMk/>
          <pc:sldMk cId="1053346558" sldId="2147470947"/>
        </pc:sldMkLst>
        <pc:spChg chg="mod">
          <ac:chgData name="Brittney Stanton" userId="fbacfbf3-aabb-4741-8633-ff0af2f38419" providerId="ADAL" clId="{3A0B35A1-7E36-43C1-8C08-380D5AC87FA3}" dt="2025-06-24T16:50:11.657" v="1905" actId="113"/>
          <ac:spMkLst>
            <pc:docMk/>
            <pc:sldMk cId="1053346558" sldId="2147470947"/>
            <ac:spMk id="6" creationId="{21D23323-70F3-8BF7-D165-E7E54DB43E33}"/>
          </ac:spMkLst>
        </pc:spChg>
        <pc:spChg chg="mod">
          <ac:chgData name="Brittney Stanton" userId="fbacfbf3-aabb-4741-8633-ff0af2f38419" providerId="ADAL" clId="{3A0B35A1-7E36-43C1-8C08-380D5AC87FA3}" dt="2025-06-24T16:48:48.196" v="1903" actId="14100"/>
          <ac:spMkLst>
            <pc:docMk/>
            <pc:sldMk cId="1053346558" sldId="2147470947"/>
            <ac:spMk id="9" creationId="{C477B76C-D4DB-071E-373A-8722AC3AC2DD}"/>
          </ac:spMkLst>
        </pc:spChg>
        <pc:spChg chg="mod">
          <ac:chgData name="Brittney Stanton" userId="fbacfbf3-aabb-4741-8633-ff0af2f38419" providerId="ADAL" clId="{3A0B35A1-7E36-43C1-8C08-380D5AC87FA3}" dt="2025-06-24T16:48:43.312" v="1898" actId="1038"/>
          <ac:spMkLst>
            <pc:docMk/>
            <pc:sldMk cId="1053346558" sldId="2147470947"/>
            <ac:spMk id="10" creationId="{3F152478-7063-74F3-D7AF-08D2BC0ABCCD}"/>
          </ac:spMkLst>
        </pc:spChg>
        <pc:spChg chg="mod">
          <ac:chgData name="Brittney Stanton" userId="fbacfbf3-aabb-4741-8633-ff0af2f38419" providerId="ADAL" clId="{3A0B35A1-7E36-43C1-8C08-380D5AC87FA3}" dt="2025-06-24T16:50:20.166" v="1907" actId="113"/>
          <ac:spMkLst>
            <pc:docMk/>
            <pc:sldMk cId="1053346558" sldId="2147470947"/>
            <ac:spMk id="17" creationId="{F9E25BC8-AC33-4D88-BF33-2395CF49DDFF}"/>
          </ac:spMkLst>
        </pc:spChg>
        <pc:spChg chg="mod">
          <ac:chgData name="Brittney Stanton" userId="fbacfbf3-aabb-4741-8633-ff0af2f38419" providerId="ADAL" clId="{3A0B35A1-7E36-43C1-8C08-380D5AC87FA3}" dt="2025-06-24T16:50:29.124" v="1909" actId="113"/>
          <ac:spMkLst>
            <pc:docMk/>
            <pc:sldMk cId="1053346558" sldId="2147470947"/>
            <ac:spMk id="20" creationId="{540882E5-A81F-CDC2-CC3E-4D9826190D40}"/>
          </ac:spMkLst>
        </pc:spChg>
        <pc:spChg chg="mod">
          <ac:chgData name="Brittney Stanton" userId="fbacfbf3-aabb-4741-8633-ff0af2f38419" providerId="ADAL" clId="{3A0B35A1-7E36-43C1-8C08-380D5AC87FA3}" dt="2025-06-24T16:50:38.306" v="1912" actId="255"/>
          <ac:spMkLst>
            <pc:docMk/>
            <pc:sldMk cId="1053346558" sldId="2147470947"/>
            <ac:spMk id="21" creationId="{8084BDCE-0C4C-38E4-426C-6C0758F0D7DD}"/>
          </ac:spMkLst>
        </pc:spChg>
        <pc:spChg chg="mod">
          <ac:chgData name="Brittney Stanton" userId="fbacfbf3-aabb-4741-8633-ff0af2f38419" providerId="ADAL" clId="{3A0B35A1-7E36-43C1-8C08-380D5AC87FA3}" dt="2025-06-24T16:48:05.706" v="1886" actId="1038"/>
          <ac:spMkLst>
            <pc:docMk/>
            <pc:sldMk cId="1053346558" sldId="2147470947"/>
            <ac:spMk id="23" creationId="{07FA26B1-5825-2AAC-36BC-12E363423E54}"/>
          </ac:spMkLst>
        </pc:spChg>
      </pc:sldChg>
      <pc:sldChg chg="modSp mod modNotesTx">
        <pc:chgData name="Brittney Stanton" userId="fbacfbf3-aabb-4741-8633-ff0af2f38419" providerId="ADAL" clId="{3A0B35A1-7E36-43C1-8C08-380D5AC87FA3}" dt="2025-06-24T16:53:43.783" v="1923" actId="5793"/>
        <pc:sldMkLst>
          <pc:docMk/>
          <pc:sldMk cId="3462377023" sldId="2147470950"/>
        </pc:sldMkLst>
        <pc:spChg chg="mod">
          <ac:chgData name="Brittney Stanton" userId="fbacfbf3-aabb-4741-8633-ff0af2f38419" providerId="ADAL" clId="{3A0B35A1-7E36-43C1-8C08-380D5AC87FA3}" dt="2025-06-24T16:43:54.270" v="1880" actId="14100"/>
          <ac:spMkLst>
            <pc:docMk/>
            <pc:sldMk cId="3462377023" sldId="2147470950"/>
            <ac:spMk id="27" creationId="{30CA8238-3CB8-DD5D-1494-C98D9A57B072}"/>
          </ac:spMkLst>
        </pc:spChg>
      </pc:sldChg>
      <pc:sldChg chg="modNotesTx">
        <pc:chgData name="Brittney Stanton" userId="fbacfbf3-aabb-4741-8633-ff0af2f38419" providerId="ADAL" clId="{3A0B35A1-7E36-43C1-8C08-380D5AC87FA3}" dt="2025-06-24T17:01:38.784" v="2563" actId="20577"/>
        <pc:sldMkLst>
          <pc:docMk/>
          <pc:sldMk cId="2458085632" sldId="2147470951"/>
        </pc:sldMkLst>
      </pc:sldChg>
      <pc:sldChg chg="modNotesTx">
        <pc:chgData name="Brittney Stanton" userId="fbacfbf3-aabb-4741-8633-ff0af2f38419" providerId="ADAL" clId="{3A0B35A1-7E36-43C1-8C08-380D5AC87FA3}" dt="2025-06-24T17:01:15.088" v="2547" actId="20577"/>
        <pc:sldMkLst>
          <pc:docMk/>
          <pc:sldMk cId="2668323760" sldId="2147470953"/>
        </pc:sldMkLst>
      </pc:sldChg>
      <pc:sldChg chg="modNotesTx">
        <pc:chgData name="Brittney Stanton" userId="fbacfbf3-aabb-4741-8633-ff0af2f38419" providerId="ADAL" clId="{3A0B35A1-7E36-43C1-8C08-380D5AC87FA3}" dt="2025-06-24T17:00:11.754" v="2497" actId="20577"/>
        <pc:sldMkLst>
          <pc:docMk/>
          <pc:sldMk cId="1662565522" sldId="2147470954"/>
        </pc:sldMkLst>
      </pc:sldChg>
      <pc:sldChg chg="modNotesTx">
        <pc:chgData name="Brittney Stanton" userId="fbacfbf3-aabb-4741-8633-ff0af2f38419" providerId="ADAL" clId="{3A0B35A1-7E36-43C1-8C08-380D5AC87FA3}" dt="2025-06-24T17:01:33.632" v="2555" actId="20577"/>
        <pc:sldMkLst>
          <pc:docMk/>
          <pc:sldMk cId="1387412588" sldId="2147470955"/>
        </pc:sldMkLst>
      </pc:sldChg>
      <pc:sldChg chg="modNotesTx">
        <pc:chgData name="Brittney Stanton" userId="fbacfbf3-aabb-4741-8633-ff0af2f38419" providerId="ADAL" clId="{3A0B35A1-7E36-43C1-8C08-380D5AC87FA3}" dt="2025-06-24T17:01:20.346" v="2551" actId="20577"/>
        <pc:sldMkLst>
          <pc:docMk/>
          <pc:sldMk cId="3861379563" sldId="2147470956"/>
        </pc:sldMkLst>
      </pc:sldChg>
      <pc:sldChg chg="modNotesTx">
        <pc:chgData name="Brittney Stanton" userId="fbacfbf3-aabb-4741-8633-ff0af2f38419" providerId="ADAL" clId="{3A0B35A1-7E36-43C1-8C08-380D5AC87FA3}" dt="2025-06-24T17:00:32.503" v="2509" actId="20577"/>
        <pc:sldMkLst>
          <pc:docMk/>
          <pc:sldMk cId="3591493289" sldId="2147470957"/>
        </pc:sldMkLst>
      </pc:sldChg>
      <pc:sldChg chg="modNotesTx">
        <pc:chgData name="Brittney Stanton" userId="fbacfbf3-aabb-4741-8633-ff0af2f38419" providerId="ADAL" clId="{3A0B35A1-7E36-43C1-8C08-380D5AC87FA3}" dt="2025-06-24T17:00:48.788" v="2527" actId="20577"/>
        <pc:sldMkLst>
          <pc:docMk/>
          <pc:sldMk cId="1735820307" sldId="2147470958"/>
        </pc:sldMkLst>
      </pc:sldChg>
      <pc:sldChg chg="modSp new mod ord modNotesTx">
        <pc:chgData name="Brittney Stanton" userId="fbacfbf3-aabb-4741-8633-ff0af2f38419" providerId="ADAL" clId="{3A0B35A1-7E36-43C1-8C08-380D5AC87FA3}" dt="2025-06-24T16:59:52.560" v="2488" actId="20577"/>
        <pc:sldMkLst>
          <pc:docMk/>
          <pc:sldMk cId="1245700972" sldId="2147470959"/>
        </pc:sldMkLst>
        <pc:spChg chg="mod">
          <ac:chgData name="Brittney Stanton" userId="fbacfbf3-aabb-4741-8633-ff0af2f38419" providerId="ADAL" clId="{3A0B35A1-7E36-43C1-8C08-380D5AC87FA3}" dt="2025-06-24T16:02:49.283" v="1453" actId="20577"/>
          <ac:spMkLst>
            <pc:docMk/>
            <pc:sldMk cId="1245700972" sldId="2147470959"/>
            <ac:spMk id="2" creationId="{0D1437D6-CBB5-1A2D-4D0C-4A276C513AEF}"/>
          </ac:spMkLst>
        </pc:spChg>
        <pc:spChg chg="mod">
          <ac:chgData name="Brittney Stanton" userId="fbacfbf3-aabb-4741-8633-ff0af2f38419" providerId="ADAL" clId="{3A0B35A1-7E36-43C1-8C08-380D5AC87FA3}" dt="2025-06-24T16:03:12.661" v="1505" actId="20577"/>
          <ac:spMkLst>
            <pc:docMk/>
            <pc:sldMk cId="1245700972" sldId="2147470959"/>
            <ac:spMk id="3" creationId="{5DA5D1F3-2F06-0B86-14AE-A405CC08193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0376BD-3095-4286-9F86-DE3F40200E2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512FF6C-CEEE-49F3-A732-931ED9BC3CAE}">
      <dgm:prSet phldrT="[Text]"/>
      <dgm:spPr/>
      <dgm:t>
        <a:bodyPr/>
        <a:lstStyle/>
        <a:p>
          <a:r>
            <a:rPr lang="en-US" b="1" u="sng">
              <a:latin typeface="Open Sans Light" pitchFamily="2" charset="0"/>
              <a:ea typeface="Open Sans Light" pitchFamily="2" charset="0"/>
              <a:cs typeface="Open Sans Light" pitchFamily="2" charset="0"/>
            </a:rPr>
            <a:t>Do</a:t>
          </a:r>
          <a:br>
            <a:rPr lang="en-US" b="1">
              <a:latin typeface="Open Sans Light" pitchFamily="2" charset="0"/>
              <a:ea typeface="Open Sans Light" pitchFamily="2" charset="0"/>
              <a:cs typeface="Open Sans Light" pitchFamily="2" charset="0"/>
            </a:rPr>
          </a:br>
          <a:r>
            <a:rPr lang="en-US" b="1">
              <a:latin typeface="Open Sans Light" pitchFamily="2" charset="0"/>
              <a:ea typeface="Open Sans Light" pitchFamily="2" charset="0"/>
              <a:cs typeface="Open Sans Light" pitchFamily="2" charset="0"/>
            </a:rPr>
            <a:t>Urgent and Important</a:t>
          </a:r>
        </a:p>
      </dgm:t>
    </dgm:pt>
    <dgm:pt modelId="{4E21ED16-462E-48A6-B9A0-4F74F7E69A42}" type="parTrans" cxnId="{864423AF-EFC9-4639-9762-AFF3AB6FDD0C}">
      <dgm:prSet/>
      <dgm:spPr/>
      <dgm:t>
        <a:bodyPr/>
        <a:lstStyle/>
        <a:p>
          <a:endParaRPr lang="en-US"/>
        </a:p>
      </dgm:t>
    </dgm:pt>
    <dgm:pt modelId="{297A2D30-67C9-4EF5-8868-9093012BC273}" type="sibTrans" cxnId="{864423AF-EFC9-4639-9762-AFF3AB6FDD0C}">
      <dgm:prSet/>
      <dgm:spPr/>
      <dgm:t>
        <a:bodyPr/>
        <a:lstStyle/>
        <a:p>
          <a:endParaRPr lang="en-US"/>
        </a:p>
      </dgm:t>
    </dgm:pt>
    <dgm:pt modelId="{DF0E524D-1319-4C3E-9516-E86226BA2CF1}">
      <dgm:prSet phldrT="[Text]"/>
      <dgm:spPr/>
      <dgm:t>
        <a:bodyPr/>
        <a:lstStyle/>
        <a:p>
          <a:r>
            <a:rPr lang="en-US" b="1" u="sng">
              <a:latin typeface="Open Sans Light" pitchFamily="2" charset="0"/>
              <a:ea typeface="Open Sans Light" pitchFamily="2" charset="0"/>
              <a:cs typeface="Open Sans Light" pitchFamily="2" charset="0"/>
            </a:rPr>
            <a:t>Schedule It </a:t>
          </a:r>
          <a:r>
            <a:rPr lang="en-US" b="1">
              <a:latin typeface="Open Sans Light" pitchFamily="2" charset="0"/>
              <a:ea typeface="Open Sans Light" pitchFamily="2" charset="0"/>
              <a:cs typeface="Open Sans Light" pitchFamily="2" charset="0"/>
            </a:rPr>
            <a:t>Important but Not Urgent</a:t>
          </a:r>
        </a:p>
      </dgm:t>
    </dgm:pt>
    <dgm:pt modelId="{14AD3951-561B-4E80-94EB-1FFB53780909}" type="parTrans" cxnId="{E6EA78F9-4959-41A1-952C-058DC5B7C6FD}">
      <dgm:prSet/>
      <dgm:spPr/>
      <dgm:t>
        <a:bodyPr/>
        <a:lstStyle/>
        <a:p>
          <a:endParaRPr lang="en-US"/>
        </a:p>
      </dgm:t>
    </dgm:pt>
    <dgm:pt modelId="{56A19118-1581-4377-B0EC-45CC3E67B5C7}" type="sibTrans" cxnId="{E6EA78F9-4959-41A1-952C-058DC5B7C6FD}">
      <dgm:prSet/>
      <dgm:spPr/>
      <dgm:t>
        <a:bodyPr/>
        <a:lstStyle/>
        <a:p>
          <a:endParaRPr lang="en-US"/>
        </a:p>
      </dgm:t>
    </dgm:pt>
    <dgm:pt modelId="{22E50113-46B9-47D0-832B-4C0EE4A04BAF}">
      <dgm:prSet phldrT="[Text]"/>
      <dgm:spPr/>
      <dgm:t>
        <a:bodyPr/>
        <a:lstStyle/>
        <a:p>
          <a:r>
            <a:rPr lang="en-US" b="1" u="sng">
              <a:latin typeface="Open Sans Light" pitchFamily="2" charset="0"/>
              <a:ea typeface="Open Sans Light" pitchFamily="2" charset="0"/>
              <a:cs typeface="Open Sans Light" pitchFamily="2" charset="0"/>
            </a:rPr>
            <a:t>Delegate</a:t>
          </a:r>
          <a:br>
            <a:rPr lang="en-US" b="1">
              <a:latin typeface="Open Sans Light" pitchFamily="2" charset="0"/>
              <a:ea typeface="Open Sans Light" pitchFamily="2" charset="0"/>
              <a:cs typeface="Open Sans Light" pitchFamily="2" charset="0"/>
            </a:rPr>
          </a:br>
          <a:r>
            <a:rPr lang="en-US" b="1">
              <a:latin typeface="Open Sans Light" pitchFamily="2" charset="0"/>
              <a:ea typeface="Open Sans Light" pitchFamily="2" charset="0"/>
              <a:cs typeface="Open Sans Light" pitchFamily="2" charset="0"/>
            </a:rPr>
            <a:t>Urgent but Less Important</a:t>
          </a:r>
        </a:p>
      </dgm:t>
    </dgm:pt>
    <dgm:pt modelId="{033EA800-D460-422E-A6F0-C6ABC2084FF3}" type="parTrans" cxnId="{13A91B8C-AD4C-4A92-BE2B-BB9E90B97569}">
      <dgm:prSet/>
      <dgm:spPr/>
      <dgm:t>
        <a:bodyPr/>
        <a:lstStyle/>
        <a:p>
          <a:endParaRPr lang="en-US"/>
        </a:p>
      </dgm:t>
    </dgm:pt>
    <dgm:pt modelId="{2805FE48-DFDF-4033-BC10-2A97289EEE60}" type="sibTrans" cxnId="{13A91B8C-AD4C-4A92-BE2B-BB9E90B97569}">
      <dgm:prSet/>
      <dgm:spPr/>
      <dgm:t>
        <a:bodyPr/>
        <a:lstStyle/>
        <a:p>
          <a:endParaRPr lang="en-US"/>
        </a:p>
      </dgm:t>
    </dgm:pt>
    <dgm:pt modelId="{7242CDE2-90E9-4432-9FB4-CF7F953F6DEB}">
      <dgm:prSet phldrT="[Text]"/>
      <dgm:spPr/>
      <dgm:t>
        <a:bodyPr/>
        <a:lstStyle/>
        <a:p>
          <a:r>
            <a:rPr lang="en-US" b="1" i="0" u="sng">
              <a:latin typeface="Open Sans Light" pitchFamily="2" charset="0"/>
              <a:ea typeface="Open Sans Light" pitchFamily="2" charset="0"/>
              <a:cs typeface="Open Sans Light" pitchFamily="2" charset="0"/>
            </a:rPr>
            <a:t>Delete</a:t>
          </a:r>
          <a:br>
            <a:rPr lang="en-US" b="1" i="0">
              <a:latin typeface="Open Sans Light" pitchFamily="2" charset="0"/>
              <a:ea typeface="Open Sans Light" pitchFamily="2" charset="0"/>
              <a:cs typeface="Open Sans Light" pitchFamily="2" charset="0"/>
            </a:rPr>
          </a:br>
          <a:r>
            <a:rPr lang="en-US" b="1" i="0">
              <a:latin typeface="Open Sans Light" pitchFamily="2" charset="0"/>
              <a:ea typeface="Open Sans Light" pitchFamily="2" charset="0"/>
              <a:cs typeface="Open Sans Light" pitchFamily="2" charset="0"/>
            </a:rPr>
            <a:t>Less Important and Not Urgent</a:t>
          </a:r>
        </a:p>
      </dgm:t>
    </dgm:pt>
    <dgm:pt modelId="{97B8AAA2-9F63-44C0-A4D3-525D1079A5E4}" type="parTrans" cxnId="{D320C213-9502-495F-92E6-B7C554439515}">
      <dgm:prSet/>
      <dgm:spPr/>
      <dgm:t>
        <a:bodyPr/>
        <a:lstStyle/>
        <a:p>
          <a:endParaRPr lang="en-US"/>
        </a:p>
      </dgm:t>
    </dgm:pt>
    <dgm:pt modelId="{D3F93046-B645-47B3-8939-71C7D83510D1}" type="sibTrans" cxnId="{D320C213-9502-495F-92E6-B7C554439515}">
      <dgm:prSet/>
      <dgm:spPr/>
      <dgm:t>
        <a:bodyPr/>
        <a:lstStyle/>
        <a:p>
          <a:endParaRPr lang="en-US"/>
        </a:p>
      </dgm:t>
    </dgm:pt>
    <dgm:pt modelId="{B501B674-F235-4831-95E0-A7CCBB0D2215}" type="pres">
      <dgm:prSet presAssocID="{390376BD-3095-4286-9F86-DE3F40200E22}" presName="diagram" presStyleCnt="0">
        <dgm:presLayoutVars>
          <dgm:dir/>
          <dgm:resizeHandles val="exact"/>
        </dgm:presLayoutVars>
      </dgm:prSet>
      <dgm:spPr/>
    </dgm:pt>
    <dgm:pt modelId="{D1D6536D-4670-417F-8BD4-0E411BA1591D}" type="pres">
      <dgm:prSet presAssocID="{F512FF6C-CEEE-49F3-A732-931ED9BC3CAE}" presName="node" presStyleLbl="node1" presStyleIdx="0" presStyleCnt="4">
        <dgm:presLayoutVars>
          <dgm:bulletEnabled val="1"/>
        </dgm:presLayoutVars>
      </dgm:prSet>
      <dgm:spPr/>
    </dgm:pt>
    <dgm:pt modelId="{8BFAE1E3-67D4-4FD8-A695-8E6F7B24193A}" type="pres">
      <dgm:prSet presAssocID="{297A2D30-67C9-4EF5-8868-9093012BC273}" presName="sibTrans" presStyleCnt="0"/>
      <dgm:spPr/>
    </dgm:pt>
    <dgm:pt modelId="{76F63951-541F-44E7-8AD8-6EC6E8BC3D0F}" type="pres">
      <dgm:prSet presAssocID="{DF0E524D-1319-4C3E-9516-E86226BA2CF1}" presName="node" presStyleLbl="node1" presStyleIdx="1" presStyleCnt="4">
        <dgm:presLayoutVars>
          <dgm:bulletEnabled val="1"/>
        </dgm:presLayoutVars>
      </dgm:prSet>
      <dgm:spPr/>
    </dgm:pt>
    <dgm:pt modelId="{7FA35732-AE73-4EF7-BA6D-EA29C3F96C4B}" type="pres">
      <dgm:prSet presAssocID="{56A19118-1581-4377-B0EC-45CC3E67B5C7}" presName="sibTrans" presStyleCnt="0"/>
      <dgm:spPr/>
    </dgm:pt>
    <dgm:pt modelId="{95AB4FAE-D63F-4632-9BB9-B066741BD059}" type="pres">
      <dgm:prSet presAssocID="{22E50113-46B9-47D0-832B-4C0EE4A04BAF}" presName="node" presStyleLbl="node1" presStyleIdx="2" presStyleCnt="4">
        <dgm:presLayoutVars>
          <dgm:bulletEnabled val="1"/>
        </dgm:presLayoutVars>
      </dgm:prSet>
      <dgm:spPr/>
    </dgm:pt>
    <dgm:pt modelId="{510D1BA9-48BE-4324-876F-8098167BECA6}" type="pres">
      <dgm:prSet presAssocID="{2805FE48-DFDF-4033-BC10-2A97289EEE60}" presName="sibTrans" presStyleCnt="0"/>
      <dgm:spPr/>
    </dgm:pt>
    <dgm:pt modelId="{A9879941-6C88-455C-99C5-C97B0B3E70DD}" type="pres">
      <dgm:prSet presAssocID="{7242CDE2-90E9-4432-9FB4-CF7F953F6DEB}" presName="node" presStyleLbl="node1" presStyleIdx="3" presStyleCnt="4">
        <dgm:presLayoutVars>
          <dgm:bulletEnabled val="1"/>
        </dgm:presLayoutVars>
      </dgm:prSet>
      <dgm:spPr/>
    </dgm:pt>
  </dgm:ptLst>
  <dgm:cxnLst>
    <dgm:cxn modelId="{D320C213-9502-495F-92E6-B7C554439515}" srcId="{390376BD-3095-4286-9F86-DE3F40200E22}" destId="{7242CDE2-90E9-4432-9FB4-CF7F953F6DEB}" srcOrd="3" destOrd="0" parTransId="{97B8AAA2-9F63-44C0-A4D3-525D1079A5E4}" sibTransId="{D3F93046-B645-47B3-8939-71C7D83510D1}"/>
    <dgm:cxn modelId="{F07E9480-0C6E-45F7-85CE-651F29D0F60C}" type="presOf" srcId="{F512FF6C-CEEE-49F3-A732-931ED9BC3CAE}" destId="{D1D6536D-4670-417F-8BD4-0E411BA1591D}" srcOrd="0" destOrd="0" presId="urn:microsoft.com/office/officeart/2005/8/layout/default"/>
    <dgm:cxn modelId="{13A91B8C-AD4C-4A92-BE2B-BB9E90B97569}" srcId="{390376BD-3095-4286-9F86-DE3F40200E22}" destId="{22E50113-46B9-47D0-832B-4C0EE4A04BAF}" srcOrd="2" destOrd="0" parTransId="{033EA800-D460-422E-A6F0-C6ABC2084FF3}" sibTransId="{2805FE48-DFDF-4033-BC10-2A97289EEE60}"/>
    <dgm:cxn modelId="{188B3A8E-ACFE-468A-81DE-711ADEB620EA}" type="presOf" srcId="{7242CDE2-90E9-4432-9FB4-CF7F953F6DEB}" destId="{A9879941-6C88-455C-99C5-C97B0B3E70DD}" srcOrd="0" destOrd="0" presId="urn:microsoft.com/office/officeart/2005/8/layout/default"/>
    <dgm:cxn modelId="{864423AF-EFC9-4639-9762-AFF3AB6FDD0C}" srcId="{390376BD-3095-4286-9F86-DE3F40200E22}" destId="{F512FF6C-CEEE-49F3-A732-931ED9BC3CAE}" srcOrd="0" destOrd="0" parTransId="{4E21ED16-462E-48A6-B9A0-4F74F7E69A42}" sibTransId="{297A2D30-67C9-4EF5-8868-9093012BC273}"/>
    <dgm:cxn modelId="{3F4D77C1-1347-4AEE-8C07-822BD9843E5C}" type="presOf" srcId="{390376BD-3095-4286-9F86-DE3F40200E22}" destId="{B501B674-F235-4831-95E0-A7CCBB0D2215}" srcOrd="0" destOrd="0" presId="urn:microsoft.com/office/officeart/2005/8/layout/default"/>
    <dgm:cxn modelId="{3A2E42DE-0794-4BBA-A3C0-BA61EC5BEC95}" type="presOf" srcId="{22E50113-46B9-47D0-832B-4C0EE4A04BAF}" destId="{95AB4FAE-D63F-4632-9BB9-B066741BD059}" srcOrd="0" destOrd="0" presId="urn:microsoft.com/office/officeart/2005/8/layout/default"/>
    <dgm:cxn modelId="{DFF239ED-DD8C-4F33-A1A0-78142B51C3D8}" type="presOf" srcId="{DF0E524D-1319-4C3E-9516-E86226BA2CF1}" destId="{76F63951-541F-44E7-8AD8-6EC6E8BC3D0F}" srcOrd="0" destOrd="0" presId="urn:microsoft.com/office/officeart/2005/8/layout/default"/>
    <dgm:cxn modelId="{E6EA78F9-4959-41A1-952C-058DC5B7C6FD}" srcId="{390376BD-3095-4286-9F86-DE3F40200E22}" destId="{DF0E524D-1319-4C3E-9516-E86226BA2CF1}" srcOrd="1" destOrd="0" parTransId="{14AD3951-561B-4E80-94EB-1FFB53780909}" sibTransId="{56A19118-1581-4377-B0EC-45CC3E67B5C7}"/>
    <dgm:cxn modelId="{444F1E61-546E-40DD-8F0A-77352950847A}" type="presParOf" srcId="{B501B674-F235-4831-95E0-A7CCBB0D2215}" destId="{D1D6536D-4670-417F-8BD4-0E411BA1591D}" srcOrd="0" destOrd="0" presId="urn:microsoft.com/office/officeart/2005/8/layout/default"/>
    <dgm:cxn modelId="{9E2C0A09-89A0-4A57-A670-9F88147FA992}" type="presParOf" srcId="{B501B674-F235-4831-95E0-A7CCBB0D2215}" destId="{8BFAE1E3-67D4-4FD8-A695-8E6F7B24193A}" srcOrd="1" destOrd="0" presId="urn:microsoft.com/office/officeart/2005/8/layout/default"/>
    <dgm:cxn modelId="{9AD2B542-A8A2-4C34-B02A-2904D9554238}" type="presParOf" srcId="{B501B674-F235-4831-95E0-A7CCBB0D2215}" destId="{76F63951-541F-44E7-8AD8-6EC6E8BC3D0F}" srcOrd="2" destOrd="0" presId="urn:microsoft.com/office/officeart/2005/8/layout/default"/>
    <dgm:cxn modelId="{984DD6E0-9AC6-4330-B082-5B7699A553AF}" type="presParOf" srcId="{B501B674-F235-4831-95E0-A7CCBB0D2215}" destId="{7FA35732-AE73-4EF7-BA6D-EA29C3F96C4B}" srcOrd="3" destOrd="0" presId="urn:microsoft.com/office/officeart/2005/8/layout/default"/>
    <dgm:cxn modelId="{B7C1CA7A-6276-41FA-88B8-7EFA1ED196F1}" type="presParOf" srcId="{B501B674-F235-4831-95E0-A7CCBB0D2215}" destId="{95AB4FAE-D63F-4632-9BB9-B066741BD059}" srcOrd="4" destOrd="0" presId="urn:microsoft.com/office/officeart/2005/8/layout/default"/>
    <dgm:cxn modelId="{6AB702C8-AEA1-4B37-91B0-73D200A1EBF2}" type="presParOf" srcId="{B501B674-F235-4831-95E0-A7CCBB0D2215}" destId="{510D1BA9-48BE-4324-876F-8098167BECA6}" srcOrd="5" destOrd="0" presId="urn:microsoft.com/office/officeart/2005/8/layout/default"/>
    <dgm:cxn modelId="{798A0CE5-572C-4D7B-B7E1-AA01F609A662}" type="presParOf" srcId="{B501B674-F235-4831-95E0-A7CCBB0D2215}" destId="{A9879941-6C88-455C-99C5-C97B0B3E70D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0376BD-3095-4286-9F86-DE3F40200E2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2E50113-46B9-47D0-832B-4C0EE4A04BAF}">
      <dgm:prSet phldrT="[Text]" custT="1"/>
      <dgm:spPr/>
      <dgm:t>
        <a:bodyPr/>
        <a:lstStyle/>
        <a:p>
          <a:r>
            <a:rPr lang="en-US" sz="2800" b="1" u="sng">
              <a:latin typeface="Open Sans Light" pitchFamily="2" charset="0"/>
              <a:ea typeface="Open Sans Light" pitchFamily="2" charset="0"/>
              <a:cs typeface="Open Sans Light" pitchFamily="2" charset="0"/>
            </a:rPr>
            <a:t>Delegate</a:t>
          </a:r>
          <a:br>
            <a:rPr lang="en-US" sz="2800" b="1">
              <a:latin typeface="Open Sans Light" pitchFamily="2" charset="0"/>
              <a:ea typeface="Open Sans Light" pitchFamily="2" charset="0"/>
              <a:cs typeface="Open Sans Light" pitchFamily="2" charset="0"/>
            </a:rPr>
          </a:br>
          <a:r>
            <a:rPr lang="en-US" sz="2800" b="1">
              <a:latin typeface="Open Sans Light" pitchFamily="2" charset="0"/>
              <a:ea typeface="Open Sans Light" pitchFamily="2" charset="0"/>
              <a:cs typeface="Open Sans Light" pitchFamily="2" charset="0"/>
            </a:rPr>
            <a:t>Vendor arrives unexpectedly with a delivery.</a:t>
          </a:r>
        </a:p>
      </dgm:t>
    </dgm:pt>
    <dgm:pt modelId="{033EA800-D460-422E-A6F0-C6ABC2084FF3}" type="parTrans" cxnId="{13A91B8C-AD4C-4A92-BE2B-BB9E90B97569}">
      <dgm:prSet/>
      <dgm:spPr/>
      <dgm:t>
        <a:bodyPr/>
        <a:lstStyle/>
        <a:p>
          <a:endParaRPr lang="en-US"/>
        </a:p>
      </dgm:t>
    </dgm:pt>
    <dgm:pt modelId="{2805FE48-DFDF-4033-BC10-2A97289EEE60}" type="sibTrans" cxnId="{13A91B8C-AD4C-4A92-BE2B-BB9E90B97569}">
      <dgm:prSet/>
      <dgm:spPr/>
      <dgm:t>
        <a:bodyPr/>
        <a:lstStyle/>
        <a:p>
          <a:endParaRPr lang="en-US"/>
        </a:p>
      </dgm:t>
    </dgm:pt>
    <dgm:pt modelId="{7242CDE2-90E9-4432-9FB4-CF7F953F6DEB}">
      <dgm:prSet phldrT="[Text]" custT="1"/>
      <dgm:spPr/>
      <dgm:t>
        <a:bodyPr/>
        <a:lstStyle/>
        <a:p>
          <a:r>
            <a:rPr lang="en-US" sz="2800" b="1" i="0" u="sng">
              <a:latin typeface="Open Sans Light" pitchFamily="2" charset="0"/>
              <a:ea typeface="Open Sans Light" pitchFamily="2" charset="0"/>
              <a:cs typeface="Open Sans Light" pitchFamily="2" charset="0"/>
            </a:rPr>
            <a:t>Delete</a:t>
          </a:r>
          <a:br>
            <a:rPr lang="en-US" sz="2800" b="1" i="0">
              <a:latin typeface="Open Sans Light" pitchFamily="2" charset="0"/>
              <a:ea typeface="Open Sans Light" pitchFamily="2" charset="0"/>
              <a:cs typeface="Open Sans Light" pitchFamily="2" charset="0"/>
            </a:rPr>
          </a:br>
          <a:r>
            <a:rPr lang="en-US" sz="2800" b="1" i="0">
              <a:latin typeface="Open Sans Light" pitchFamily="2" charset="0"/>
              <a:ea typeface="Open Sans Light" pitchFamily="2" charset="0"/>
              <a:cs typeface="Open Sans Light" pitchFamily="2" charset="0"/>
            </a:rPr>
            <a:t>Spending time browsing for STEM activity ideas. </a:t>
          </a:r>
        </a:p>
      </dgm:t>
    </dgm:pt>
    <dgm:pt modelId="{97B8AAA2-9F63-44C0-A4D3-525D1079A5E4}" type="parTrans" cxnId="{D320C213-9502-495F-92E6-B7C554439515}">
      <dgm:prSet/>
      <dgm:spPr/>
      <dgm:t>
        <a:bodyPr/>
        <a:lstStyle/>
        <a:p>
          <a:endParaRPr lang="en-US"/>
        </a:p>
      </dgm:t>
    </dgm:pt>
    <dgm:pt modelId="{D3F93046-B645-47B3-8939-71C7D83510D1}" type="sibTrans" cxnId="{D320C213-9502-495F-92E6-B7C554439515}">
      <dgm:prSet/>
      <dgm:spPr/>
      <dgm:t>
        <a:bodyPr/>
        <a:lstStyle/>
        <a:p>
          <a:endParaRPr lang="en-US"/>
        </a:p>
      </dgm:t>
    </dgm:pt>
    <dgm:pt modelId="{F512FF6C-CEEE-49F3-A732-931ED9BC3CAE}">
      <dgm:prSet phldrT="[Text]" custT="1"/>
      <dgm:spPr/>
      <dgm:t>
        <a:bodyPr/>
        <a:lstStyle/>
        <a:p>
          <a:r>
            <a:rPr lang="en-US" sz="2700" b="1" u="sng">
              <a:latin typeface="Open Sans Light" pitchFamily="2" charset="0"/>
              <a:ea typeface="Open Sans Light" pitchFamily="2" charset="0"/>
              <a:cs typeface="Open Sans Light" pitchFamily="2" charset="0"/>
            </a:rPr>
            <a:t>Do</a:t>
          </a:r>
          <a:br>
            <a:rPr lang="en-US" sz="2700" b="1">
              <a:latin typeface="Open Sans Light" pitchFamily="2" charset="0"/>
              <a:ea typeface="Open Sans Light" pitchFamily="2" charset="0"/>
              <a:cs typeface="Open Sans Light" pitchFamily="2" charset="0"/>
            </a:rPr>
          </a:br>
          <a:r>
            <a:rPr lang="en-US" sz="2700" b="1">
              <a:latin typeface="Open Sans Light" pitchFamily="2" charset="0"/>
              <a:ea typeface="Open Sans Light" pitchFamily="2" charset="0"/>
              <a:cs typeface="Open Sans Light" pitchFamily="2" charset="0"/>
            </a:rPr>
            <a:t>Licensing inspection is tomorrow. Student records are missing. </a:t>
          </a:r>
        </a:p>
      </dgm:t>
    </dgm:pt>
    <dgm:pt modelId="{297A2D30-67C9-4EF5-8868-9093012BC273}" type="sibTrans" cxnId="{864423AF-EFC9-4639-9762-AFF3AB6FDD0C}">
      <dgm:prSet/>
      <dgm:spPr/>
      <dgm:t>
        <a:bodyPr/>
        <a:lstStyle/>
        <a:p>
          <a:endParaRPr lang="en-US"/>
        </a:p>
      </dgm:t>
    </dgm:pt>
    <dgm:pt modelId="{4E21ED16-462E-48A6-B9A0-4F74F7E69A42}" type="parTrans" cxnId="{864423AF-EFC9-4639-9762-AFF3AB6FDD0C}">
      <dgm:prSet/>
      <dgm:spPr/>
      <dgm:t>
        <a:bodyPr/>
        <a:lstStyle/>
        <a:p>
          <a:endParaRPr lang="en-US"/>
        </a:p>
      </dgm:t>
    </dgm:pt>
    <dgm:pt modelId="{DF0E524D-1319-4C3E-9516-E86226BA2CF1}">
      <dgm:prSet phldrT="[Text]" custT="1"/>
      <dgm:spPr/>
      <dgm:t>
        <a:bodyPr/>
        <a:lstStyle/>
        <a:p>
          <a:r>
            <a:rPr lang="en-US" sz="2800" b="1" u="sng">
              <a:latin typeface="Open Sans Light" pitchFamily="2" charset="0"/>
              <a:ea typeface="Open Sans Light" pitchFamily="2" charset="0"/>
              <a:cs typeface="Open Sans Light" pitchFamily="2" charset="0"/>
            </a:rPr>
            <a:t>Schedule It </a:t>
          </a:r>
          <a:br>
            <a:rPr lang="en-US" sz="2800" b="1" u="sng">
              <a:latin typeface="Open Sans Light" pitchFamily="2" charset="0"/>
              <a:ea typeface="Open Sans Light" pitchFamily="2" charset="0"/>
              <a:cs typeface="Open Sans Light" pitchFamily="2" charset="0"/>
            </a:rPr>
          </a:br>
          <a:r>
            <a:rPr lang="en-US" sz="2800" b="1">
              <a:latin typeface="Open Sans Light" pitchFamily="2" charset="0"/>
              <a:ea typeface="Open Sans Light" pitchFamily="2" charset="0"/>
              <a:cs typeface="Open Sans Light" pitchFamily="2" charset="0"/>
            </a:rPr>
            <a:t>Staff onboarding process need revised.</a:t>
          </a:r>
        </a:p>
      </dgm:t>
    </dgm:pt>
    <dgm:pt modelId="{56A19118-1581-4377-B0EC-45CC3E67B5C7}" type="sibTrans" cxnId="{E6EA78F9-4959-41A1-952C-058DC5B7C6FD}">
      <dgm:prSet/>
      <dgm:spPr/>
      <dgm:t>
        <a:bodyPr/>
        <a:lstStyle/>
        <a:p>
          <a:endParaRPr lang="en-US"/>
        </a:p>
      </dgm:t>
    </dgm:pt>
    <dgm:pt modelId="{14AD3951-561B-4E80-94EB-1FFB53780909}" type="parTrans" cxnId="{E6EA78F9-4959-41A1-952C-058DC5B7C6FD}">
      <dgm:prSet/>
      <dgm:spPr/>
      <dgm:t>
        <a:bodyPr/>
        <a:lstStyle/>
        <a:p>
          <a:endParaRPr lang="en-US"/>
        </a:p>
      </dgm:t>
    </dgm:pt>
    <dgm:pt modelId="{B501B674-F235-4831-95E0-A7CCBB0D2215}" type="pres">
      <dgm:prSet presAssocID="{390376BD-3095-4286-9F86-DE3F40200E22}" presName="diagram" presStyleCnt="0">
        <dgm:presLayoutVars>
          <dgm:dir/>
          <dgm:resizeHandles val="exact"/>
        </dgm:presLayoutVars>
      </dgm:prSet>
      <dgm:spPr/>
    </dgm:pt>
    <dgm:pt modelId="{D1D6536D-4670-417F-8BD4-0E411BA1591D}" type="pres">
      <dgm:prSet presAssocID="{F512FF6C-CEEE-49F3-A732-931ED9BC3CAE}" presName="node" presStyleLbl="node1" presStyleIdx="0" presStyleCnt="4" custScaleX="170916" custScaleY="191897">
        <dgm:presLayoutVars>
          <dgm:bulletEnabled val="1"/>
        </dgm:presLayoutVars>
      </dgm:prSet>
      <dgm:spPr/>
    </dgm:pt>
    <dgm:pt modelId="{8BFAE1E3-67D4-4FD8-A695-8E6F7B24193A}" type="pres">
      <dgm:prSet presAssocID="{297A2D30-67C9-4EF5-8868-9093012BC273}" presName="sibTrans" presStyleCnt="0"/>
      <dgm:spPr/>
    </dgm:pt>
    <dgm:pt modelId="{76F63951-541F-44E7-8AD8-6EC6E8BC3D0F}" type="pres">
      <dgm:prSet presAssocID="{DF0E524D-1319-4C3E-9516-E86226BA2CF1}" presName="node" presStyleLbl="node1" presStyleIdx="1" presStyleCnt="4" custScaleX="170916" custScaleY="191897">
        <dgm:presLayoutVars>
          <dgm:bulletEnabled val="1"/>
        </dgm:presLayoutVars>
      </dgm:prSet>
      <dgm:spPr/>
    </dgm:pt>
    <dgm:pt modelId="{7FA35732-AE73-4EF7-BA6D-EA29C3F96C4B}" type="pres">
      <dgm:prSet presAssocID="{56A19118-1581-4377-B0EC-45CC3E67B5C7}" presName="sibTrans" presStyleCnt="0"/>
      <dgm:spPr/>
    </dgm:pt>
    <dgm:pt modelId="{95AB4FAE-D63F-4632-9BB9-B066741BD059}" type="pres">
      <dgm:prSet presAssocID="{22E50113-46B9-47D0-832B-4C0EE4A04BAF}" presName="node" presStyleLbl="node1" presStyleIdx="2" presStyleCnt="4" custScaleX="170916" custScaleY="191897" custLinFactNeighborX="-1555" custLinFactNeighborY="-3859">
        <dgm:presLayoutVars>
          <dgm:bulletEnabled val="1"/>
        </dgm:presLayoutVars>
      </dgm:prSet>
      <dgm:spPr/>
    </dgm:pt>
    <dgm:pt modelId="{510D1BA9-48BE-4324-876F-8098167BECA6}" type="pres">
      <dgm:prSet presAssocID="{2805FE48-DFDF-4033-BC10-2A97289EEE60}" presName="sibTrans" presStyleCnt="0"/>
      <dgm:spPr/>
    </dgm:pt>
    <dgm:pt modelId="{A9879941-6C88-455C-99C5-C97B0B3E70DD}" type="pres">
      <dgm:prSet presAssocID="{7242CDE2-90E9-4432-9FB4-CF7F953F6DEB}" presName="node" presStyleLbl="node1" presStyleIdx="3" presStyleCnt="4" custScaleX="170916" custScaleY="191897" custLinFactNeighborX="-745" custLinFactNeighborY="-3859">
        <dgm:presLayoutVars>
          <dgm:bulletEnabled val="1"/>
        </dgm:presLayoutVars>
      </dgm:prSet>
      <dgm:spPr/>
    </dgm:pt>
  </dgm:ptLst>
  <dgm:cxnLst>
    <dgm:cxn modelId="{D320C213-9502-495F-92E6-B7C554439515}" srcId="{390376BD-3095-4286-9F86-DE3F40200E22}" destId="{7242CDE2-90E9-4432-9FB4-CF7F953F6DEB}" srcOrd="3" destOrd="0" parTransId="{97B8AAA2-9F63-44C0-A4D3-525D1079A5E4}" sibTransId="{D3F93046-B645-47B3-8939-71C7D83510D1}"/>
    <dgm:cxn modelId="{F07E9480-0C6E-45F7-85CE-651F29D0F60C}" type="presOf" srcId="{F512FF6C-CEEE-49F3-A732-931ED9BC3CAE}" destId="{D1D6536D-4670-417F-8BD4-0E411BA1591D}" srcOrd="0" destOrd="0" presId="urn:microsoft.com/office/officeart/2005/8/layout/default"/>
    <dgm:cxn modelId="{13A91B8C-AD4C-4A92-BE2B-BB9E90B97569}" srcId="{390376BD-3095-4286-9F86-DE3F40200E22}" destId="{22E50113-46B9-47D0-832B-4C0EE4A04BAF}" srcOrd="2" destOrd="0" parTransId="{033EA800-D460-422E-A6F0-C6ABC2084FF3}" sibTransId="{2805FE48-DFDF-4033-BC10-2A97289EEE60}"/>
    <dgm:cxn modelId="{188B3A8E-ACFE-468A-81DE-711ADEB620EA}" type="presOf" srcId="{7242CDE2-90E9-4432-9FB4-CF7F953F6DEB}" destId="{A9879941-6C88-455C-99C5-C97B0B3E70DD}" srcOrd="0" destOrd="0" presId="urn:microsoft.com/office/officeart/2005/8/layout/default"/>
    <dgm:cxn modelId="{864423AF-EFC9-4639-9762-AFF3AB6FDD0C}" srcId="{390376BD-3095-4286-9F86-DE3F40200E22}" destId="{F512FF6C-CEEE-49F3-A732-931ED9BC3CAE}" srcOrd="0" destOrd="0" parTransId="{4E21ED16-462E-48A6-B9A0-4F74F7E69A42}" sibTransId="{297A2D30-67C9-4EF5-8868-9093012BC273}"/>
    <dgm:cxn modelId="{3F4D77C1-1347-4AEE-8C07-822BD9843E5C}" type="presOf" srcId="{390376BD-3095-4286-9F86-DE3F40200E22}" destId="{B501B674-F235-4831-95E0-A7CCBB0D2215}" srcOrd="0" destOrd="0" presId="urn:microsoft.com/office/officeart/2005/8/layout/default"/>
    <dgm:cxn modelId="{3A2E42DE-0794-4BBA-A3C0-BA61EC5BEC95}" type="presOf" srcId="{22E50113-46B9-47D0-832B-4C0EE4A04BAF}" destId="{95AB4FAE-D63F-4632-9BB9-B066741BD059}" srcOrd="0" destOrd="0" presId="urn:microsoft.com/office/officeart/2005/8/layout/default"/>
    <dgm:cxn modelId="{DFF239ED-DD8C-4F33-A1A0-78142B51C3D8}" type="presOf" srcId="{DF0E524D-1319-4C3E-9516-E86226BA2CF1}" destId="{76F63951-541F-44E7-8AD8-6EC6E8BC3D0F}" srcOrd="0" destOrd="0" presId="urn:microsoft.com/office/officeart/2005/8/layout/default"/>
    <dgm:cxn modelId="{E6EA78F9-4959-41A1-952C-058DC5B7C6FD}" srcId="{390376BD-3095-4286-9F86-DE3F40200E22}" destId="{DF0E524D-1319-4C3E-9516-E86226BA2CF1}" srcOrd="1" destOrd="0" parTransId="{14AD3951-561B-4E80-94EB-1FFB53780909}" sibTransId="{56A19118-1581-4377-B0EC-45CC3E67B5C7}"/>
    <dgm:cxn modelId="{444F1E61-546E-40DD-8F0A-77352950847A}" type="presParOf" srcId="{B501B674-F235-4831-95E0-A7CCBB0D2215}" destId="{D1D6536D-4670-417F-8BD4-0E411BA1591D}" srcOrd="0" destOrd="0" presId="urn:microsoft.com/office/officeart/2005/8/layout/default"/>
    <dgm:cxn modelId="{9E2C0A09-89A0-4A57-A670-9F88147FA992}" type="presParOf" srcId="{B501B674-F235-4831-95E0-A7CCBB0D2215}" destId="{8BFAE1E3-67D4-4FD8-A695-8E6F7B24193A}" srcOrd="1" destOrd="0" presId="urn:microsoft.com/office/officeart/2005/8/layout/default"/>
    <dgm:cxn modelId="{9AD2B542-A8A2-4C34-B02A-2904D9554238}" type="presParOf" srcId="{B501B674-F235-4831-95E0-A7CCBB0D2215}" destId="{76F63951-541F-44E7-8AD8-6EC6E8BC3D0F}" srcOrd="2" destOrd="0" presId="urn:microsoft.com/office/officeart/2005/8/layout/default"/>
    <dgm:cxn modelId="{984DD6E0-9AC6-4330-B082-5B7699A553AF}" type="presParOf" srcId="{B501B674-F235-4831-95E0-A7CCBB0D2215}" destId="{7FA35732-AE73-4EF7-BA6D-EA29C3F96C4B}" srcOrd="3" destOrd="0" presId="urn:microsoft.com/office/officeart/2005/8/layout/default"/>
    <dgm:cxn modelId="{B7C1CA7A-6276-41FA-88B8-7EFA1ED196F1}" type="presParOf" srcId="{B501B674-F235-4831-95E0-A7CCBB0D2215}" destId="{95AB4FAE-D63F-4632-9BB9-B066741BD059}" srcOrd="4" destOrd="0" presId="urn:microsoft.com/office/officeart/2005/8/layout/default"/>
    <dgm:cxn modelId="{6AB702C8-AEA1-4B37-91B0-73D200A1EBF2}" type="presParOf" srcId="{B501B674-F235-4831-95E0-A7CCBB0D2215}" destId="{510D1BA9-48BE-4324-876F-8098167BECA6}" srcOrd="5" destOrd="0" presId="urn:microsoft.com/office/officeart/2005/8/layout/default"/>
    <dgm:cxn modelId="{798A0CE5-572C-4D7B-B7E1-AA01F609A662}" type="presParOf" srcId="{B501B674-F235-4831-95E0-A7CCBB0D2215}" destId="{A9879941-6C88-455C-99C5-C97B0B3E70D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6536D-4670-417F-8BD4-0E411BA1591D}">
      <dsp:nvSpPr>
        <dsp:cNvPr id="0" name=""/>
        <dsp:cNvSpPr/>
      </dsp:nvSpPr>
      <dsp:spPr>
        <a:xfrm>
          <a:off x="753" y="526836"/>
          <a:ext cx="2938425" cy="176305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u="sng" kern="1200">
              <a:latin typeface="Open Sans Light" pitchFamily="2" charset="0"/>
              <a:ea typeface="Open Sans Light" pitchFamily="2" charset="0"/>
              <a:cs typeface="Open Sans Light" pitchFamily="2" charset="0"/>
            </a:rPr>
            <a:t>Do</a:t>
          </a:r>
          <a:br>
            <a:rPr lang="en-US" sz="3000" b="1" kern="1200">
              <a:latin typeface="Open Sans Light" pitchFamily="2" charset="0"/>
              <a:ea typeface="Open Sans Light" pitchFamily="2" charset="0"/>
              <a:cs typeface="Open Sans Light" pitchFamily="2" charset="0"/>
            </a:rPr>
          </a:br>
          <a:r>
            <a:rPr lang="en-US" sz="3000" b="1" kern="1200">
              <a:latin typeface="Open Sans Light" pitchFamily="2" charset="0"/>
              <a:ea typeface="Open Sans Light" pitchFamily="2" charset="0"/>
              <a:cs typeface="Open Sans Light" pitchFamily="2" charset="0"/>
            </a:rPr>
            <a:t>Urgent and Important</a:t>
          </a:r>
        </a:p>
      </dsp:txBody>
      <dsp:txXfrm>
        <a:off x="753" y="526836"/>
        <a:ext cx="2938425" cy="1763055"/>
      </dsp:txXfrm>
    </dsp:sp>
    <dsp:sp modelId="{76F63951-541F-44E7-8AD8-6EC6E8BC3D0F}">
      <dsp:nvSpPr>
        <dsp:cNvPr id="0" name=""/>
        <dsp:cNvSpPr/>
      </dsp:nvSpPr>
      <dsp:spPr>
        <a:xfrm>
          <a:off x="3233021" y="526836"/>
          <a:ext cx="2938425" cy="176305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u="sng" kern="1200">
              <a:latin typeface="Open Sans Light" pitchFamily="2" charset="0"/>
              <a:ea typeface="Open Sans Light" pitchFamily="2" charset="0"/>
              <a:cs typeface="Open Sans Light" pitchFamily="2" charset="0"/>
            </a:rPr>
            <a:t>Schedule It </a:t>
          </a:r>
          <a:r>
            <a:rPr lang="en-US" sz="3000" b="1" kern="1200">
              <a:latin typeface="Open Sans Light" pitchFamily="2" charset="0"/>
              <a:ea typeface="Open Sans Light" pitchFamily="2" charset="0"/>
              <a:cs typeface="Open Sans Light" pitchFamily="2" charset="0"/>
            </a:rPr>
            <a:t>Important but Not Urgent</a:t>
          </a:r>
        </a:p>
      </dsp:txBody>
      <dsp:txXfrm>
        <a:off x="3233021" y="526836"/>
        <a:ext cx="2938425" cy="1763055"/>
      </dsp:txXfrm>
    </dsp:sp>
    <dsp:sp modelId="{95AB4FAE-D63F-4632-9BB9-B066741BD059}">
      <dsp:nvSpPr>
        <dsp:cNvPr id="0" name=""/>
        <dsp:cNvSpPr/>
      </dsp:nvSpPr>
      <dsp:spPr>
        <a:xfrm>
          <a:off x="753" y="2583733"/>
          <a:ext cx="2938425" cy="176305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u="sng" kern="1200">
              <a:latin typeface="Open Sans Light" pitchFamily="2" charset="0"/>
              <a:ea typeface="Open Sans Light" pitchFamily="2" charset="0"/>
              <a:cs typeface="Open Sans Light" pitchFamily="2" charset="0"/>
            </a:rPr>
            <a:t>Delegate</a:t>
          </a:r>
          <a:br>
            <a:rPr lang="en-US" sz="3000" b="1" kern="1200">
              <a:latin typeface="Open Sans Light" pitchFamily="2" charset="0"/>
              <a:ea typeface="Open Sans Light" pitchFamily="2" charset="0"/>
              <a:cs typeface="Open Sans Light" pitchFamily="2" charset="0"/>
            </a:rPr>
          </a:br>
          <a:r>
            <a:rPr lang="en-US" sz="3000" b="1" kern="1200">
              <a:latin typeface="Open Sans Light" pitchFamily="2" charset="0"/>
              <a:ea typeface="Open Sans Light" pitchFamily="2" charset="0"/>
              <a:cs typeface="Open Sans Light" pitchFamily="2" charset="0"/>
            </a:rPr>
            <a:t>Urgent but Less Important</a:t>
          </a:r>
        </a:p>
      </dsp:txBody>
      <dsp:txXfrm>
        <a:off x="753" y="2583733"/>
        <a:ext cx="2938425" cy="1763055"/>
      </dsp:txXfrm>
    </dsp:sp>
    <dsp:sp modelId="{A9879941-6C88-455C-99C5-C97B0B3E70DD}">
      <dsp:nvSpPr>
        <dsp:cNvPr id="0" name=""/>
        <dsp:cNvSpPr/>
      </dsp:nvSpPr>
      <dsp:spPr>
        <a:xfrm>
          <a:off x="3233021" y="2583733"/>
          <a:ext cx="2938425" cy="176305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i="0" u="sng" kern="1200">
              <a:latin typeface="Open Sans Light" pitchFamily="2" charset="0"/>
              <a:ea typeface="Open Sans Light" pitchFamily="2" charset="0"/>
              <a:cs typeface="Open Sans Light" pitchFamily="2" charset="0"/>
            </a:rPr>
            <a:t>Delete</a:t>
          </a:r>
          <a:br>
            <a:rPr lang="en-US" sz="3000" b="1" i="0" kern="1200">
              <a:latin typeface="Open Sans Light" pitchFamily="2" charset="0"/>
              <a:ea typeface="Open Sans Light" pitchFamily="2" charset="0"/>
              <a:cs typeface="Open Sans Light" pitchFamily="2" charset="0"/>
            </a:rPr>
          </a:br>
          <a:r>
            <a:rPr lang="en-US" sz="3000" b="1" i="0" kern="1200">
              <a:latin typeface="Open Sans Light" pitchFamily="2" charset="0"/>
              <a:ea typeface="Open Sans Light" pitchFamily="2" charset="0"/>
              <a:cs typeface="Open Sans Light" pitchFamily="2" charset="0"/>
            </a:rPr>
            <a:t>Less Important and Not Urgent</a:t>
          </a:r>
        </a:p>
      </dsp:txBody>
      <dsp:txXfrm>
        <a:off x="3233021" y="2583733"/>
        <a:ext cx="2938425" cy="17630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6536D-4670-417F-8BD4-0E411BA1591D}">
      <dsp:nvSpPr>
        <dsp:cNvPr id="0" name=""/>
        <dsp:cNvSpPr/>
      </dsp:nvSpPr>
      <dsp:spPr>
        <a:xfrm>
          <a:off x="162226" y="73"/>
          <a:ext cx="3358159" cy="226223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u="sng" kern="1200">
              <a:latin typeface="Open Sans Light" pitchFamily="2" charset="0"/>
              <a:ea typeface="Open Sans Light" pitchFamily="2" charset="0"/>
              <a:cs typeface="Open Sans Light" pitchFamily="2" charset="0"/>
            </a:rPr>
            <a:t>Do</a:t>
          </a:r>
          <a:br>
            <a:rPr lang="en-US" sz="2700" b="1" kern="1200">
              <a:latin typeface="Open Sans Light" pitchFamily="2" charset="0"/>
              <a:ea typeface="Open Sans Light" pitchFamily="2" charset="0"/>
              <a:cs typeface="Open Sans Light" pitchFamily="2" charset="0"/>
            </a:rPr>
          </a:br>
          <a:r>
            <a:rPr lang="en-US" sz="2700" b="1" kern="1200">
              <a:latin typeface="Open Sans Light" pitchFamily="2" charset="0"/>
              <a:ea typeface="Open Sans Light" pitchFamily="2" charset="0"/>
              <a:cs typeface="Open Sans Light" pitchFamily="2" charset="0"/>
            </a:rPr>
            <a:t>Licensing inspection is tomorrow. Student records are missing. </a:t>
          </a:r>
        </a:p>
      </dsp:txBody>
      <dsp:txXfrm>
        <a:off x="162226" y="73"/>
        <a:ext cx="3358159" cy="2262236"/>
      </dsp:txXfrm>
    </dsp:sp>
    <dsp:sp modelId="{76F63951-541F-44E7-8AD8-6EC6E8BC3D0F}">
      <dsp:nvSpPr>
        <dsp:cNvPr id="0" name=""/>
        <dsp:cNvSpPr/>
      </dsp:nvSpPr>
      <dsp:spPr>
        <a:xfrm>
          <a:off x="3716866" y="73"/>
          <a:ext cx="3358159" cy="2262236"/>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u="sng" kern="1200">
              <a:latin typeface="Open Sans Light" pitchFamily="2" charset="0"/>
              <a:ea typeface="Open Sans Light" pitchFamily="2" charset="0"/>
              <a:cs typeface="Open Sans Light" pitchFamily="2" charset="0"/>
            </a:rPr>
            <a:t>Schedule It </a:t>
          </a:r>
          <a:br>
            <a:rPr lang="en-US" sz="2800" b="1" u="sng" kern="1200">
              <a:latin typeface="Open Sans Light" pitchFamily="2" charset="0"/>
              <a:ea typeface="Open Sans Light" pitchFamily="2" charset="0"/>
              <a:cs typeface="Open Sans Light" pitchFamily="2" charset="0"/>
            </a:rPr>
          </a:br>
          <a:r>
            <a:rPr lang="en-US" sz="2800" b="1" kern="1200">
              <a:latin typeface="Open Sans Light" pitchFamily="2" charset="0"/>
              <a:ea typeface="Open Sans Light" pitchFamily="2" charset="0"/>
              <a:cs typeface="Open Sans Light" pitchFamily="2" charset="0"/>
            </a:rPr>
            <a:t>Staff onboarding process need revised.</a:t>
          </a:r>
        </a:p>
      </dsp:txBody>
      <dsp:txXfrm>
        <a:off x="3716866" y="73"/>
        <a:ext cx="3358159" cy="2262236"/>
      </dsp:txXfrm>
    </dsp:sp>
    <dsp:sp modelId="{95AB4FAE-D63F-4632-9BB9-B066741BD059}">
      <dsp:nvSpPr>
        <dsp:cNvPr id="0" name=""/>
        <dsp:cNvSpPr/>
      </dsp:nvSpPr>
      <dsp:spPr>
        <a:xfrm>
          <a:off x="131674" y="2413297"/>
          <a:ext cx="3358159" cy="2262236"/>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u="sng" kern="1200">
              <a:latin typeface="Open Sans Light" pitchFamily="2" charset="0"/>
              <a:ea typeface="Open Sans Light" pitchFamily="2" charset="0"/>
              <a:cs typeface="Open Sans Light" pitchFamily="2" charset="0"/>
            </a:rPr>
            <a:t>Delegate</a:t>
          </a:r>
          <a:br>
            <a:rPr lang="en-US" sz="2800" b="1" kern="1200">
              <a:latin typeface="Open Sans Light" pitchFamily="2" charset="0"/>
              <a:ea typeface="Open Sans Light" pitchFamily="2" charset="0"/>
              <a:cs typeface="Open Sans Light" pitchFamily="2" charset="0"/>
            </a:rPr>
          </a:br>
          <a:r>
            <a:rPr lang="en-US" sz="2800" b="1" kern="1200">
              <a:latin typeface="Open Sans Light" pitchFamily="2" charset="0"/>
              <a:ea typeface="Open Sans Light" pitchFamily="2" charset="0"/>
              <a:cs typeface="Open Sans Light" pitchFamily="2" charset="0"/>
            </a:rPr>
            <a:t>Vendor arrives unexpectedly with a delivery.</a:t>
          </a:r>
        </a:p>
      </dsp:txBody>
      <dsp:txXfrm>
        <a:off x="131674" y="2413297"/>
        <a:ext cx="3358159" cy="2262236"/>
      </dsp:txXfrm>
    </dsp:sp>
    <dsp:sp modelId="{A9879941-6C88-455C-99C5-C97B0B3E70DD}">
      <dsp:nvSpPr>
        <dsp:cNvPr id="0" name=""/>
        <dsp:cNvSpPr/>
      </dsp:nvSpPr>
      <dsp:spPr>
        <a:xfrm>
          <a:off x="3702228" y="2413297"/>
          <a:ext cx="3358159" cy="2262236"/>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u="sng" kern="1200">
              <a:latin typeface="Open Sans Light" pitchFamily="2" charset="0"/>
              <a:ea typeface="Open Sans Light" pitchFamily="2" charset="0"/>
              <a:cs typeface="Open Sans Light" pitchFamily="2" charset="0"/>
            </a:rPr>
            <a:t>Delete</a:t>
          </a:r>
          <a:br>
            <a:rPr lang="en-US" sz="2800" b="1" i="0" kern="1200">
              <a:latin typeface="Open Sans Light" pitchFamily="2" charset="0"/>
              <a:ea typeface="Open Sans Light" pitchFamily="2" charset="0"/>
              <a:cs typeface="Open Sans Light" pitchFamily="2" charset="0"/>
            </a:rPr>
          </a:br>
          <a:r>
            <a:rPr lang="en-US" sz="2800" b="1" i="0" kern="1200">
              <a:latin typeface="Open Sans Light" pitchFamily="2" charset="0"/>
              <a:ea typeface="Open Sans Light" pitchFamily="2" charset="0"/>
              <a:cs typeface="Open Sans Light" pitchFamily="2" charset="0"/>
            </a:rPr>
            <a:t>Spending time browsing for STEM activity ideas. </a:t>
          </a:r>
        </a:p>
      </dsp:txBody>
      <dsp:txXfrm>
        <a:off x="3702228" y="2413297"/>
        <a:ext cx="3358159" cy="226223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7A09B-0189-424F-885D-73E928DFDA2B}" type="datetimeFigureOut">
              <a:rPr lang="en-US" smtClean="0"/>
              <a:t>7/16/2025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F2413-6DBD-422A-9570-774272833638}" type="slidenum">
              <a:rPr lang="en-US" smtClean="0"/>
              <a:t>‹#›</a:t>
            </a:fld>
            <a:endParaRPr lang="en-US"/>
          </a:p>
        </p:txBody>
      </p:sp>
    </p:spTree>
    <p:extLst>
      <p:ext uri="{BB962C8B-B14F-4D97-AF65-F5344CB8AC3E}">
        <p14:creationId xmlns:p14="http://schemas.microsoft.com/office/powerpoint/2010/main" val="3766729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todoist.com/productivity-methods/pomodoro-techniqu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todoist.com/productivity-methods/eisenhower-matri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orbes.com/advisor/business/raci-char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About this Action Pack</a:t>
            </a:r>
            <a:endParaRPr lang="en-US" b="0" dirty="0"/>
          </a:p>
          <a:p>
            <a:r>
              <a:rPr lang="en-US" b="0" dirty="0"/>
              <a:t>This session takes 60 minutes. The session includes information for you the presenter, activities for participants, and a debrief for each activity.</a:t>
            </a:r>
          </a:p>
          <a:p>
            <a:endParaRPr lang="en-US" b="0" dirty="0"/>
          </a:p>
          <a:p>
            <a:r>
              <a:rPr lang="en-US" b="1" dirty="0"/>
              <a:t>Notes Section</a:t>
            </a:r>
          </a:p>
          <a:p>
            <a:r>
              <a:rPr lang="en-US" b="0" dirty="0"/>
              <a:t>In the notes section, you will find a complete guide to each slide including timing, what to say, related activities and debriefs. You can read from the notes like a script or feel free to adapt and add to the content to make it relevant for your program. One thing to note is that instructions in italics are instructions to you, the presenter.</a:t>
            </a:r>
          </a:p>
          <a:p>
            <a:endParaRPr lang="en-US" b="0" dirty="0"/>
          </a:p>
          <a:p>
            <a:r>
              <a:rPr lang="en-US" b="1" dirty="0"/>
              <a:t>Activities</a:t>
            </a:r>
          </a:p>
          <a:p>
            <a:r>
              <a:rPr lang="en-US" b="0" dirty="0"/>
              <a:t>There are instructions throughout the session for both in-person and virtual versions of the activities. Use whichever format best suits your implementation of the session. </a:t>
            </a:r>
          </a:p>
          <a:p>
            <a:endParaRPr lang="en-US" b="0" dirty="0"/>
          </a:p>
          <a:p>
            <a:r>
              <a:rPr lang="en-US" b="1" dirty="0"/>
              <a:t>Debrief</a:t>
            </a:r>
          </a:p>
          <a:p>
            <a:r>
              <a:rPr lang="en-US" b="0" dirty="0"/>
              <a:t>Debriefs follow each activity and are comprised of two parts: Observe &amp; Identify Concepts and Apply Concepts. </a:t>
            </a:r>
          </a:p>
          <a:p>
            <a:pPr marL="171450" indent="-171450">
              <a:buFont typeface="Arial" panose="020B0604020202020204" pitchFamily="34" charset="0"/>
              <a:buChar char="•"/>
            </a:pPr>
            <a:r>
              <a:rPr lang="en-US" b="0" dirty="0"/>
              <a:t>Observe &amp; Identify: </a:t>
            </a:r>
            <a:r>
              <a:rPr lang="en-US" dirty="0"/>
              <a:t>As the facilitator of the session, observe participants during the activity and be prepared to comment on your observations. Participants should identify concepts from the activity and discuss.</a:t>
            </a:r>
            <a:endParaRPr lang="en-US" b="0" dirty="0"/>
          </a:p>
          <a:p>
            <a:pPr marL="171450" indent="-171450">
              <a:buFont typeface="Arial" panose="020B0604020202020204" pitchFamily="34" charset="0"/>
              <a:buChar char="•"/>
            </a:pPr>
            <a:r>
              <a:rPr lang="en-US" b="0" dirty="0"/>
              <a:t>Apply Concepts: </a:t>
            </a:r>
            <a:r>
              <a:rPr lang="en-US" dirty="0"/>
              <a:t>The last part of the debrief is taking the identified concepts and having participants discuss applying those concepts to the context of your program.</a:t>
            </a:r>
            <a:endParaRPr lang="en-US" b="0" dirty="0"/>
          </a:p>
          <a:p>
            <a:endParaRPr lang="en-US" b="0" dirty="0"/>
          </a:p>
          <a:p>
            <a:r>
              <a:rPr lang="en-US" b="1" dirty="0"/>
              <a:t>How to Adapt this Session</a:t>
            </a:r>
          </a:p>
          <a:p>
            <a:r>
              <a:rPr lang="en-US" b="0" dirty="0"/>
              <a:t>You can expand this session by:</a:t>
            </a:r>
          </a:p>
          <a:p>
            <a:pPr marL="171450" indent="-171450">
              <a:buFont typeface="Arial" panose="020B0604020202020204" pitchFamily="34" charset="0"/>
              <a:buChar char="•"/>
            </a:pPr>
            <a:r>
              <a:rPr lang="en-US" b="0" dirty="0"/>
              <a:t>Spending more time on the activities as needed or desired.</a:t>
            </a:r>
          </a:p>
          <a:p>
            <a:pPr marL="171450" indent="-171450">
              <a:buFont typeface="Arial" panose="020B0604020202020204" pitchFamily="34" charset="0"/>
              <a:buChar char="•"/>
            </a:pPr>
            <a:r>
              <a:rPr lang="en-US" b="0" dirty="0"/>
              <a:t>Adapting the examples and scenarios to align with your program.</a:t>
            </a:r>
          </a:p>
          <a:p>
            <a:endParaRPr lang="en-US" b="0" dirty="0"/>
          </a:p>
        </p:txBody>
      </p:sp>
      <p:sp>
        <p:nvSpPr>
          <p:cNvPr id="4" name="Slide Number Placeholder 3"/>
          <p:cNvSpPr>
            <a:spLocks noGrp="1"/>
          </p:cNvSpPr>
          <p:nvPr>
            <p:ph type="sldNum" sz="quarter" idx="5"/>
          </p:nvPr>
        </p:nvSpPr>
        <p:spPr/>
        <p:txBody>
          <a:bodyPr/>
          <a:lstStyle/>
          <a:p>
            <a:fld id="{1BFF2413-6DBD-422A-9570-774272833638}" type="slidenum">
              <a:rPr lang="en-US" smtClean="0"/>
              <a:t>1</a:t>
            </a:fld>
            <a:endParaRPr lang="en-US"/>
          </a:p>
        </p:txBody>
      </p:sp>
    </p:spTree>
    <p:extLst>
      <p:ext uri="{BB962C8B-B14F-4D97-AF65-F5344CB8AC3E}">
        <p14:creationId xmlns:p14="http://schemas.microsoft.com/office/powerpoint/2010/main" val="3201298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76A7B-9CDE-9386-9A23-E44B209616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22C7F-DB15-BC36-C5BB-76BDBE6BD5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FB29FE-5A7C-B105-A666-07C9543D126F}"/>
              </a:ext>
            </a:extLst>
          </p:cNvPr>
          <p:cNvSpPr>
            <a:spLocks noGrp="1"/>
          </p:cNvSpPr>
          <p:nvPr>
            <p:ph type="body" idx="1"/>
          </p:nvPr>
        </p:nvSpPr>
        <p:spPr/>
        <p:txBody>
          <a:bodyPr/>
          <a:lstStyle/>
          <a:p>
            <a:r>
              <a:rPr lang="en-US" dirty="0"/>
              <a:t>5 minutes</a:t>
            </a:r>
          </a:p>
          <a:p>
            <a:r>
              <a:rPr lang="en-US" dirty="0"/>
              <a:t>0:32-0:37</a:t>
            </a:r>
          </a:p>
          <a:p>
            <a:endParaRPr lang="en-US" dirty="0"/>
          </a:p>
          <a:p>
            <a:r>
              <a:rPr lang="en-US" b="1" u="none" dirty="0"/>
              <a:t>In-person Activity </a:t>
            </a:r>
            <a:r>
              <a:rPr lang="en-US" b="1" dirty="0"/>
              <a:t>– </a:t>
            </a:r>
            <a:r>
              <a:rPr lang="en-US" b="1" u="none" dirty="0"/>
              <a:t>Discussion</a:t>
            </a:r>
          </a:p>
          <a:p>
            <a:r>
              <a:rPr lang="en-US" dirty="0"/>
              <a:t>We are going to look at this scenario and vote for who should be the responsible, accountable, consulted and informed parties in this scenario. </a:t>
            </a:r>
            <a:r>
              <a:rPr lang="en-US" i="1" dirty="0"/>
              <a:t>Review the scenario and discuss..</a:t>
            </a:r>
            <a:endParaRPr lang="en-US" dirty="0"/>
          </a:p>
          <a:p>
            <a:pPr marL="0" indent="0">
              <a:buNone/>
            </a:pPr>
            <a:endParaRPr lang="en-US" b="0" dirty="0"/>
          </a:p>
          <a:p>
            <a:pPr marL="0" indent="0">
              <a:buNone/>
            </a:pPr>
            <a:r>
              <a:rPr lang="en-US" b="1" dirty="0"/>
              <a:t>Correct Answers:</a:t>
            </a:r>
          </a:p>
          <a:p>
            <a:pPr marL="228600" indent="-228600">
              <a:buFont typeface="+mj-lt"/>
              <a:buAutoNum type="alphaUcPeriod"/>
            </a:pPr>
            <a:r>
              <a:rPr lang="en-US" b="0" dirty="0"/>
              <a:t>Responsible: OST Data Clerk inputs the data</a:t>
            </a:r>
          </a:p>
          <a:p>
            <a:pPr marL="228600" indent="-228600">
              <a:buFont typeface="+mj-lt"/>
              <a:buAutoNum type="alphaUcPeriod"/>
            </a:pPr>
            <a:r>
              <a:rPr lang="en-US" b="0" dirty="0"/>
              <a:t>Accountable: Site Coordinator ensures timeliness and completeness</a:t>
            </a:r>
          </a:p>
          <a:p>
            <a:pPr marL="228600" indent="-228600">
              <a:buFont typeface="+mj-lt"/>
              <a:buAutoNum type="alphaUcPeriod"/>
            </a:pPr>
            <a:r>
              <a:rPr lang="en-US" b="0" dirty="0"/>
              <a:t>Consulted: Group Supervisor verifies attendance</a:t>
            </a:r>
          </a:p>
          <a:p>
            <a:pPr marL="228600" indent="-228600">
              <a:buFont typeface="+mj-lt"/>
              <a:buAutoNum type="alphaUcPeriod"/>
            </a:pPr>
            <a:r>
              <a:rPr lang="en-US" b="0" dirty="0"/>
              <a:t>Informed: OST Coach uses data in monitoring</a:t>
            </a:r>
          </a:p>
          <a:p>
            <a:endParaRPr lang="en-US" b="1" u="sng" dirty="0"/>
          </a:p>
          <a:p>
            <a:r>
              <a:rPr lang="en-US" b="1" u="none" dirty="0"/>
              <a:t>Virtual Activity </a:t>
            </a:r>
            <a:r>
              <a:rPr lang="en-US" b="1" dirty="0"/>
              <a:t>– </a:t>
            </a:r>
            <a:r>
              <a:rPr lang="en-US" b="1" u="none" dirty="0"/>
              <a:t>Poll </a:t>
            </a:r>
          </a:p>
          <a:p>
            <a:r>
              <a:rPr lang="en-US" dirty="0"/>
              <a:t>We are going to look at this scenario and vote for who should be the responsible, accountable, consulted and informed parties in this scenario. </a:t>
            </a:r>
            <a:r>
              <a:rPr lang="en-US" i="1" dirty="0"/>
              <a:t>Read the scenario then launch the poll.</a:t>
            </a:r>
            <a:endParaRPr lang="en-US" dirty="0"/>
          </a:p>
          <a:p>
            <a:endParaRPr lang="en-US" dirty="0"/>
          </a:p>
          <a:p>
            <a:r>
              <a:rPr lang="en-US" b="1" dirty="0"/>
              <a:t>Questions:</a:t>
            </a:r>
          </a:p>
          <a:p>
            <a:pPr marL="228600" indent="-228600">
              <a:buAutoNum type="arabicPeriod"/>
            </a:pPr>
            <a:r>
              <a:rPr lang="en-US" b="0" dirty="0"/>
              <a:t>OST Data Clerk</a:t>
            </a:r>
          </a:p>
          <a:p>
            <a:pPr marL="228600" indent="-228600">
              <a:buAutoNum type="arabicPeriod"/>
            </a:pPr>
            <a:r>
              <a:rPr lang="en-US" b="0" dirty="0"/>
              <a:t>Site Coordinator</a:t>
            </a:r>
          </a:p>
          <a:p>
            <a:pPr marL="228600" indent="-228600">
              <a:buAutoNum type="arabicPeriod"/>
            </a:pPr>
            <a:r>
              <a:rPr lang="en-US" b="0" dirty="0"/>
              <a:t>OST Coach</a:t>
            </a:r>
          </a:p>
          <a:p>
            <a:pPr marL="228600" indent="-228600">
              <a:buAutoNum type="arabicPeriod"/>
            </a:pPr>
            <a:r>
              <a:rPr lang="en-US" b="0" dirty="0"/>
              <a:t>Group Supervisor</a:t>
            </a:r>
          </a:p>
          <a:p>
            <a:pPr marL="228600" indent="-228600">
              <a:buAutoNum type="arabicPeriod"/>
            </a:pPr>
            <a:endParaRPr lang="en-US" b="0" dirty="0"/>
          </a:p>
          <a:p>
            <a:pPr marL="0" indent="0">
              <a:buNone/>
            </a:pPr>
            <a:r>
              <a:rPr lang="en-US" b="1" dirty="0"/>
              <a:t>Poll Answers:</a:t>
            </a:r>
          </a:p>
          <a:p>
            <a:pPr marL="228600" indent="-228600" rtl="0" fontAlgn="base">
              <a:buFont typeface="+mj-lt"/>
              <a:buAutoNum type="alphaUcPeriod"/>
            </a:pPr>
            <a:r>
              <a:rPr lang="en-US" sz="1200" b="0" i="0" u="none" strike="noStrike" kern="1200" dirty="0">
                <a:solidFill>
                  <a:schemeClr val="tx1"/>
                </a:solidFill>
                <a:effectLst/>
                <a:latin typeface="+mn-lt"/>
                <a:ea typeface="+mn-ea"/>
                <a:cs typeface="+mn-cs"/>
              </a:rPr>
              <a:t>Responsible</a:t>
            </a:r>
            <a:r>
              <a:rPr lang="en-US" sz="1200" b="0" i="0" kern="1200" dirty="0">
                <a:solidFill>
                  <a:schemeClr val="tx1"/>
                </a:solidFill>
                <a:effectLst/>
                <a:latin typeface="+mn-lt"/>
                <a:ea typeface="+mn-ea"/>
                <a:cs typeface="+mn-cs"/>
              </a:rPr>
              <a:t>​</a:t>
            </a:r>
          </a:p>
          <a:p>
            <a:pPr marL="228600" indent="-228600" rtl="0" fontAlgn="base">
              <a:buFont typeface="+mj-lt"/>
              <a:buAutoNum type="alphaUcPeriod"/>
            </a:pPr>
            <a:r>
              <a:rPr lang="en-US" sz="1200" b="0" i="0" u="none" strike="noStrike" kern="1200" dirty="0">
                <a:solidFill>
                  <a:schemeClr val="tx1"/>
                </a:solidFill>
                <a:effectLst/>
                <a:latin typeface="+mn-lt"/>
                <a:ea typeface="+mn-ea"/>
                <a:cs typeface="+mn-cs"/>
              </a:rPr>
              <a:t>Accountable</a:t>
            </a:r>
            <a:r>
              <a:rPr lang="en-US" sz="1200" b="0" i="0" kern="1200" dirty="0">
                <a:solidFill>
                  <a:schemeClr val="tx1"/>
                </a:solidFill>
                <a:effectLst/>
                <a:latin typeface="+mn-lt"/>
                <a:ea typeface="+mn-ea"/>
                <a:cs typeface="+mn-cs"/>
              </a:rPr>
              <a:t>​</a:t>
            </a:r>
          </a:p>
          <a:p>
            <a:pPr marL="228600" indent="-228600" rtl="0" fontAlgn="base">
              <a:buFont typeface="+mj-lt"/>
              <a:buAutoNum type="alphaUcPeriod"/>
            </a:pPr>
            <a:r>
              <a:rPr lang="en-US" sz="1200" b="0" i="0" u="none" strike="noStrike" kern="1200" dirty="0">
                <a:solidFill>
                  <a:schemeClr val="tx1"/>
                </a:solidFill>
                <a:effectLst/>
                <a:latin typeface="+mn-lt"/>
                <a:ea typeface="+mn-ea"/>
                <a:cs typeface="+mn-cs"/>
              </a:rPr>
              <a:t>Consulted</a:t>
            </a:r>
            <a:r>
              <a:rPr lang="en-US" sz="1200" b="0" i="0" kern="1200" dirty="0">
                <a:solidFill>
                  <a:schemeClr val="tx1"/>
                </a:solidFill>
                <a:effectLst/>
                <a:latin typeface="+mn-lt"/>
                <a:ea typeface="+mn-ea"/>
                <a:cs typeface="+mn-cs"/>
              </a:rPr>
              <a:t>​</a:t>
            </a:r>
          </a:p>
          <a:p>
            <a:pPr marL="228600" indent="-228600" rtl="0" fontAlgn="base">
              <a:buFont typeface="+mj-lt"/>
              <a:buAutoNum type="alphaUcPeriod"/>
            </a:pPr>
            <a:r>
              <a:rPr lang="en-US" sz="1200" b="0" i="0" u="none" strike="noStrike" kern="1200" dirty="0">
                <a:solidFill>
                  <a:schemeClr val="tx1"/>
                </a:solidFill>
                <a:effectLst/>
                <a:latin typeface="+mn-lt"/>
                <a:ea typeface="+mn-ea"/>
                <a:cs typeface="+mn-cs"/>
              </a:rPr>
              <a:t>Informed</a:t>
            </a:r>
            <a:endParaRPr lang="en-US" b="0" dirty="0"/>
          </a:p>
          <a:p>
            <a:pPr marL="0" indent="0">
              <a:buNone/>
            </a:pPr>
            <a:endParaRPr lang="en-US" b="0" dirty="0"/>
          </a:p>
          <a:p>
            <a:pPr marL="0" indent="0">
              <a:buNone/>
            </a:pPr>
            <a:r>
              <a:rPr lang="en-US" b="1" dirty="0"/>
              <a:t>Correct Answers:</a:t>
            </a:r>
          </a:p>
          <a:p>
            <a:pPr marL="228600" indent="-228600">
              <a:buFont typeface="+mj-lt"/>
              <a:buAutoNum type="alphaUcPeriod"/>
            </a:pPr>
            <a:r>
              <a:rPr lang="en-US" b="0" dirty="0"/>
              <a:t>Responsible: OST Data Clerk inputs the data</a:t>
            </a:r>
          </a:p>
          <a:p>
            <a:pPr marL="228600" indent="-228600">
              <a:buFont typeface="+mj-lt"/>
              <a:buAutoNum type="alphaUcPeriod"/>
            </a:pPr>
            <a:r>
              <a:rPr lang="en-US" b="0" dirty="0"/>
              <a:t>Accountable: Site Coordinator ensures timeliness and completeness</a:t>
            </a:r>
          </a:p>
          <a:p>
            <a:pPr marL="228600" indent="-228600">
              <a:buFont typeface="+mj-lt"/>
              <a:buAutoNum type="alphaUcPeriod"/>
            </a:pPr>
            <a:r>
              <a:rPr lang="en-US" b="0" dirty="0"/>
              <a:t>Consulted: Group Supervisor verifies attendance</a:t>
            </a:r>
          </a:p>
          <a:p>
            <a:pPr marL="228600" indent="-228600">
              <a:buFont typeface="+mj-lt"/>
              <a:buAutoNum type="alphaUcPeriod"/>
            </a:pPr>
            <a:r>
              <a:rPr lang="en-US" b="0" dirty="0"/>
              <a:t>Informed: OST Coach uses data in monitoring</a:t>
            </a:r>
          </a:p>
          <a:p>
            <a:pPr marL="228600" indent="-228600">
              <a:buFont typeface="+mj-lt"/>
              <a:buAutoNum type="alphaUcPeriod"/>
            </a:pPr>
            <a:endParaRPr lang="en-US" b="0" dirty="0"/>
          </a:p>
          <a:p>
            <a:endParaRPr lang="en-US" dirty="0"/>
          </a:p>
        </p:txBody>
      </p:sp>
      <p:sp>
        <p:nvSpPr>
          <p:cNvPr id="4" name="Slide Number Placeholder 3">
            <a:extLst>
              <a:ext uri="{FF2B5EF4-FFF2-40B4-BE49-F238E27FC236}">
                <a16:creationId xmlns:a16="http://schemas.microsoft.com/office/drawing/2014/main" id="{DC20CE16-244E-FCCD-0228-2253C9FC7D9E}"/>
              </a:ext>
            </a:extLst>
          </p:cNvPr>
          <p:cNvSpPr>
            <a:spLocks noGrp="1"/>
          </p:cNvSpPr>
          <p:nvPr>
            <p:ph type="sldNum" sz="quarter" idx="5"/>
          </p:nvPr>
        </p:nvSpPr>
        <p:spPr/>
        <p:txBody>
          <a:bodyPr/>
          <a:lstStyle/>
          <a:p>
            <a:fld id="{D3DD1371-CF2E-4775-8630-7E8AFF95C202}" type="slidenum">
              <a:rPr lang="en-US" smtClean="0"/>
              <a:t>10</a:t>
            </a:fld>
            <a:endParaRPr lang="en-US"/>
          </a:p>
        </p:txBody>
      </p:sp>
    </p:spTree>
    <p:extLst>
      <p:ext uri="{BB962C8B-B14F-4D97-AF65-F5344CB8AC3E}">
        <p14:creationId xmlns:p14="http://schemas.microsoft.com/office/powerpoint/2010/main" val="2506069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B4F9F-1B74-36F3-84F4-2CD2747F9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993A6-B662-D173-7427-8F5DE9768B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FB4193-81DA-C7AB-7FC9-77DE59FC431B}"/>
              </a:ext>
            </a:extLst>
          </p:cNvPr>
          <p:cNvSpPr>
            <a:spLocks noGrp="1"/>
          </p:cNvSpPr>
          <p:nvPr>
            <p:ph type="body" idx="1"/>
          </p:nvPr>
        </p:nvSpPr>
        <p:spPr/>
        <p:txBody>
          <a:bodyPr/>
          <a:lstStyle/>
          <a:p>
            <a:r>
              <a:rPr lang="en-US" dirty="0"/>
              <a:t>5 minutes</a:t>
            </a:r>
          </a:p>
          <a:p>
            <a:r>
              <a:rPr lang="en-US" dirty="0"/>
              <a:t>0:37-0:42</a:t>
            </a:r>
          </a:p>
          <a:p>
            <a:endParaRPr lang="en-US" dirty="0"/>
          </a:p>
          <a:p>
            <a:r>
              <a:rPr lang="en-US" b="1" u="none" dirty="0"/>
              <a:t>In-person Activity </a:t>
            </a:r>
            <a:r>
              <a:rPr lang="en-US" b="1" dirty="0"/>
              <a:t>– </a:t>
            </a:r>
            <a:r>
              <a:rPr lang="en-US" b="1" u="none" dirty="0"/>
              <a:t>Discussion</a:t>
            </a:r>
          </a:p>
          <a:p>
            <a:r>
              <a:rPr lang="en-US" dirty="0"/>
              <a:t>We are going to look at this scenario and vote for who should be the responsible, accountable, consulted and informed parties in this scenario. </a:t>
            </a:r>
            <a:r>
              <a:rPr lang="en-US" i="1" dirty="0"/>
              <a:t>Review the scenario and discuss..</a:t>
            </a:r>
            <a:endParaRPr lang="en-US" dirty="0"/>
          </a:p>
          <a:p>
            <a:endParaRPr lang="en-US" b="1" u="sng" dirty="0"/>
          </a:p>
          <a:p>
            <a:pPr marL="0" indent="0">
              <a:buNone/>
            </a:pPr>
            <a:r>
              <a:rPr lang="en-US" b="1" dirty="0"/>
              <a:t>Correct Answers:</a:t>
            </a:r>
          </a:p>
          <a:p>
            <a:pPr marL="228600" indent="-228600">
              <a:buFont typeface="+mj-lt"/>
              <a:buAutoNum type="alphaUcPeriod"/>
            </a:pPr>
            <a:r>
              <a:rPr lang="en-US" b="0" dirty="0"/>
              <a:t>Responsible: STEAM Facilitator delivers the curriculum to students</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b="0" dirty="0"/>
              <a:t>Accountable: Program Director approves the plan</a:t>
            </a:r>
          </a:p>
          <a:p>
            <a:pPr marL="228600" indent="-228600">
              <a:buFont typeface="+mj-lt"/>
              <a:buAutoNum type="alphaUcPeriod"/>
            </a:pPr>
            <a:r>
              <a:rPr lang="en-US" b="0" dirty="0"/>
              <a:t>Consulted: External Partner provides training and resources</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b="0" dirty="0"/>
              <a:t>Informed: Site Coordinator plans for training</a:t>
            </a:r>
          </a:p>
          <a:p>
            <a:endParaRPr lang="en-US" b="1" u="sng" dirty="0"/>
          </a:p>
          <a:p>
            <a:r>
              <a:rPr lang="en-US" b="1" u="none" dirty="0"/>
              <a:t>Virtual Activity </a:t>
            </a:r>
            <a:r>
              <a:rPr lang="en-US" b="1" dirty="0"/>
              <a:t>– </a:t>
            </a:r>
            <a:r>
              <a:rPr lang="en-US" b="1" u="none" dirty="0"/>
              <a:t>Poll </a:t>
            </a:r>
          </a:p>
          <a:p>
            <a:r>
              <a:rPr lang="en-US" dirty="0"/>
              <a:t>We are going to look at this scenario and vote for who should be the responsible, accountable, consulted and informed parties in this scenario. </a:t>
            </a:r>
            <a:r>
              <a:rPr lang="en-US" i="1" dirty="0"/>
              <a:t>Read the scenario then launch the poll.</a:t>
            </a:r>
            <a:endParaRPr lang="en-US" dirty="0"/>
          </a:p>
          <a:p>
            <a:endParaRPr lang="en-US" dirty="0"/>
          </a:p>
          <a:p>
            <a:r>
              <a:rPr lang="en-US" b="1" dirty="0"/>
              <a:t>Questions:</a:t>
            </a:r>
          </a:p>
          <a:p>
            <a:pPr marL="228600" indent="-228600">
              <a:buAutoNum type="arabicPeriod"/>
            </a:pPr>
            <a:r>
              <a:rPr lang="en-US" b="0" dirty="0"/>
              <a:t>Site Coordinator</a:t>
            </a:r>
          </a:p>
          <a:p>
            <a:pPr marL="228600" indent="-228600">
              <a:buAutoNum type="arabicPeriod"/>
            </a:pPr>
            <a:r>
              <a:rPr lang="en-US" b="0" dirty="0"/>
              <a:t>STEAM Facilitator</a:t>
            </a:r>
          </a:p>
          <a:p>
            <a:pPr marL="228600" indent="-228600">
              <a:buAutoNum type="arabicPeriod"/>
            </a:pPr>
            <a:r>
              <a:rPr lang="en-US" b="0" dirty="0"/>
              <a:t>Program Director</a:t>
            </a:r>
          </a:p>
          <a:p>
            <a:pPr marL="228600" indent="-228600">
              <a:buAutoNum type="arabicPeriod"/>
            </a:pPr>
            <a:r>
              <a:rPr lang="en-US" b="0" dirty="0"/>
              <a:t>External Partner </a:t>
            </a:r>
          </a:p>
          <a:p>
            <a:pPr marL="0" indent="0">
              <a:buNone/>
            </a:pPr>
            <a:endParaRPr lang="en-US" b="1" dirty="0"/>
          </a:p>
          <a:p>
            <a:pPr marL="0" indent="0">
              <a:buNone/>
            </a:pPr>
            <a:r>
              <a:rPr lang="en-US" b="1" dirty="0"/>
              <a:t>Poll Answers:</a:t>
            </a:r>
          </a:p>
          <a:p>
            <a:pPr marL="228600" indent="-228600" rtl="0" fontAlgn="base">
              <a:buFont typeface="+mj-lt"/>
              <a:buAutoNum type="alphaUcPeriod"/>
            </a:pPr>
            <a:r>
              <a:rPr lang="en-US" sz="1200" b="0" i="0" u="none" strike="noStrike" kern="1200" dirty="0">
                <a:solidFill>
                  <a:schemeClr val="tx1"/>
                </a:solidFill>
                <a:effectLst/>
                <a:latin typeface="+mn-lt"/>
                <a:ea typeface="+mn-ea"/>
                <a:cs typeface="+mn-cs"/>
              </a:rPr>
              <a:t>Responsible</a:t>
            </a:r>
            <a:r>
              <a:rPr lang="en-US" sz="1200" b="0" i="0" kern="1200" dirty="0">
                <a:solidFill>
                  <a:schemeClr val="tx1"/>
                </a:solidFill>
                <a:effectLst/>
                <a:latin typeface="+mn-lt"/>
                <a:ea typeface="+mn-ea"/>
                <a:cs typeface="+mn-cs"/>
              </a:rPr>
              <a:t>​</a:t>
            </a:r>
          </a:p>
          <a:p>
            <a:pPr marL="228600" indent="-228600" rtl="0" fontAlgn="base">
              <a:buFont typeface="+mj-lt"/>
              <a:buAutoNum type="alphaUcPeriod"/>
            </a:pPr>
            <a:r>
              <a:rPr lang="en-US" sz="1200" b="0" i="0" u="none" strike="noStrike" kern="1200" dirty="0">
                <a:solidFill>
                  <a:schemeClr val="tx1"/>
                </a:solidFill>
                <a:effectLst/>
                <a:latin typeface="+mn-lt"/>
                <a:ea typeface="+mn-ea"/>
                <a:cs typeface="+mn-cs"/>
              </a:rPr>
              <a:t>Accountable</a:t>
            </a:r>
            <a:r>
              <a:rPr lang="en-US" sz="1200" b="0" i="0" kern="1200" dirty="0">
                <a:solidFill>
                  <a:schemeClr val="tx1"/>
                </a:solidFill>
                <a:effectLst/>
                <a:latin typeface="+mn-lt"/>
                <a:ea typeface="+mn-ea"/>
                <a:cs typeface="+mn-cs"/>
              </a:rPr>
              <a:t>​</a:t>
            </a:r>
          </a:p>
          <a:p>
            <a:pPr marL="228600" indent="-228600" rtl="0" fontAlgn="base">
              <a:buFont typeface="+mj-lt"/>
              <a:buAutoNum type="alphaUcPeriod"/>
            </a:pPr>
            <a:r>
              <a:rPr lang="en-US" sz="1200" b="0" i="0" u="none" strike="noStrike" kern="1200" dirty="0">
                <a:solidFill>
                  <a:schemeClr val="tx1"/>
                </a:solidFill>
                <a:effectLst/>
                <a:latin typeface="+mn-lt"/>
                <a:ea typeface="+mn-ea"/>
                <a:cs typeface="+mn-cs"/>
              </a:rPr>
              <a:t>Consulted</a:t>
            </a:r>
            <a:r>
              <a:rPr lang="en-US" sz="1200" b="0" i="0" kern="1200" dirty="0">
                <a:solidFill>
                  <a:schemeClr val="tx1"/>
                </a:solidFill>
                <a:effectLst/>
                <a:latin typeface="+mn-lt"/>
                <a:ea typeface="+mn-ea"/>
                <a:cs typeface="+mn-cs"/>
              </a:rPr>
              <a:t>​</a:t>
            </a:r>
          </a:p>
          <a:p>
            <a:pPr marL="228600" indent="-228600" rtl="0" fontAlgn="base">
              <a:buFont typeface="+mj-lt"/>
              <a:buAutoNum type="alphaUcPeriod"/>
            </a:pPr>
            <a:r>
              <a:rPr lang="en-US" sz="1200" b="0" i="0" u="none" strike="noStrike" kern="1200" dirty="0">
                <a:solidFill>
                  <a:schemeClr val="tx1"/>
                </a:solidFill>
                <a:effectLst/>
                <a:latin typeface="+mn-lt"/>
                <a:ea typeface="+mn-ea"/>
                <a:cs typeface="+mn-cs"/>
              </a:rPr>
              <a:t>Informed</a:t>
            </a:r>
            <a:endParaRPr lang="en-US" b="0" dirty="0"/>
          </a:p>
          <a:p>
            <a:pPr marL="0" indent="0">
              <a:buNone/>
            </a:pPr>
            <a:endParaRPr lang="en-US" b="0" dirty="0"/>
          </a:p>
          <a:p>
            <a:pPr marL="0" indent="0">
              <a:buNone/>
            </a:pPr>
            <a:r>
              <a:rPr lang="en-US" b="1" dirty="0"/>
              <a:t>Correct Answers:</a:t>
            </a:r>
          </a:p>
          <a:p>
            <a:pPr marL="228600" indent="-228600">
              <a:buFont typeface="+mj-lt"/>
              <a:buAutoNum type="alphaUcPeriod"/>
            </a:pPr>
            <a:r>
              <a:rPr lang="en-US" b="0" dirty="0"/>
              <a:t>Responsible: STEAM Facilitator delivers the curriculum to students</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b="0" dirty="0"/>
              <a:t>Accountable: Program Director approves the plan</a:t>
            </a:r>
          </a:p>
          <a:p>
            <a:pPr marL="228600" indent="-228600">
              <a:buFont typeface="+mj-lt"/>
              <a:buAutoNum type="alphaUcPeriod"/>
            </a:pPr>
            <a:r>
              <a:rPr lang="en-US" b="0" dirty="0"/>
              <a:t>Consulted: External Partner provides training and resources</a:t>
            </a:r>
          </a:p>
          <a:p>
            <a:pPr marL="228600" marR="0" lvl="0" indent="-228600" algn="l" defTabSz="914400" rtl="0" eaLnBrk="1" fontAlgn="auto" latinLnBrk="0" hangingPunct="1">
              <a:lnSpc>
                <a:spcPct val="100000"/>
              </a:lnSpc>
              <a:spcBef>
                <a:spcPts val="0"/>
              </a:spcBef>
              <a:spcAft>
                <a:spcPts val="0"/>
              </a:spcAft>
              <a:buClrTx/>
              <a:buSzTx/>
              <a:buFont typeface="+mj-lt"/>
              <a:buAutoNum type="alphaUcPeriod"/>
              <a:tabLst/>
              <a:defRPr/>
            </a:pPr>
            <a:r>
              <a:rPr lang="en-US" b="0" dirty="0"/>
              <a:t>Informed: Site Coordinator plans for training</a:t>
            </a:r>
          </a:p>
          <a:p>
            <a:pPr marL="228600" indent="-228600">
              <a:buFont typeface="+mj-lt"/>
              <a:buAutoNum type="alphaUcPeriod"/>
            </a:pPr>
            <a:endParaRPr lang="en-US" b="0" u="none" dirty="0"/>
          </a:p>
          <a:p>
            <a:r>
              <a:rPr lang="en-US" b="1" u="none" dirty="0"/>
              <a:t>Debrief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Observe &amp; Identify Concepts</a:t>
            </a:r>
            <a:r>
              <a:rPr lang="en-US" b="0" u="none" dirty="0"/>
              <a:t> </a:t>
            </a:r>
            <a:r>
              <a:rPr lang="en-US" b="1" u="none" dirty="0"/>
              <a:t> </a:t>
            </a:r>
            <a:r>
              <a:rPr lang="en-US" b="0" u="none" dirty="0"/>
              <a:t>C</a:t>
            </a:r>
            <a:r>
              <a:rPr lang="en-US" b="0" i="1" u="none" dirty="0"/>
              <a:t>omment on responses. Share correct answers and explain why as needed.</a:t>
            </a:r>
            <a:endParaRPr lang="en-US" b="0" u="none" dirty="0"/>
          </a:p>
          <a:p>
            <a:r>
              <a:rPr lang="en-US" b="1" u="none" dirty="0"/>
              <a:t>Apply</a:t>
            </a:r>
            <a:r>
              <a:rPr lang="en-US" b="0" u="none" dirty="0"/>
              <a:t> What are some situations where using the RACI Matrix can improve your project management? Who are some additional stakeholders that could be part of your RACI matrix?</a:t>
            </a:r>
            <a:endParaRPr lang="en-US" b="1" u="none" dirty="0"/>
          </a:p>
          <a:p>
            <a:endParaRPr lang="en-US" dirty="0"/>
          </a:p>
        </p:txBody>
      </p:sp>
      <p:sp>
        <p:nvSpPr>
          <p:cNvPr id="4" name="Slide Number Placeholder 3">
            <a:extLst>
              <a:ext uri="{FF2B5EF4-FFF2-40B4-BE49-F238E27FC236}">
                <a16:creationId xmlns:a16="http://schemas.microsoft.com/office/drawing/2014/main" id="{683B2B7B-F8F3-235B-75C1-D5C8CD3BACDD}"/>
              </a:ext>
            </a:extLst>
          </p:cNvPr>
          <p:cNvSpPr>
            <a:spLocks noGrp="1"/>
          </p:cNvSpPr>
          <p:nvPr>
            <p:ph type="sldNum" sz="quarter" idx="5"/>
          </p:nvPr>
        </p:nvSpPr>
        <p:spPr/>
        <p:txBody>
          <a:bodyPr/>
          <a:lstStyle/>
          <a:p>
            <a:fld id="{D3DD1371-CF2E-4775-8630-7E8AFF95C202}" type="slidenum">
              <a:rPr lang="en-US" smtClean="0"/>
              <a:t>11</a:t>
            </a:fld>
            <a:endParaRPr lang="en-US"/>
          </a:p>
        </p:txBody>
      </p:sp>
    </p:spTree>
    <p:extLst>
      <p:ext uri="{BB962C8B-B14F-4D97-AF65-F5344CB8AC3E}">
        <p14:creationId xmlns:p14="http://schemas.microsoft.com/office/powerpoint/2010/main" val="106264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5 mins</a:t>
            </a:r>
          </a:p>
          <a:p>
            <a:r>
              <a:rPr lang="en-US" dirty="0"/>
              <a:t>0:42-0:47</a:t>
            </a:r>
          </a:p>
          <a:p>
            <a:endParaRPr lang="en-US" dirty="0"/>
          </a:p>
          <a:p>
            <a:r>
              <a:rPr lang="en-US" b="1" u="none" dirty="0"/>
              <a:t>Say</a:t>
            </a:r>
          </a:p>
          <a:p>
            <a:r>
              <a:rPr lang="en-US" dirty="0"/>
              <a:t>The Pomodoro Technique is a time management method developed by Francesco Cirillo in the late 1980s, designed to enhance productivity and focus. The technique is named after the tomato-shaped kitchen timer ("pomodoro" is Italian for "tomato") that Cirillo used during university. The method involves breaking work into intervals, traditionally 25 minutes in length, called "</a:t>
            </a:r>
            <a:r>
              <a:rPr lang="en-US" dirty="0" err="1"/>
              <a:t>pomodoros</a:t>
            </a:r>
            <a:r>
              <a:rPr lang="en-US" dirty="0"/>
              <a:t>," followed by short breaks. The process is simple: choose a task, set the timer for 25 minutes, work on the task until the timer rings, then take a 5-minute break. </a:t>
            </a:r>
          </a:p>
          <a:p>
            <a:endParaRPr lang="en-US" dirty="0"/>
          </a:p>
          <a:p>
            <a:r>
              <a:rPr lang="en-US" i="1" dirty="0"/>
              <a:t>Click to display the next layer.</a:t>
            </a:r>
          </a:p>
          <a:p>
            <a:endParaRPr lang="en-US" i="1" dirty="0"/>
          </a:p>
          <a:p>
            <a:r>
              <a:rPr lang="en-US" dirty="0"/>
              <a:t>After completing four </a:t>
            </a:r>
            <a:r>
              <a:rPr lang="en-US" dirty="0" err="1"/>
              <a:t>pomodoros</a:t>
            </a:r>
            <a:r>
              <a:rPr lang="en-US" dirty="0"/>
              <a:t>, take a longer break of 15-30 minutes. This cycle helps maintain high levels of concentration and mental agility by preventing burnout and minimizing distractions. The Pomodoro Technique leverages several psychological principles to boost efficiency. First, the fixed work intervals create a sense of urgency, encouraging individuals to stay focused and work faster. Knowing that a break is imminent also helps to maintain motivation. Second, the regular breaks prevent mental fatigue, allowing the mind to rest and rejuvenate. This method also promotes better planning and task management, as individuals need to prioritize tasks and estimate how many </a:t>
            </a:r>
            <a:r>
              <a:rPr lang="en-US" dirty="0" err="1"/>
              <a:t>pomodoros</a:t>
            </a:r>
            <a:r>
              <a:rPr lang="en-US" dirty="0"/>
              <a:t> each will take. By breaking down larger tasks into manageable chunks, the Pomodoro Technique makes daunting projects more approachable, ultimately leading to higher productivity and improved time management skills.</a:t>
            </a:r>
          </a:p>
          <a:p>
            <a:endParaRPr lang="en-US" dirty="0"/>
          </a:p>
          <a:p>
            <a:r>
              <a:rPr lang="en-US" i="1" dirty="0"/>
              <a:t>Click to display the example.</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Source</a:t>
            </a:r>
          </a:p>
          <a:p>
            <a:pPr marL="0" indent="0">
              <a:buFont typeface="Arial" panose="020B0604020202020204" pitchFamily="34" charset="0"/>
              <a:buNone/>
            </a:pPr>
            <a:r>
              <a:rPr lang="en-US" sz="1200" b="0" i="0" kern="1200" dirty="0" err="1">
                <a:solidFill>
                  <a:schemeClr val="tx1"/>
                </a:solidFill>
                <a:effectLst/>
                <a:latin typeface="+mn-lt"/>
                <a:ea typeface="+mn-ea"/>
                <a:cs typeface="+mn-cs"/>
              </a:rPr>
              <a:t>Todoist</a:t>
            </a:r>
            <a:r>
              <a:rPr lang="en-US" sz="1200" b="0" i="0" kern="1200" dirty="0">
                <a:solidFill>
                  <a:schemeClr val="tx1"/>
                </a:solidFill>
                <a:effectLst/>
                <a:latin typeface="+mn-lt"/>
                <a:ea typeface="+mn-ea"/>
                <a:cs typeface="+mn-cs"/>
              </a:rPr>
              <a:t>. (2025, March 26). The Pomodoro technique. </a:t>
            </a:r>
            <a:r>
              <a:rPr lang="en-US" sz="1200" b="0" i="1" kern="1200" dirty="0" err="1">
                <a:solidFill>
                  <a:schemeClr val="tx1"/>
                </a:solidFill>
                <a:effectLst/>
                <a:latin typeface="+mn-lt"/>
                <a:ea typeface="+mn-ea"/>
                <a:cs typeface="+mn-cs"/>
              </a:rPr>
              <a:t>Todoist</a:t>
            </a:r>
            <a:r>
              <a:rPr lang="en-US" sz="1200" b="0" i="0"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https://www.todoist.com/productivity-methods/pomodoro-technique</a:t>
            </a:r>
            <a:r>
              <a:rPr lang="en-US" sz="1200" b="0" i="0" kern="1200" dirty="0">
                <a:solidFill>
                  <a:schemeClr val="tx1"/>
                </a:solidFill>
                <a:effectLst/>
                <a:latin typeface="+mn-lt"/>
                <a:ea typeface="+mn-ea"/>
                <a:cs typeface="+mn-cs"/>
              </a:rPr>
              <a:t> </a:t>
            </a:r>
            <a:endParaRPr lang="en-US" b="0" dirty="0"/>
          </a:p>
          <a:p>
            <a:endParaRPr lang="en-US" dirty="0"/>
          </a:p>
        </p:txBody>
      </p:sp>
      <p:sp>
        <p:nvSpPr>
          <p:cNvPr id="4" name="Slide Number Placeholder 3"/>
          <p:cNvSpPr>
            <a:spLocks noGrp="1"/>
          </p:cNvSpPr>
          <p:nvPr>
            <p:ph type="sldNum" sz="quarter" idx="5"/>
          </p:nvPr>
        </p:nvSpPr>
        <p:spPr/>
        <p:txBody>
          <a:bodyPr/>
          <a:lstStyle/>
          <a:p>
            <a:fld id="{D3DD1371-CF2E-4775-8630-7E8AFF95C202}" type="slidenum">
              <a:rPr lang="en-US" smtClean="0"/>
              <a:t>12</a:t>
            </a:fld>
            <a:endParaRPr lang="en-US"/>
          </a:p>
        </p:txBody>
      </p:sp>
    </p:spTree>
    <p:extLst>
      <p:ext uri="{BB962C8B-B14F-4D97-AF65-F5344CB8AC3E}">
        <p14:creationId xmlns:p14="http://schemas.microsoft.com/office/powerpoint/2010/main" val="2920200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5 minutes</a:t>
            </a:r>
          </a:p>
          <a:p>
            <a:r>
              <a:rPr lang="en-US" b="0" dirty="0"/>
              <a:t>0:47-0:52</a:t>
            </a:r>
          </a:p>
          <a:p>
            <a:endParaRPr lang="en-US" b="0" dirty="0"/>
          </a:p>
          <a:p>
            <a:r>
              <a:rPr lang="en-US" b="1" dirty="0"/>
              <a:t>In-person Activity – Discussion/Self-paced scheduling</a:t>
            </a:r>
          </a:p>
          <a:p>
            <a:r>
              <a:rPr lang="en-US" dirty="0"/>
              <a:t>Let’s take a moment and look at your schedule for tomorrow. How can you restructure the work you need to accomplish, but allow for pomodoro breaks?</a:t>
            </a:r>
          </a:p>
          <a:p>
            <a:endParaRPr lang="en-US" dirty="0"/>
          </a:p>
          <a:p>
            <a:r>
              <a:rPr lang="en-US" dirty="0"/>
              <a:t>Where are there opportunities for breaks?</a:t>
            </a:r>
          </a:p>
          <a:p>
            <a:r>
              <a:rPr lang="en-US" dirty="0"/>
              <a:t>What tasks do you need to accomplish that could be scheduled with </a:t>
            </a:r>
            <a:r>
              <a:rPr lang="en-US" dirty="0" err="1"/>
              <a:t>pomodoros</a:t>
            </a:r>
            <a:r>
              <a:rPr lang="en-US" dirty="0"/>
              <a:t>?</a:t>
            </a:r>
          </a:p>
          <a:p>
            <a:endParaRPr lang="en-US" b="1" dirty="0"/>
          </a:p>
          <a:p>
            <a:r>
              <a:rPr lang="en-US" b="1" dirty="0"/>
              <a:t>Virtual Activity – Chat box/Unmute</a:t>
            </a:r>
          </a:p>
          <a:p>
            <a:r>
              <a:rPr lang="en-US" dirty="0"/>
              <a:t>Let’s take a moment and look at your schedule for tomorrow. How can you restructure the work you need to accomplish, but allow for pomodoro breaks?</a:t>
            </a:r>
          </a:p>
          <a:p>
            <a:endParaRPr lang="en-US" dirty="0"/>
          </a:p>
          <a:p>
            <a:r>
              <a:rPr lang="en-US" dirty="0"/>
              <a:t>Where are there opportunities for breaks?</a:t>
            </a:r>
          </a:p>
          <a:p>
            <a:r>
              <a:rPr lang="en-US" dirty="0"/>
              <a:t>What tasks do you need to accomplish that could be scheduled with </a:t>
            </a:r>
            <a:r>
              <a:rPr lang="en-US" dirty="0" err="1"/>
              <a:t>pomodoros</a:t>
            </a:r>
            <a:r>
              <a:rPr lang="en-US" dirty="0"/>
              <a:t>?</a:t>
            </a:r>
          </a:p>
          <a:p>
            <a:endParaRPr lang="en-US" dirty="0"/>
          </a:p>
          <a:p>
            <a:r>
              <a:rPr lang="en-US" b="1" u="none" dirty="0"/>
              <a:t>Debrief</a:t>
            </a:r>
          </a:p>
          <a:p>
            <a:r>
              <a:rPr lang="en-US" b="1" u="none" dirty="0"/>
              <a:t>Observe &amp; Identify Concepts</a:t>
            </a:r>
            <a:r>
              <a:rPr lang="en-US" b="0" u="none" dirty="0"/>
              <a:t> </a:t>
            </a:r>
            <a:r>
              <a:rPr lang="en-US" b="0" i="1" u="none" dirty="0"/>
              <a:t> Comment on responses.</a:t>
            </a:r>
            <a:endParaRPr lang="en-US" b="0" u="none" dirty="0"/>
          </a:p>
          <a:p>
            <a:r>
              <a:rPr lang="en-US" b="1" u="none" dirty="0"/>
              <a:t>Apply</a:t>
            </a:r>
            <a:r>
              <a:rPr lang="en-US" b="0" u="none" dirty="0"/>
              <a:t> What is one strategy you can try to increase your productivity?</a:t>
            </a:r>
            <a:endParaRPr lang="en-US" b="1" u="none" dirty="0"/>
          </a:p>
        </p:txBody>
      </p:sp>
      <p:sp>
        <p:nvSpPr>
          <p:cNvPr id="4" name="Slide Number Placeholder 3"/>
          <p:cNvSpPr>
            <a:spLocks noGrp="1"/>
          </p:cNvSpPr>
          <p:nvPr>
            <p:ph type="sldNum" sz="quarter" idx="5"/>
          </p:nvPr>
        </p:nvSpPr>
        <p:spPr/>
        <p:txBody>
          <a:bodyPr/>
          <a:lstStyle/>
          <a:p>
            <a:fld id="{1BFF2413-6DBD-422A-9570-774272833638}" type="slidenum">
              <a:rPr lang="en-US" smtClean="0"/>
              <a:t>13</a:t>
            </a:fld>
            <a:endParaRPr lang="en-US"/>
          </a:p>
        </p:txBody>
      </p:sp>
    </p:spTree>
    <p:extLst>
      <p:ext uri="{BB962C8B-B14F-4D97-AF65-F5344CB8AC3E}">
        <p14:creationId xmlns:p14="http://schemas.microsoft.com/office/powerpoint/2010/main" val="4013799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0:52-1:00</a:t>
            </a:r>
          </a:p>
          <a:p>
            <a:endParaRPr lang="en-US" b="0" dirty="0"/>
          </a:p>
          <a:p>
            <a:r>
              <a:rPr lang="en-US" b="1" dirty="0"/>
              <a:t>Say</a:t>
            </a:r>
          </a:p>
          <a:p>
            <a:pPr marL="0" indent="0">
              <a:buFont typeface="Arial" panose="020B0604020202020204" pitchFamily="34" charset="0"/>
              <a:buNone/>
            </a:pPr>
            <a:r>
              <a:rPr lang="en-US" i="0" dirty="0"/>
              <a:t>To get you started with these strategies:</a:t>
            </a:r>
          </a:p>
          <a:p>
            <a:pPr marL="171450" indent="-171450">
              <a:buAutoNum type="arabicPeriod"/>
            </a:pPr>
            <a:r>
              <a:rPr lang="en-US" dirty="0"/>
              <a:t>Try using the Eisenhower Matrix to prioritize your upcoming week</a:t>
            </a:r>
          </a:p>
          <a:p>
            <a:pPr marL="171450" indent="-171450">
              <a:buAutoNum type="arabicPeriod"/>
            </a:pPr>
            <a:r>
              <a:rPr lang="en-US" dirty="0"/>
              <a:t>Try using the RACI matrix to help you with an upcoming project</a:t>
            </a:r>
          </a:p>
          <a:p>
            <a:pPr marL="171450" indent="-171450">
              <a:buAutoNum type="arabicPeriod"/>
            </a:pPr>
            <a:r>
              <a:rPr lang="en-US" dirty="0"/>
              <a:t>Find time this coming week to try the Pomodoro Technique</a:t>
            </a:r>
            <a:endParaRPr lang="en-US" i="0" dirty="0"/>
          </a:p>
          <a:p>
            <a:endParaRPr lang="en-US" dirty="0"/>
          </a:p>
          <a:p>
            <a:endParaRPr lang="en-US" dirty="0"/>
          </a:p>
          <a:p>
            <a:pPr marL="171450" marR="0" lvl="0" indent="-171450" algn="l" defTabSz="914400" rtl="0" eaLnBrk="1" fontAlgn="auto" latinLnBrk="0" hangingPunct="1">
              <a:lnSpc>
                <a:spcPct val="100000"/>
              </a:lnSpc>
              <a:spcBef>
                <a:spcPts val="0"/>
              </a:spcBef>
              <a:spcAft>
                <a:spcPts val="0"/>
              </a:spcAft>
              <a:buClrTx/>
              <a:buSzTx/>
              <a:buAutoNum type="arabicPeriod" startAt="3"/>
              <a:tabLst/>
              <a:defRPr/>
            </a:pPr>
            <a:endParaRPr lang="en-US" b="1" u="none" dirty="0"/>
          </a:p>
          <a:p>
            <a:pPr marL="171450" marR="0" lvl="0" indent="-171450" algn="l" defTabSz="914400" rtl="0" eaLnBrk="1" fontAlgn="auto" latinLnBrk="0" hangingPunct="1">
              <a:lnSpc>
                <a:spcPct val="100000"/>
              </a:lnSpc>
              <a:spcBef>
                <a:spcPts val="0"/>
              </a:spcBef>
              <a:spcAft>
                <a:spcPts val="0"/>
              </a:spcAft>
              <a:buClrTx/>
              <a:buSzTx/>
              <a:buAutoNum type="arabicPeriod" startAt="3"/>
              <a:tabLst/>
              <a:defRPr/>
            </a:pPr>
            <a:endParaRPr lang="en-US" b="1" i="0" dirty="0"/>
          </a:p>
          <a:p>
            <a:pPr marL="171450" indent="-171450">
              <a:buAutoNum type="arabicPeriod" startAt="3"/>
            </a:pPr>
            <a:endParaRPr lang="en-US" b="0" dirty="0"/>
          </a:p>
        </p:txBody>
      </p:sp>
      <p:sp>
        <p:nvSpPr>
          <p:cNvPr id="4" name="Slide Number Placeholder 3"/>
          <p:cNvSpPr>
            <a:spLocks noGrp="1"/>
          </p:cNvSpPr>
          <p:nvPr>
            <p:ph type="sldNum" sz="quarter" idx="5"/>
          </p:nvPr>
        </p:nvSpPr>
        <p:spPr/>
        <p:txBody>
          <a:bodyPr/>
          <a:lstStyle/>
          <a:p>
            <a:fld id="{1BFF2413-6DBD-422A-9570-774272833638}" type="slidenum">
              <a:rPr lang="en-US" smtClean="0"/>
              <a:t>14</a:t>
            </a:fld>
            <a:endParaRPr lang="en-US"/>
          </a:p>
        </p:txBody>
      </p:sp>
    </p:spTree>
    <p:extLst>
      <p:ext uri="{BB962C8B-B14F-4D97-AF65-F5344CB8AC3E}">
        <p14:creationId xmlns:p14="http://schemas.microsoft.com/office/powerpoint/2010/main" val="1050329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1 min</a:t>
            </a:r>
          </a:p>
          <a:p>
            <a:r>
              <a:rPr lang="en-US" b="0" dirty="0"/>
              <a:t>0:00-0:05</a:t>
            </a:r>
          </a:p>
          <a:p>
            <a:endParaRPr lang="en-US" b="0" dirty="0"/>
          </a:p>
          <a:p>
            <a:r>
              <a:rPr lang="en-US" b="1" dirty="0"/>
              <a:t>Say</a:t>
            </a:r>
          </a:p>
          <a:p>
            <a:r>
              <a:rPr lang="en-US" sz="1200" b="0" i="1" kern="1200" dirty="0">
                <a:solidFill>
                  <a:schemeClr val="tx1"/>
                </a:solidFill>
                <a:effectLst/>
                <a:latin typeface="+mn-lt"/>
                <a:ea typeface="+mn-ea"/>
                <a:cs typeface="+mn-cs"/>
              </a:rPr>
              <a:t>Once everyone is settled in you can begin the session with introductions or instructions as needed.</a:t>
            </a:r>
          </a:p>
          <a:p>
            <a:endParaRPr lang="en-US" sz="1200" b="0"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competing demands of out-of-school time program administration can often leave leaders feeling overwhelmed, with important projects falling behind while immediate crises consume available time and energy. This session introduces practical project management strategies for the unique challenges of OST environments, focusing on techniques that maximize efficiency without sacrificing quality or well-being. Participants will leave with prioritization frameworks and delegation strategies that transform seemingly impossible workloads into manageable systems, allowing leaders to accomplish more while maintaining balance.</a:t>
            </a:r>
            <a:endParaRPr lang="en-US" b="1" dirty="0"/>
          </a:p>
          <a:p>
            <a:endParaRPr lang="en-US" b="1" dirty="0"/>
          </a:p>
          <a:p>
            <a:r>
              <a:rPr lang="en-US" b="1" dirty="0"/>
              <a:t>Materials Needed</a:t>
            </a:r>
          </a:p>
          <a:p>
            <a:pPr marL="0" indent="0">
              <a:buFont typeface="Arial" panose="020B0604020202020204" pitchFamily="34" charset="0"/>
              <a:buNone/>
            </a:pPr>
            <a:r>
              <a:rPr lang="en-US" b="0" dirty="0"/>
              <a:t>If you are facilitating this training in-person:</a:t>
            </a:r>
          </a:p>
          <a:p>
            <a:pPr marL="171450" lvl="0" indent="-171450">
              <a:buFont typeface="Arial" panose="020B0604020202020204" pitchFamily="34" charset="0"/>
              <a:buChar char="•"/>
            </a:pPr>
            <a:r>
              <a:rPr lang="en-US" b="0" dirty="0"/>
              <a:t>Post-it notes</a:t>
            </a:r>
          </a:p>
          <a:p>
            <a:pPr marL="171450" lvl="0" indent="-171450">
              <a:buFont typeface="Arial" panose="020B0604020202020204" pitchFamily="34" charset="0"/>
              <a:buChar char="•"/>
            </a:pPr>
            <a:r>
              <a:rPr lang="en-US" b="0" dirty="0"/>
              <a:t>Staff schedules for following day</a:t>
            </a:r>
          </a:p>
          <a:p>
            <a:pPr marL="0" lvl="0" indent="0">
              <a:buFont typeface="Arial" panose="020B0604020202020204" pitchFamily="34" charset="0"/>
              <a:buNone/>
            </a:pPr>
            <a:endParaRPr lang="en-US" b="0" dirty="0"/>
          </a:p>
          <a:p>
            <a:pPr marL="0" indent="0">
              <a:buFont typeface="Arial" panose="020B0604020202020204" pitchFamily="34" charset="0"/>
              <a:buNone/>
            </a:pPr>
            <a:r>
              <a:rPr lang="en-US" b="0" dirty="0"/>
              <a:t>If you are facilitating this training virtually:</a:t>
            </a:r>
          </a:p>
          <a:p>
            <a:pPr marL="171450" lvl="0" indent="-171450">
              <a:buFont typeface="Arial" panose="020B0604020202020204" pitchFamily="34" charset="0"/>
              <a:buChar char="•"/>
            </a:pPr>
            <a:r>
              <a:rPr lang="en-US" b="0" dirty="0"/>
              <a:t>Staff schedules for following day</a:t>
            </a:r>
          </a:p>
          <a:p>
            <a:pPr marL="171450" lvl="0" indent="-171450">
              <a:buFont typeface="Arial" panose="020B0604020202020204" pitchFamily="34" charset="0"/>
              <a:buChar char="•"/>
            </a:pPr>
            <a:r>
              <a:rPr lang="en-US" b="0" dirty="0"/>
              <a:t>Prepare the poll on slides 9-11</a:t>
            </a:r>
          </a:p>
        </p:txBody>
      </p:sp>
      <p:sp>
        <p:nvSpPr>
          <p:cNvPr id="4" name="Slide Number Placeholder 3"/>
          <p:cNvSpPr>
            <a:spLocks noGrp="1"/>
          </p:cNvSpPr>
          <p:nvPr>
            <p:ph type="sldNum" sz="quarter" idx="5"/>
          </p:nvPr>
        </p:nvSpPr>
        <p:spPr/>
        <p:txBody>
          <a:bodyPr/>
          <a:lstStyle/>
          <a:p>
            <a:fld id="{1BFF2413-6DBD-422A-9570-774272833638}" type="slidenum">
              <a:rPr lang="en-US" smtClean="0"/>
              <a:t>2</a:t>
            </a:fld>
            <a:endParaRPr lang="en-US"/>
          </a:p>
        </p:txBody>
      </p:sp>
    </p:spTree>
    <p:extLst>
      <p:ext uri="{BB962C8B-B14F-4D97-AF65-F5344CB8AC3E}">
        <p14:creationId xmlns:p14="http://schemas.microsoft.com/office/powerpoint/2010/main" val="93488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2 mins</a:t>
            </a:r>
          </a:p>
          <a:p>
            <a:r>
              <a:rPr lang="en-US" b="0" dirty="0"/>
              <a:t>0:05-0:07</a:t>
            </a:r>
          </a:p>
          <a:p>
            <a:endParaRPr lang="en-US" b="0" dirty="0"/>
          </a:p>
          <a:p>
            <a:r>
              <a:rPr lang="en-US" b="1" dirty="0"/>
              <a:t>In-person Activity – Pin the Post-it</a:t>
            </a:r>
          </a:p>
          <a:p>
            <a:r>
              <a:rPr lang="en-US" dirty="0"/>
              <a:t>We’re going to dive into 3 strategies that you can use to help you with task and time management, but before we go deep, we want to check in and see if you are familiar with any of these strategies. </a:t>
            </a:r>
          </a:p>
          <a:p>
            <a:endParaRPr lang="en-US" dirty="0"/>
          </a:p>
          <a:p>
            <a:r>
              <a:rPr lang="en-US" dirty="0"/>
              <a:t>Write your name on a </a:t>
            </a:r>
            <a:r>
              <a:rPr lang="en-US" dirty="0" err="1"/>
              <a:t>post-it</a:t>
            </a:r>
            <a:r>
              <a:rPr lang="en-US" dirty="0"/>
              <a:t> and place it on whichever of these strategies that you’ve used, encountered, or even just heard of previously. We have the Eisenhower Matrix which is a strategy to help you prioritize and delegate, RACI which stands for responsible, accountable, consults, and informed which helps with team management and delegation, and then the Pomodoro technique which is a time management technique</a:t>
            </a:r>
            <a:endParaRPr lang="en-US" b="0" dirty="0"/>
          </a:p>
          <a:p>
            <a:endParaRPr lang="en-US" b="1" dirty="0"/>
          </a:p>
          <a:p>
            <a:r>
              <a:rPr lang="en-US" b="1" dirty="0"/>
              <a:t>Virtual Activity – Annotation</a:t>
            </a:r>
          </a:p>
          <a:p>
            <a:r>
              <a:rPr lang="en-US" dirty="0"/>
              <a:t>We’re going to dive into 3 strategies that you can use to help you with task and time management, but before we go deep, we want to check in and see if you are familiar with any of these strategies. </a:t>
            </a:r>
          </a:p>
          <a:p>
            <a:endParaRPr lang="en-US" dirty="0"/>
          </a:p>
          <a:p>
            <a:r>
              <a:rPr lang="en-US" dirty="0"/>
              <a:t>Using you annotation tool, give us a star, heart, or check mark on whichever of these strategies that you’ve used, encountered, or even just heard of previously. We have the Eisenhower Matrix which is a strategy to help you prioritize and delegate, RACI which stands for responsible, accountable, consults, and informed which helps with team management and delegation, and then the Pomodoro technique which is a time management technique. </a:t>
            </a:r>
          </a:p>
          <a:p>
            <a:endParaRPr lang="en-US" dirty="0"/>
          </a:p>
          <a:p>
            <a:r>
              <a:rPr lang="en-US" b="1" dirty="0"/>
              <a:t>Debrief</a:t>
            </a:r>
          </a:p>
          <a:p>
            <a:r>
              <a:rPr lang="en-US" b="1" i="0" dirty="0"/>
              <a:t>Observe</a:t>
            </a:r>
            <a:r>
              <a:rPr lang="en-US" b="0" i="0" dirty="0"/>
              <a:t> </a:t>
            </a:r>
            <a:r>
              <a:rPr lang="en-US" b="1" i="0" dirty="0"/>
              <a:t>&amp; Identify Concepts</a:t>
            </a:r>
            <a:r>
              <a:rPr lang="en-US" b="0" i="0" dirty="0"/>
              <a:t> </a:t>
            </a:r>
            <a:r>
              <a:rPr lang="en-US" b="0" i="1" dirty="0"/>
              <a:t>Comment on responses.</a:t>
            </a:r>
            <a:endParaRPr lang="en-US" b="1" i="0" dirty="0"/>
          </a:p>
          <a:p>
            <a:r>
              <a:rPr lang="en-US" b="1" i="0" dirty="0"/>
              <a:t>Apply</a:t>
            </a:r>
            <a:r>
              <a:rPr lang="en-US" b="0" i="0" dirty="0"/>
              <a:t> What is your biggest need when it comes to time and task management? </a:t>
            </a:r>
            <a:endParaRPr lang="en-US" b="1" i="0" dirty="0"/>
          </a:p>
        </p:txBody>
      </p:sp>
      <p:sp>
        <p:nvSpPr>
          <p:cNvPr id="4" name="Slide Number Placeholder 3"/>
          <p:cNvSpPr>
            <a:spLocks noGrp="1"/>
          </p:cNvSpPr>
          <p:nvPr>
            <p:ph type="sldNum" sz="quarter" idx="5"/>
          </p:nvPr>
        </p:nvSpPr>
        <p:spPr/>
        <p:txBody>
          <a:bodyPr/>
          <a:lstStyle/>
          <a:p>
            <a:fld id="{1BFF2413-6DBD-422A-9570-774272833638}" type="slidenum">
              <a:rPr lang="en-US" smtClean="0"/>
              <a:t>3</a:t>
            </a:fld>
            <a:endParaRPr lang="en-US"/>
          </a:p>
        </p:txBody>
      </p:sp>
    </p:spTree>
    <p:extLst>
      <p:ext uri="{BB962C8B-B14F-4D97-AF65-F5344CB8AC3E}">
        <p14:creationId xmlns:p14="http://schemas.microsoft.com/office/powerpoint/2010/main" val="256487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4 minutes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dirty="0"/>
              <a:t>0:07-0:11</a:t>
            </a:r>
          </a:p>
          <a:p>
            <a:pPr rtl="0" fontAlgn="base"/>
            <a:endParaRPr lang="en-US" sz="1200" b="0"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Say</a:t>
            </a:r>
            <a:endParaRPr lang="en-US" sz="1200" b="0" i="0" kern="1200" dirty="0">
              <a:solidFill>
                <a:schemeClr val="tx1"/>
              </a:solidFill>
              <a:effectLst/>
              <a:latin typeface="+mn-lt"/>
              <a:ea typeface="+mn-ea"/>
              <a:cs typeface="+mn-cs"/>
            </a:endParaRPr>
          </a:p>
          <a:p>
            <a:pPr rtl="0" fontAlgn="base"/>
            <a:r>
              <a:rPr lang="en-US" sz="1200" b="0" i="0" u="none" strike="noStrike" kern="1200" dirty="0">
                <a:solidFill>
                  <a:schemeClr val="tx1"/>
                </a:solidFill>
                <a:effectLst/>
                <a:latin typeface="+mn-lt"/>
                <a:ea typeface="+mn-ea"/>
                <a:cs typeface="+mn-cs"/>
              </a:rPr>
              <a:t>The Eisenhower Matrix, also known as the Urgent-Important Matrix, is a time management tool that helps prioritize tasks based on their urgency and importance. Named after President Dwight D. Eisenhower, who used this principle for decision-making, the matrix divides tasks into four quadrants or priority areas: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Urgent and Important (Do) - Tasks in this quadrant are both urgent and important. They require immediate attention and have significant consequences if not addressed promptly. Examples include crises, pressing problems, or deadlines. Focus on completing these tasks first to avoid negative impacts.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Important but Not Urgent (Schedule It)- Tasks in this quadrant are important but not urgent. They contribute to long-term goals and personal growth, such as planning, relationship-building, and skill development. Prioritize these tasks to prevent them from becoming urgent and to ensure ongoing progress.</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Urgent but Less Important (Delegate)- Tasks in this quadrant are urgent but not particularly important. They may involve interruptions or other people's needs, such as some meetings or phone calls. Delegate these tasks if possible or handle them after completing more critical tasks in priority 1.</a:t>
            </a:r>
            <a:r>
              <a:rPr lang="en-US" sz="1200" b="0" i="0" kern="1200" dirty="0">
                <a:solidFill>
                  <a:schemeClr val="tx1"/>
                </a:solidFill>
                <a:effectLst/>
                <a:latin typeface="+mn-lt"/>
                <a:ea typeface="+mn-ea"/>
                <a:cs typeface="+mn-cs"/>
              </a:rPr>
              <a: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Less Important and Not Urgent (Delete)- Tasks in this quadrant are neither urgent nor important. They are often distractions or low-value activities, such as excessive social media use or trivial tasks. Minimize or eliminate these tasks to avoid wasting time and to stay focused on more valuable activities.</a:t>
            </a:r>
            <a:r>
              <a:rPr lang="en-US" sz="1200" b="0" i="0" kern="1200" dirty="0">
                <a:solidFill>
                  <a:schemeClr val="tx1"/>
                </a:solidFill>
                <a:effectLst/>
                <a:latin typeface="+mn-lt"/>
                <a:ea typeface="+mn-ea"/>
                <a:cs typeface="+mn-cs"/>
              </a:rPr>
              <a:t>​</a:t>
            </a:r>
          </a:p>
          <a:p>
            <a:pPr rtl="0" fontAlgn="base"/>
            <a:r>
              <a:rPr lang="en-US" sz="1200" b="0" i="0" kern="1200" dirty="0">
                <a:solidFill>
                  <a:schemeClr val="tx1"/>
                </a:solidFill>
                <a:effectLst/>
                <a:latin typeface="+mn-lt"/>
                <a:ea typeface="+mn-ea"/>
                <a:cs typeface="+mn-cs"/>
              </a:rPr>
              <a:t>​</a:t>
            </a:r>
          </a:p>
          <a:p>
            <a:pPr rtl="0" fontAlgn="base"/>
            <a:r>
              <a:rPr lang="en-US" sz="1200" b="0" i="0" u="none" strike="noStrike" kern="1200" dirty="0">
                <a:solidFill>
                  <a:schemeClr val="tx1"/>
                </a:solidFill>
                <a:effectLst/>
                <a:latin typeface="+mn-lt"/>
                <a:ea typeface="+mn-ea"/>
                <a:cs typeface="+mn-cs"/>
              </a:rPr>
              <a:t>By categorizing tasks into these four quadrants, the Eisenhower Matrix helps individuals and teams prioritize effectively, manage time more efficiently, and focus on activities that align with their long-term goals and objectives.</a:t>
            </a:r>
            <a:r>
              <a:rPr lang="en-US" sz="1200" b="0" i="0" kern="1200" dirty="0">
                <a:solidFill>
                  <a:schemeClr val="tx1"/>
                </a:solidFill>
                <a:effectLst/>
                <a:latin typeface="+mn-lt"/>
                <a:ea typeface="+mn-ea"/>
                <a:cs typeface="+mn-cs"/>
              </a:rPr>
              <a:t>​ Let’s look at an example. </a:t>
            </a:r>
          </a:p>
          <a:p>
            <a:pPr marL="0" indent="0">
              <a:buFont typeface="Arial" panose="020B0604020202020204" pitchFamily="34" charset="0"/>
              <a:buNone/>
            </a:pPr>
            <a:endParaRPr lang="en-US" b="0" dirty="0"/>
          </a:p>
          <a:p>
            <a:pPr marL="0" indent="0">
              <a:buFont typeface="Arial" panose="020B0604020202020204" pitchFamily="34" charset="0"/>
              <a:buNone/>
            </a:pPr>
            <a:r>
              <a:rPr lang="en-US" b="1" dirty="0"/>
              <a:t>Source</a:t>
            </a:r>
          </a:p>
          <a:p>
            <a:pPr marL="0" indent="0">
              <a:buFont typeface="Arial" panose="020B0604020202020204" pitchFamily="34" charset="0"/>
              <a:buNone/>
            </a:pPr>
            <a:r>
              <a:rPr lang="en-US" sz="1200" b="0" i="0" kern="1200" dirty="0" err="1">
                <a:solidFill>
                  <a:schemeClr val="tx1"/>
                </a:solidFill>
                <a:effectLst/>
                <a:latin typeface="+mn-lt"/>
                <a:ea typeface="+mn-ea"/>
                <a:cs typeface="+mn-cs"/>
              </a:rPr>
              <a:t>Todoist</a:t>
            </a:r>
            <a:r>
              <a:rPr lang="en-US" sz="1200" b="0" i="0" kern="1200" dirty="0">
                <a:solidFill>
                  <a:schemeClr val="tx1"/>
                </a:solidFill>
                <a:effectLst/>
                <a:latin typeface="+mn-lt"/>
                <a:ea typeface="+mn-ea"/>
                <a:cs typeface="+mn-cs"/>
              </a:rPr>
              <a:t>. (2025a, February 4). The Eisenhower Matrix. </a:t>
            </a:r>
            <a:r>
              <a:rPr lang="en-US" sz="1200" b="0" i="0" kern="1200" dirty="0" err="1">
                <a:solidFill>
                  <a:schemeClr val="tx1"/>
                </a:solidFill>
                <a:effectLst/>
                <a:latin typeface="+mn-lt"/>
                <a:ea typeface="+mn-ea"/>
                <a:cs typeface="+mn-cs"/>
              </a:rPr>
              <a:t>Todoist</a:t>
            </a:r>
            <a:r>
              <a:rPr lang="en-US" sz="1200" b="0" i="0" kern="1200" dirty="0">
                <a:solidFill>
                  <a:schemeClr val="tx1"/>
                </a:solidFill>
                <a:effectLst/>
                <a:latin typeface="+mn-lt"/>
                <a:ea typeface="+mn-ea"/>
                <a:cs typeface="+mn-cs"/>
              </a:rPr>
              <a:t>. </a:t>
            </a:r>
            <a:r>
              <a:rPr lang="en-US" sz="1200" b="0" i="0" u="sng" strike="noStrike" kern="1200" dirty="0">
                <a:solidFill>
                  <a:schemeClr val="tx1"/>
                </a:solidFill>
                <a:effectLst/>
                <a:latin typeface="+mn-lt"/>
                <a:ea typeface="+mn-ea"/>
                <a:cs typeface="+mn-cs"/>
                <a:hlinkClick r:id="rId3"/>
              </a:rPr>
              <a:t>https://www.todoist.com/productivity-methods/eisenhower-matrix</a:t>
            </a:r>
            <a:r>
              <a:rPr lang="en-US" sz="1200" b="0" i="0" kern="1200" dirty="0">
                <a:solidFill>
                  <a:schemeClr val="tx1"/>
                </a:solidFill>
                <a:effectLst/>
                <a:latin typeface="+mn-lt"/>
                <a:ea typeface="+mn-ea"/>
                <a:cs typeface="+mn-cs"/>
              </a:rPr>
              <a:t> </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1BFF2413-6DBD-422A-9570-774272833638}" type="slidenum">
              <a:rPr lang="en-US" smtClean="0"/>
              <a:t>4</a:t>
            </a:fld>
            <a:endParaRPr lang="en-US"/>
          </a:p>
        </p:txBody>
      </p:sp>
    </p:spTree>
    <p:extLst>
      <p:ext uri="{BB962C8B-B14F-4D97-AF65-F5344CB8AC3E}">
        <p14:creationId xmlns:p14="http://schemas.microsoft.com/office/powerpoint/2010/main" val="2120132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E59D5-034A-631A-CC55-52B2D3ED0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1D177A-5D6F-0B07-2122-9A3958F6A2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49FDB-207C-E953-8AF1-CE9D7D8DB7EB}"/>
              </a:ext>
            </a:extLst>
          </p:cNvPr>
          <p:cNvSpPr>
            <a:spLocks noGrp="1"/>
          </p:cNvSpPr>
          <p:nvPr>
            <p:ph type="body" idx="1"/>
          </p:nvPr>
        </p:nvSpPr>
        <p:spPr/>
        <p:txBody>
          <a:bodyPr/>
          <a:lstStyle/>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1 minutes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b="0" dirty="0"/>
              <a:t>0:11-0:12</a:t>
            </a:r>
          </a:p>
          <a:p>
            <a:pPr rtl="0" fontAlgn="base"/>
            <a:r>
              <a:rPr lang="en-US" sz="1200" b="0" i="0" kern="1200" dirty="0">
                <a:solidFill>
                  <a:schemeClr val="tx1"/>
                </a:solidFill>
                <a:effectLst/>
                <a:latin typeface="+mn-lt"/>
                <a:ea typeface="+mn-ea"/>
                <a:cs typeface="+mn-cs"/>
              </a:rPr>
              <a:t>​</a:t>
            </a:r>
          </a:p>
          <a:p>
            <a:r>
              <a:rPr lang="en-US" b="1" dirty="0"/>
              <a:t>Say</a:t>
            </a:r>
          </a:p>
          <a:p>
            <a:pPr marL="171450" indent="-171450">
              <a:buFont typeface="Arial" panose="020B0604020202020204" pitchFamily="34" charset="0"/>
              <a:buChar char="•"/>
            </a:pPr>
            <a:r>
              <a:rPr lang="en-US" dirty="0"/>
              <a:t>Urgent &amp; Important (Do): A licensing inspection is scheduled for tomorrow, and the student attendance records are missing for the last two weeks. </a:t>
            </a:r>
          </a:p>
          <a:p>
            <a:pPr marL="171450" indent="-171450">
              <a:buFont typeface="Arial" panose="020B0604020202020204" pitchFamily="34" charset="0"/>
              <a:buChar char="•"/>
            </a:pPr>
            <a:r>
              <a:rPr lang="en-US" dirty="0"/>
              <a:t>Not Urgent but Important (Schedule It): You need to revise the staff onboarding process to improve retention and training outcomes.</a:t>
            </a:r>
          </a:p>
          <a:p>
            <a:pPr marL="171450" indent="-171450">
              <a:buFont typeface="Arial" panose="020B0604020202020204" pitchFamily="34" charset="0"/>
              <a:buChar char="•"/>
            </a:pPr>
            <a:r>
              <a:rPr lang="en-US" dirty="0"/>
              <a:t>Urgent but Not Important  (Delegate): A vendor arrives unexpectedly with a delivery of supplies, but it requires inventory and storage coordination. </a:t>
            </a:r>
          </a:p>
          <a:p>
            <a:pPr marL="171450" indent="-171450">
              <a:buFont typeface="Arial" panose="020B0604020202020204" pitchFamily="34" charset="0"/>
              <a:buChar char="•"/>
            </a:pPr>
            <a:r>
              <a:rPr lang="en-US" dirty="0"/>
              <a:t>Not Urgent &amp; Not Important (Delete): Spending time browsing for potential STEM activity ideas. </a:t>
            </a:r>
          </a:p>
          <a:p>
            <a:pPr marL="171450" indent="-171450">
              <a:buFont typeface="Arial" panose="020B0604020202020204" pitchFamily="34" charset="0"/>
              <a:buChar char="•"/>
            </a:pPr>
            <a:endParaRPr lang="en-US" b="1" dirty="0"/>
          </a:p>
        </p:txBody>
      </p:sp>
      <p:sp>
        <p:nvSpPr>
          <p:cNvPr id="4" name="Slide Number Placeholder 3">
            <a:extLst>
              <a:ext uri="{FF2B5EF4-FFF2-40B4-BE49-F238E27FC236}">
                <a16:creationId xmlns:a16="http://schemas.microsoft.com/office/drawing/2014/main" id="{6F4EFE84-7355-7F56-C023-A394C633E0EB}"/>
              </a:ext>
            </a:extLst>
          </p:cNvPr>
          <p:cNvSpPr>
            <a:spLocks noGrp="1"/>
          </p:cNvSpPr>
          <p:nvPr>
            <p:ph type="sldNum" sz="quarter" idx="5"/>
          </p:nvPr>
        </p:nvSpPr>
        <p:spPr/>
        <p:txBody>
          <a:bodyPr/>
          <a:lstStyle/>
          <a:p>
            <a:fld id="{1BFF2413-6DBD-422A-9570-774272833638}" type="slidenum">
              <a:rPr lang="en-US" smtClean="0"/>
              <a:t>5</a:t>
            </a:fld>
            <a:endParaRPr lang="en-US"/>
          </a:p>
        </p:txBody>
      </p:sp>
    </p:spTree>
    <p:extLst>
      <p:ext uri="{BB962C8B-B14F-4D97-AF65-F5344CB8AC3E}">
        <p14:creationId xmlns:p14="http://schemas.microsoft.com/office/powerpoint/2010/main" val="113494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0" dirty="0"/>
              <a:t>10 mins</a:t>
            </a:r>
          </a:p>
          <a:p>
            <a:r>
              <a:rPr lang="en-US" b="0" dirty="0"/>
              <a:t>0:12-0:22</a:t>
            </a:r>
          </a:p>
          <a:p>
            <a:endParaRPr lang="en-US" b="0" dirty="0"/>
          </a:p>
          <a:p>
            <a:r>
              <a:rPr lang="en-US" b="1" dirty="0"/>
              <a:t>In-person Activity – Discussion</a:t>
            </a:r>
          </a:p>
          <a:p>
            <a:r>
              <a:rPr lang="en-US" dirty="0"/>
              <a:t>Let’s spend a little time working through some tasks and determining which quadrant of the matrix you would place them in. </a:t>
            </a:r>
          </a:p>
          <a:p>
            <a:endParaRPr lang="en-US" i="1" dirty="0"/>
          </a:p>
          <a:p>
            <a:r>
              <a:rPr lang="en-US" i="1" dirty="0"/>
              <a:t>Review each task and ask participants to discuss which quadrant they would place the task in.</a:t>
            </a:r>
          </a:p>
          <a:p>
            <a:endParaRPr lang="en-US" i="1" dirty="0"/>
          </a:p>
          <a:p>
            <a:r>
              <a:rPr lang="en-US" dirty="0"/>
              <a:t>Tasks: </a:t>
            </a:r>
            <a:r>
              <a:rPr lang="en-US" i="1" dirty="0"/>
              <a:t>Click to display each one.</a:t>
            </a:r>
            <a:endParaRPr lang="en-US" dirty="0"/>
          </a:p>
          <a:p>
            <a:pPr marL="228600" indent="-228600">
              <a:buFont typeface="+mj-lt"/>
              <a:buAutoNum type="arabicPeriod"/>
            </a:pPr>
            <a:r>
              <a:rPr lang="en-US" dirty="0"/>
              <a:t>Responding to a parent complaint about a safety incident </a:t>
            </a:r>
            <a:r>
              <a:rPr lang="en-US" i="1" dirty="0"/>
              <a:t>Answer: Urgent/Important</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Responding to a last-minute request to print flyers for an event </a:t>
            </a:r>
            <a:r>
              <a:rPr lang="en-US" i="1" dirty="0"/>
              <a:t>Answer: Urgent/Less Important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Reorganizing the filing cabinets housing program participant documentation </a:t>
            </a:r>
            <a:r>
              <a:rPr lang="en-US" i="1" dirty="0"/>
              <a:t>Answer: Not Urgent/Less Important</a:t>
            </a:r>
          </a:p>
          <a:p>
            <a:pPr marL="228600" indent="-228600">
              <a:buFont typeface="+mj-lt"/>
              <a:buAutoNum type="arabicPeriod"/>
            </a:pPr>
            <a:r>
              <a:rPr lang="en-US" dirty="0"/>
              <a:t>Developing a staff training plan for the upcoming semester </a:t>
            </a:r>
            <a:r>
              <a:rPr lang="en-US" i="1" dirty="0"/>
              <a:t>Answer: Important/Not Urgent</a:t>
            </a:r>
            <a:endParaRPr lang="en-US" dirty="0"/>
          </a:p>
          <a:p>
            <a:pPr marL="228600" indent="-228600">
              <a:buFont typeface="+mj-lt"/>
              <a:buAutoNum type="arabicPeriod"/>
            </a:pPr>
            <a:r>
              <a:rPr lang="en-US" dirty="0"/>
              <a:t>Building community partnerships to expand enrichment opportunities </a:t>
            </a:r>
            <a:r>
              <a:rPr lang="en-US" i="1" dirty="0"/>
              <a:t>Answer: Important/Not Urgent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Submitting a report due by end-of-day </a:t>
            </a:r>
            <a:r>
              <a:rPr lang="en-US" i="1" dirty="0"/>
              <a:t>Answer: Urgent/Important</a:t>
            </a:r>
          </a:p>
          <a:p>
            <a:endParaRPr lang="en-US" b="1" dirty="0"/>
          </a:p>
          <a:p>
            <a:r>
              <a:rPr lang="en-US" b="1" dirty="0"/>
              <a:t>Virtual Activity – Chat box or Annotation</a:t>
            </a:r>
          </a:p>
          <a:p>
            <a:r>
              <a:rPr lang="en-US" dirty="0"/>
              <a:t>Let’s spend a little time working through some tasks and determining which quadrant of the matrix you would place them in. </a:t>
            </a:r>
          </a:p>
          <a:p>
            <a:endParaRPr lang="en-US" dirty="0"/>
          </a:p>
          <a:p>
            <a:r>
              <a:rPr lang="en-US" i="1" dirty="0"/>
              <a:t>Review each task and ask participants to drop in the chat or use the annotation tool to designate which quadrant they would place the task in. </a:t>
            </a:r>
          </a:p>
          <a:p>
            <a:endParaRPr lang="en-US" i="1" dirty="0"/>
          </a:p>
          <a:p>
            <a:r>
              <a:rPr lang="en-US" dirty="0"/>
              <a:t>Tasks: </a:t>
            </a:r>
            <a:r>
              <a:rPr lang="en-US" i="1" dirty="0"/>
              <a:t>Click to display each one.</a:t>
            </a:r>
            <a:endParaRPr lang="en-US" dirty="0"/>
          </a:p>
          <a:p>
            <a:pPr marL="228600" indent="-228600">
              <a:buFont typeface="+mj-lt"/>
              <a:buAutoNum type="arabicPeriod"/>
            </a:pPr>
            <a:r>
              <a:rPr lang="en-US" dirty="0"/>
              <a:t>Responding to a parent complaint about a safety incident </a:t>
            </a:r>
            <a:r>
              <a:rPr lang="en-US" i="1" dirty="0"/>
              <a:t>Answer: Urgent/Important</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Responding to a last-minute request to print flyers for an event </a:t>
            </a:r>
            <a:r>
              <a:rPr lang="en-US" i="1" dirty="0"/>
              <a:t>Answer: Urgent/Less Important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Reorganizing the filing cabinets housing program participant documentation </a:t>
            </a:r>
            <a:r>
              <a:rPr lang="en-US" i="1" dirty="0"/>
              <a:t>Answer: Not Urgent/Less Important</a:t>
            </a:r>
          </a:p>
          <a:p>
            <a:pPr marL="228600" indent="-228600">
              <a:buFont typeface="+mj-lt"/>
              <a:buAutoNum type="arabicPeriod"/>
            </a:pPr>
            <a:r>
              <a:rPr lang="en-US" dirty="0"/>
              <a:t>Developing a staff training plan for the upcoming semester </a:t>
            </a:r>
            <a:r>
              <a:rPr lang="en-US" i="1" dirty="0"/>
              <a:t>Answer: Important/Not Urgent</a:t>
            </a:r>
            <a:endParaRPr lang="en-US" dirty="0"/>
          </a:p>
          <a:p>
            <a:pPr marL="228600" indent="-228600">
              <a:buFont typeface="+mj-lt"/>
              <a:buAutoNum type="arabicPeriod"/>
            </a:pPr>
            <a:r>
              <a:rPr lang="en-US" dirty="0"/>
              <a:t>Building community partnerships to expand enrichment opportunities </a:t>
            </a:r>
            <a:r>
              <a:rPr lang="en-US" i="1" dirty="0"/>
              <a:t>Answer: Important/Not Urgent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Submitting a report due by end-of-day </a:t>
            </a:r>
            <a:r>
              <a:rPr lang="en-US" i="1" dirty="0"/>
              <a:t>Answer: Urgent/Important</a:t>
            </a:r>
          </a:p>
          <a:p>
            <a:pPr marL="171450" indent="-171450">
              <a:buFont typeface="Arial" panose="020B0604020202020204" pitchFamily="34" charset="0"/>
              <a:buChar char="•"/>
            </a:pPr>
            <a:endParaRPr lang="en-US" i="0" dirty="0"/>
          </a:p>
          <a:p>
            <a:pPr marL="171450" indent="-171450">
              <a:buFont typeface="Arial" panose="020B0604020202020204" pitchFamily="34" charset="0"/>
              <a:buChar char="•"/>
            </a:pPr>
            <a:endParaRPr lang="en-US" dirty="0"/>
          </a:p>
          <a:p>
            <a:r>
              <a:rPr lang="en-US" b="1" dirty="0"/>
              <a:t>Debrief</a:t>
            </a:r>
          </a:p>
          <a:p>
            <a:r>
              <a:rPr lang="en-US" b="1" i="0" dirty="0"/>
              <a:t>Observe</a:t>
            </a:r>
            <a:r>
              <a:rPr lang="en-US" b="0" i="0" dirty="0"/>
              <a:t> </a:t>
            </a:r>
            <a:r>
              <a:rPr lang="en-US" b="1" i="0" dirty="0"/>
              <a:t>&amp; Identify Concepts</a:t>
            </a:r>
            <a:r>
              <a:rPr lang="en-US" b="0" i="0" dirty="0"/>
              <a:t> </a:t>
            </a:r>
            <a:r>
              <a:rPr lang="en-US" b="0" i="1" dirty="0"/>
              <a:t>Comment on responses.</a:t>
            </a:r>
            <a:endParaRPr lang="en-US" b="1" i="0" dirty="0"/>
          </a:p>
          <a:p>
            <a:r>
              <a:rPr lang="en-US" b="1" i="0" dirty="0"/>
              <a:t>Apply</a:t>
            </a:r>
            <a:r>
              <a:rPr lang="en-US" b="0" i="0" dirty="0"/>
              <a:t> How do you see the Eisenhower Matrix helping in your organization and delegation of tasks?</a:t>
            </a:r>
            <a:endParaRPr lang="en-US" b="1" i="0" dirty="0"/>
          </a:p>
        </p:txBody>
      </p:sp>
      <p:sp>
        <p:nvSpPr>
          <p:cNvPr id="4" name="Slide Number Placeholder 3"/>
          <p:cNvSpPr>
            <a:spLocks noGrp="1"/>
          </p:cNvSpPr>
          <p:nvPr>
            <p:ph type="sldNum" sz="quarter" idx="5"/>
          </p:nvPr>
        </p:nvSpPr>
        <p:spPr/>
        <p:txBody>
          <a:bodyPr/>
          <a:lstStyle/>
          <a:p>
            <a:fld id="{1BFF2413-6DBD-422A-9570-774272833638}" type="slidenum">
              <a:rPr lang="en-US" smtClean="0"/>
              <a:t>6</a:t>
            </a:fld>
            <a:endParaRPr lang="en-US"/>
          </a:p>
        </p:txBody>
      </p:sp>
    </p:spTree>
    <p:extLst>
      <p:ext uri="{BB962C8B-B14F-4D97-AF65-F5344CB8AC3E}">
        <p14:creationId xmlns:p14="http://schemas.microsoft.com/office/powerpoint/2010/main" val="142908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4 minutes</a:t>
            </a:r>
          </a:p>
          <a:p>
            <a:r>
              <a:rPr lang="en-US" dirty="0"/>
              <a:t>0:22-0:26</a:t>
            </a:r>
          </a:p>
          <a:p>
            <a:endParaRPr lang="en-US" dirty="0"/>
          </a:p>
          <a:p>
            <a:r>
              <a:rPr lang="en-US" b="1" u="none" dirty="0"/>
              <a:t>Say</a:t>
            </a:r>
          </a:p>
          <a:p>
            <a:r>
              <a:rPr lang="en-US" dirty="0"/>
              <a:t>The RACI matrix is a project management tool that clarifies roles and responsibilities within a team, ensuring that everyone understands their specific duties and how they relate to the project's overall objectives. </a:t>
            </a:r>
            <a:r>
              <a:rPr lang="en-US" i="1" dirty="0"/>
              <a:t>Click to display “tasks”</a:t>
            </a:r>
            <a:r>
              <a:rPr lang="en-US" dirty="0"/>
              <a:t>. The acronym RACI stands for Responsible, Accountable, Consulted, and Informed, representing different levels of involvement for each team member in various project tasks. </a:t>
            </a:r>
            <a:r>
              <a:rPr lang="en-US" i="1" dirty="0"/>
              <a:t>Click to display people.</a:t>
            </a:r>
            <a:endParaRPr lang="en-US" dirty="0"/>
          </a:p>
          <a:p>
            <a:endParaRPr lang="en-US" i="1" dirty="0"/>
          </a:p>
          <a:p>
            <a:r>
              <a:rPr lang="en-US" i="1" dirty="0"/>
              <a:t>Click to display what each letter stands for as you explain.</a:t>
            </a:r>
          </a:p>
          <a:p>
            <a:pPr marL="171450" indent="-171450">
              <a:buFont typeface="Arial" panose="020B0604020202020204" pitchFamily="34" charset="0"/>
              <a:buChar char="•"/>
            </a:pPr>
            <a:r>
              <a:rPr lang="en-US" dirty="0"/>
              <a:t>Responsible refers to those who are tasked with completing the work; they are the ones who actually carry out the activity.</a:t>
            </a:r>
          </a:p>
          <a:p>
            <a:pPr marL="171450" indent="-171450">
              <a:buFont typeface="Arial" panose="020B0604020202020204" pitchFamily="34" charset="0"/>
              <a:buChar char="•"/>
            </a:pPr>
            <a:r>
              <a:rPr lang="en-US" dirty="0"/>
              <a:t>Accountable signifies the person ultimately answerable for the task, ensuring that it is completed correctly and on time. This person has the authority to approve and sign off on work, and they often oversee those who are responsible.</a:t>
            </a:r>
          </a:p>
          <a:p>
            <a:pPr marL="171450" indent="-171450">
              <a:buFont typeface="Arial" panose="020B0604020202020204" pitchFamily="34" charset="0"/>
              <a:buChar char="•"/>
            </a:pPr>
            <a:r>
              <a:rPr lang="en-US" dirty="0"/>
              <a:t>The Consulted role involves individuals or groups whose input is sought, typically subject matter experts who provide guidance or information necessary for the task. They play a key role in the decision-making process but are not directly responsible for the execution. </a:t>
            </a:r>
          </a:p>
          <a:p>
            <a:pPr marL="171450" indent="-171450">
              <a:buFont typeface="Arial" panose="020B0604020202020204" pitchFamily="34" charset="0"/>
              <a:buChar char="•"/>
            </a:pPr>
            <a:r>
              <a:rPr lang="en-US" dirty="0"/>
              <a:t>Lastly, those Informed are kept updated on the progress and outcomes of the task or project, though they do not directly contribute to the work.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RACI matrix helps prevent confusion by clearly delineating roles, reducing overlap, and ensuring that all necessary parties are engaged at the right times. It serves as a communication tool, making it easier to manage expectations, track accountability, and streamline workflow, thereby enhancing overall project efficiency and effectiveness. It is important to develop a RACI matrix for project management in order to support the movement of work. Let’s look at an example.</a:t>
            </a:r>
          </a:p>
          <a:p>
            <a:endParaRPr lang="en-US" b="0" dirty="0"/>
          </a:p>
          <a:p>
            <a:pPr marL="0" indent="0">
              <a:buFont typeface="Arial" panose="020B0604020202020204" pitchFamily="34" charset="0"/>
              <a:buNone/>
            </a:pPr>
            <a:r>
              <a:rPr lang="en-US" b="1" dirty="0"/>
              <a:t>Source</a:t>
            </a:r>
          </a:p>
          <a:p>
            <a:pPr marL="0" indent="0">
              <a:buFont typeface="Arial" panose="020B0604020202020204" pitchFamily="34" charset="0"/>
              <a:buNone/>
            </a:pPr>
            <a:r>
              <a:rPr lang="en-US" sz="1200" b="0" i="0" kern="1200" dirty="0">
                <a:solidFill>
                  <a:schemeClr val="tx1"/>
                </a:solidFill>
                <a:effectLst/>
                <a:latin typeface="+mn-lt"/>
                <a:ea typeface="+mn-ea"/>
                <a:cs typeface="+mn-cs"/>
              </a:rPr>
              <a:t>Miranda, D. (2025, June 2). </a:t>
            </a:r>
            <a:r>
              <a:rPr lang="en-US" sz="1200" b="0" i="1" kern="1200" dirty="0">
                <a:solidFill>
                  <a:schemeClr val="tx1"/>
                </a:solidFill>
                <a:effectLst/>
                <a:latin typeface="+mn-lt"/>
                <a:ea typeface="+mn-ea"/>
                <a:cs typeface="+mn-cs"/>
              </a:rPr>
              <a:t>What is a RACI chart? How this project management tool can boost your productivity</a:t>
            </a:r>
            <a:r>
              <a:rPr lang="en-US" sz="1200" b="0" i="0" kern="1200" dirty="0">
                <a:solidFill>
                  <a:schemeClr val="tx1"/>
                </a:solidFill>
                <a:effectLst/>
                <a:latin typeface="+mn-lt"/>
                <a:ea typeface="+mn-ea"/>
                <a:cs typeface="+mn-cs"/>
              </a:rPr>
              <a:t>. Forbes Advisor. </a:t>
            </a:r>
            <a:r>
              <a:rPr lang="en-US" sz="1200" b="0" i="0" u="sng" strike="noStrike" kern="1200" dirty="0">
                <a:solidFill>
                  <a:schemeClr val="tx1"/>
                </a:solidFill>
                <a:effectLst/>
                <a:latin typeface="+mn-lt"/>
                <a:ea typeface="+mn-ea"/>
                <a:cs typeface="+mn-cs"/>
                <a:hlinkClick r:id="rId3"/>
              </a:rPr>
              <a:t>https://www.forbes.com/advisor/business/raci-chart/</a:t>
            </a:r>
            <a:r>
              <a:rPr lang="en-US" sz="1200" b="0" i="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D3DD1371-CF2E-4775-8630-7E8AFF95C202}" type="slidenum">
              <a:rPr lang="en-US" smtClean="0"/>
              <a:t>7</a:t>
            </a:fld>
            <a:endParaRPr lang="en-US"/>
          </a:p>
        </p:txBody>
      </p:sp>
    </p:spTree>
    <p:extLst>
      <p:ext uri="{BB962C8B-B14F-4D97-AF65-F5344CB8AC3E}">
        <p14:creationId xmlns:p14="http://schemas.microsoft.com/office/powerpoint/2010/main" val="3086314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23088-3907-7571-87E6-D814B6F523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6F650-9C2B-7F52-54B4-B11492D679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B5F7B7-63B8-6AA2-79A2-4EE622A5DA21}"/>
              </a:ext>
            </a:extLst>
          </p:cNvPr>
          <p:cNvSpPr>
            <a:spLocks noGrp="1"/>
          </p:cNvSpPr>
          <p:nvPr>
            <p:ph type="body" idx="1"/>
          </p:nvPr>
        </p:nvSpPr>
        <p:spPr/>
        <p:txBody>
          <a:bodyPr/>
          <a:lstStyle/>
          <a:p>
            <a:endParaRPr lang="en-US" dirty="0"/>
          </a:p>
          <a:p>
            <a:r>
              <a:rPr lang="en-US" dirty="0"/>
              <a:t>1 minutes</a:t>
            </a:r>
          </a:p>
          <a:p>
            <a:r>
              <a:rPr lang="en-US" dirty="0"/>
              <a:t>0:26-0:27</a:t>
            </a:r>
          </a:p>
          <a:p>
            <a:endParaRPr lang="en-US" dirty="0"/>
          </a:p>
          <a:p>
            <a:r>
              <a:rPr lang="en-US" b="1" dirty="0"/>
              <a:t>Say </a:t>
            </a:r>
          </a:p>
          <a:p>
            <a:r>
              <a:rPr lang="en-US" b="0" i="0" dirty="0"/>
              <a:t>Let’s look at an example.</a:t>
            </a:r>
          </a:p>
          <a:p>
            <a:endParaRPr lang="en-US" b="0" i="0" dirty="0"/>
          </a:p>
          <a:p>
            <a:r>
              <a:rPr lang="en-US" i="1" dirty="0"/>
              <a:t>Click to display each person’s role as you talk.</a:t>
            </a:r>
          </a:p>
          <a:p>
            <a:endParaRPr lang="en-US" b="1" i="0" dirty="0"/>
          </a:p>
          <a:p>
            <a:r>
              <a:rPr lang="en-US" dirty="0"/>
              <a:t>The </a:t>
            </a:r>
            <a:r>
              <a:rPr lang="en-US" b="1" dirty="0"/>
              <a:t>program director</a:t>
            </a:r>
            <a:r>
              <a:rPr lang="en-US" dirty="0"/>
              <a:t> is initiating mid-year staff evaluations. The </a:t>
            </a:r>
            <a:r>
              <a:rPr lang="en-US" b="1" dirty="0"/>
              <a:t>site coordinator</a:t>
            </a:r>
            <a:r>
              <a:rPr lang="en-US" dirty="0"/>
              <a:t> will complete evaluations for frontline staff that report to them. The </a:t>
            </a:r>
            <a:r>
              <a:rPr lang="en-US" b="1" dirty="0"/>
              <a:t>HR manager</a:t>
            </a:r>
            <a:r>
              <a:rPr lang="en-US" dirty="0"/>
              <a:t> is consulted to ensure evaluation procedures align with organizational policies and best practices in human resources. The </a:t>
            </a:r>
            <a:r>
              <a:rPr lang="en-US" b="1" dirty="0"/>
              <a:t>funding agency</a:t>
            </a:r>
            <a:r>
              <a:rPr lang="en-US" dirty="0"/>
              <a:t> needs to receive a summary report of staff qualifications and performance as part of a grant requirement.</a:t>
            </a:r>
            <a:endParaRPr lang="en-US" b="0" dirty="0"/>
          </a:p>
        </p:txBody>
      </p:sp>
      <p:sp>
        <p:nvSpPr>
          <p:cNvPr id="4" name="Slide Number Placeholder 3">
            <a:extLst>
              <a:ext uri="{FF2B5EF4-FFF2-40B4-BE49-F238E27FC236}">
                <a16:creationId xmlns:a16="http://schemas.microsoft.com/office/drawing/2014/main" id="{395E8CE3-4A98-25FD-CB9C-C7F59A3A4906}"/>
              </a:ext>
            </a:extLst>
          </p:cNvPr>
          <p:cNvSpPr>
            <a:spLocks noGrp="1"/>
          </p:cNvSpPr>
          <p:nvPr>
            <p:ph type="sldNum" sz="quarter" idx="5"/>
          </p:nvPr>
        </p:nvSpPr>
        <p:spPr/>
        <p:txBody>
          <a:bodyPr/>
          <a:lstStyle/>
          <a:p>
            <a:fld id="{D3DD1371-CF2E-4775-8630-7E8AFF95C202}" type="slidenum">
              <a:rPr lang="en-US" smtClean="0"/>
              <a:t>8</a:t>
            </a:fld>
            <a:endParaRPr lang="en-US"/>
          </a:p>
        </p:txBody>
      </p:sp>
    </p:spTree>
    <p:extLst>
      <p:ext uri="{BB962C8B-B14F-4D97-AF65-F5344CB8AC3E}">
        <p14:creationId xmlns:p14="http://schemas.microsoft.com/office/powerpoint/2010/main" val="3854465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5 minutes</a:t>
            </a:r>
          </a:p>
          <a:p>
            <a:r>
              <a:rPr lang="en-US" dirty="0"/>
              <a:t>0:27-0:32</a:t>
            </a:r>
          </a:p>
          <a:p>
            <a:endParaRPr lang="en-US" dirty="0"/>
          </a:p>
          <a:p>
            <a:r>
              <a:rPr lang="en-US" b="1" u="none" dirty="0"/>
              <a:t>In-person Activity </a:t>
            </a:r>
            <a:r>
              <a:rPr lang="en-US" b="1" dirty="0"/>
              <a:t>– </a:t>
            </a:r>
            <a:r>
              <a:rPr lang="en-US" b="1" u="none" dirty="0"/>
              <a:t>Discussion</a:t>
            </a:r>
          </a:p>
          <a:p>
            <a:r>
              <a:rPr lang="en-US" dirty="0"/>
              <a:t>We are going to look at this scenario and vote for who should be the responsible, accountable, consulted and informed parties in this scenario. </a:t>
            </a:r>
            <a:r>
              <a:rPr lang="en-US" i="1" dirty="0"/>
              <a:t>Review the scenario and discuss.</a:t>
            </a:r>
            <a:endParaRPr lang="en-US" dirty="0"/>
          </a:p>
          <a:p>
            <a:endParaRPr lang="en-US" dirty="0"/>
          </a:p>
          <a:p>
            <a:pPr marL="0" indent="0">
              <a:buNone/>
            </a:pPr>
            <a:r>
              <a:rPr lang="en-US" b="1" dirty="0"/>
              <a:t>Answers:</a:t>
            </a:r>
          </a:p>
          <a:p>
            <a:pPr marL="228600" indent="-228600">
              <a:buFont typeface="+mj-lt"/>
              <a:buAutoNum type="alphaUcPeriod"/>
            </a:pPr>
            <a:r>
              <a:rPr lang="en-US" b="0" dirty="0"/>
              <a:t>Responsible: Site Coordinator executes the plan</a:t>
            </a:r>
          </a:p>
          <a:p>
            <a:pPr marL="228600" indent="-228600">
              <a:buFont typeface="+mj-lt"/>
              <a:buAutoNum type="alphaUcPeriod"/>
            </a:pPr>
            <a:r>
              <a:rPr lang="en-US" b="0" dirty="0"/>
              <a:t>Accountable: Program Director approves funds and plan</a:t>
            </a:r>
          </a:p>
          <a:p>
            <a:pPr marL="228600" indent="-228600">
              <a:buFont typeface="+mj-lt"/>
              <a:buAutoNum type="alphaUcPeriod"/>
            </a:pPr>
            <a:r>
              <a:rPr lang="en-US" b="0" dirty="0"/>
              <a:t>Consulted: Family Liaison offers input and collaboration</a:t>
            </a:r>
          </a:p>
          <a:p>
            <a:pPr marL="228600" indent="-228600">
              <a:buFont typeface="+mj-lt"/>
              <a:buAutoNum type="alphaUcPeriod"/>
            </a:pPr>
            <a:r>
              <a:rPr lang="en-US" b="0" dirty="0"/>
              <a:t>Informed: School Principal receives updates throughout the planning process</a:t>
            </a:r>
          </a:p>
          <a:p>
            <a:endParaRPr lang="en-US" b="1" u="none" dirty="0"/>
          </a:p>
          <a:p>
            <a:r>
              <a:rPr lang="en-US" b="1" u="none" dirty="0"/>
              <a:t>Virtual Activity </a:t>
            </a:r>
            <a:r>
              <a:rPr lang="en-US" b="1" dirty="0"/>
              <a:t>– </a:t>
            </a:r>
            <a:r>
              <a:rPr lang="en-US" b="1" u="none" dirty="0"/>
              <a:t>Poll</a:t>
            </a:r>
          </a:p>
          <a:p>
            <a:r>
              <a:rPr lang="en-US" dirty="0"/>
              <a:t>We are going to look at this scenario and vote for who should be the responsible, accountable, consulted and informed parties in this scenario. </a:t>
            </a:r>
            <a:r>
              <a:rPr lang="en-US" i="1" dirty="0"/>
              <a:t>Read the scenario then launch the poll.</a:t>
            </a:r>
            <a:endParaRPr lang="en-US" dirty="0"/>
          </a:p>
          <a:p>
            <a:endParaRPr lang="en-US" dirty="0"/>
          </a:p>
          <a:p>
            <a:r>
              <a:rPr lang="en-US" b="1" dirty="0"/>
              <a:t>Questions:</a:t>
            </a:r>
          </a:p>
          <a:p>
            <a:pPr marL="228600" indent="-228600">
              <a:buAutoNum type="arabicPeriod"/>
            </a:pPr>
            <a:r>
              <a:rPr lang="en-US" b="0" dirty="0"/>
              <a:t>Program Director</a:t>
            </a:r>
          </a:p>
          <a:p>
            <a:pPr marL="228600" indent="-228600">
              <a:buAutoNum type="arabicPeriod"/>
            </a:pPr>
            <a:r>
              <a:rPr lang="en-US" b="0" dirty="0"/>
              <a:t>Site Coordinator</a:t>
            </a:r>
          </a:p>
          <a:p>
            <a:pPr marL="228600" indent="-228600">
              <a:buAutoNum type="arabicPeriod"/>
            </a:pPr>
            <a:r>
              <a:rPr lang="en-US" b="0" dirty="0"/>
              <a:t>Family Liaison</a:t>
            </a:r>
          </a:p>
          <a:p>
            <a:pPr marL="228600" indent="-228600">
              <a:buAutoNum type="arabicPeriod"/>
            </a:pPr>
            <a:r>
              <a:rPr lang="en-US" b="0" dirty="0"/>
              <a:t>School Principal</a:t>
            </a:r>
          </a:p>
          <a:p>
            <a:pPr marL="0" indent="0">
              <a:buNone/>
            </a:pPr>
            <a:endParaRPr lang="en-US" b="0" dirty="0"/>
          </a:p>
          <a:p>
            <a:pPr marL="0" indent="0">
              <a:buNone/>
            </a:pPr>
            <a:r>
              <a:rPr lang="en-US" b="1" dirty="0"/>
              <a:t>Poll Answers:</a:t>
            </a:r>
          </a:p>
          <a:p>
            <a:pPr marL="228600" indent="-228600" rtl="0" fontAlgn="base">
              <a:buFont typeface="+mj-lt"/>
              <a:buAutoNum type="alphaUcPeriod"/>
            </a:pPr>
            <a:r>
              <a:rPr lang="en-US" sz="1200" b="0" i="0" u="none" strike="noStrike" kern="1200" dirty="0">
                <a:solidFill>
                  <a:schemeClr val="tx1"/>
                </a:solidFill>
                <a:effectLst/>
                <a:latin typeface="+mn-lt"/>
                <a:ea typeface="+mn-ea"/>
                <a:cs typeface="+mn-cs"/>
              </a:rPr>
              <a:t>Responsible</a:t>
            </a:r>
            <a:r>
              <a:rPr lang="en-US" sz="1200" b="0" i="0" kern="1200" dirty="0">
                <a:solidFill>
                  <a:schemeClr val="tx1"/>
                </a:solidFill>
                <a:effectLst/>
                <a:latin typeface="+mn-lt"/>
                <a:ea typeface="+mn-ea"/>
                <a:cs typeface="+mn-cs"/>
              </a:rPr>
              <a:t>​</a:t>
            </a:r>
          </a:p>
          <a:p>
            <a:pPr marL="228600" indent="-228600" rtl="0" fontAlgn="base">
              <a:buFont typeface="+mj-lt"/>
              <a:buAutoNum type="alphaUcPeriod"/>
            </a:pPr>
            <a:r>
              <a:rPr lang="en-US" sz="1200" b="0" i="0" u="none" strike="noStrike" kern="1200" dirty="0">
                <a:solidFill>
                  <a:schemeClr val="tx1"/>
                </a:solidFill>
                <a:effectLst/>
                <a:latin typeface="+mn-lt"/>
                <a:ea typeface="+mn-ea"/>
                <a:cs typeface="+mn-cs"/>
              </a:rPr>
              <a:t>Accountable</a:t>
            </a:r>
            <a:r>
              <a:rPr lang="en-US" sz="1200" b="0" i="0" kern="1200" dirty="0">
                <a:solidFill>
                  <a:schemeClr val="tx1"/>
                </a:solidFill>
                <a:effectLst/>
                <a:latin typeface="+mn-lt"/>
                <a:ea typeface="+mn-ea"/>
                <a:cs typeface="+mn-cs"/>
              </a:rPr>
              <a:t>​</a:t>
            </a:r>
          </a:p>
          <a:p>
            <a:pPr marL="228600" indent="-228600" rtl="0" fontAlgn="base">
              <a:buFont typeface="+mj-lt"/>
              <a:buAutoNum type="alphaUcPeriod"/>
            </a:pPr>
            <a:r>
              <a:rPr lang="en-US" sz="1200" b="0" i="0" u="none" strike="noStrike" kern="1200" dirty="0">
                <a:solidFill>
                  <a:schemeClr val="tx1"/>
                </a:solidFill>
                <a:effectLst/>
                <a:latin typeface="+mn-lt"/>
                <a:ea typeface="+mn-ea"/>
                <a:cs typeface="+mn-cs"/>
              </a:rPr>
              <a:t>Consulted</a:t>
            </a:r>
            <a:r>
              <a:rPr lang="en-US" sz="1200" b="0" i="0" kern="1200" dirty="0">
                <a:solidFill>
                  <a:schemeClr val="tx1"/>
                </a:solidFill>
                <a:effectLst/>
                <a:latin typeface="+mn-lt"/>
                <a:ea typeface="+mn-ea"/>
                <a:cs typeface="+mn-cs"/>
              </a:rPr>
              <a:t>​</a:t>
            </a:r>
          </a:p>
          <a:p>
            <a:pPr marL="228600" indent="-228600" rtl="0" fontAlgn="base">
              <a:buFont typeface="+mj-lt"/>
              <a:buAutoNum type="alphaUcPeriod"/>
            </a:pPr>
            <a:r>
              <a:rPr lang="en-US" sz="1200" b="0" i="0" u="none" strike="noStrike" kern="1200" dirty="0">
                <a:solidFill>
                  <a:schemeClr val="tx1"/>
                </a:solidFill>
                <a:effectLst/>
                <a:latin typeface="+mn-lt"/>
                <a:ea typeface="+mn-ea"/>
                <a:cs typeface="+mn-cs"/>
              </a:rPr>
              <a:t>Informed</a:t>
            </a:r>
            <a:endParaRPr lang="en-US" b="0" dirty="0"/>
          </a:p>
          <a:p>
            <a:pPr marL="0" indent="0">
              <a:buNone/>
            </a:pPr>
            <a:endParaRPr lang="en-US" b="0" dirty="0"/>
          </a:p>
          <a:p>
            <a:pPr marL="0" indent="0">
              <a:buNone/>
            </a:pPr>
            <a:r>
              <a:rPr lang="en-US" b="1" dirty="0"/>
              <a:t>Correct Answers:</a:t>
            </a:r>
          </a:p>
          <a:p>
            <a:pPr marL="228600" indent="-228600">
              <a:buFont typeface="+mj-lt"/>
              <a:buAutoNum type="alphaUcPeriod"/>
            </a:pPr>
            <a:r>
              <a:rPr lang="en-US" b="0" dirty="0"/>
              <a:t>Responsible: Site Coordinator executes the plan</a:t>
            </a:r>
          </a:p>
          <a:p>
            <a:pPr marL="228600" indent="-228600">
              <a:buFont typeface="+mj-lt"/>
              <a:buAutoNum type="alphaUcPeriod"/>
            </a:pPr>
            <a:r>
              <a:rPr lang="en-US" b="0" dirty="0"/>
              <a:t>Accountable: Program Director approves funds and plan</a:t>
            </a:r>
          </a:p>
          <a:p>
            <a:pPr marL="228600" indent="-228600">
              <a:buFont typeface="+mj-lt"/>
              <a:buAutoNum type="alphaUcPeriod"/>
            </a:pPr>
            <a:r>
              <a:rPr lang="en-US" b="0" dirty="0"/>
              <a:t>Consulted: Family Liaison offers input and collaboration</a:t>
            </a:r>
          </a:p>
          <a:p>
            <a:pPr marL="228600" indent="-228600">
              <a:buFont typeface="+mj-lt"/>
              <a:buAutoNum type="alphaUcPeriod"/>
            </a:pPr>
            <a:r>
              <a:rPr lang="en-US" b="0" dirty="0"/>
              <a:t>Informed: School Principal receives updates throughout the planning process</a:t>
            </a:r>
          </a:p>
          <a:p>
            <a:endParaRPr lang="en-US" dirty="0"/>
          </a:p>
        </p:txBody>
      </p:sp>
      <p:sp>
        <p:nvSpPr>
          <p:cNvPr id="4" name="Slide Number Placeholder 3"/>
          <p:cNvSpPr>
            <a:spLocks noGrp="1"/>
          </p:cNvSpPr>
          <p:nvPr>
            <p:ph type="sldNum" sz="quarter" idx="5"/>
          </p:nvPr>
        </p:nvSpPr>
        <p:spPr/>
        <p:txBody>
          <a:bodyPr/>
          <a:lstStyle/>
          <a:p>
            <a:fld id="{D3DD1371-CF2E-4775-8630-7E8AFF95C202}" type="slidenum">
              <a:rPr lang="en-US" smtClean="0"/>
              <a:t>9</a:t>
            </a:fld>
            <a:endParaRPr lang="en-US"/>
          </a:p>
        </p:txBody>
      </p:sp>
    </p:spTree>
    <p:extLst>
      <p:ext uri="{BB962C8B-B14F-4D97-AF65-F5344CB8AC3E}">
        <p14:creationId xmlns:p14="http://schemas.microsoft.com/office/powerpoint/2010/main" val="3154484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p:nvPr/>
        </p:nvGrpSpPr>
        <p:grpSpPr>
          <a:xfrm>
            <a:off x="-12188" y="1"/>
            <a:ext cx="12216278" cy="6881913"/>
            <a:chOff x="-12188" y="1"/>
            <a:chExt cx="12216278" cy="6881913"/>
          </a:xfrm>
        </p:grpSpPr>
        <p:sp>
          <p:nvSpPr>
            <p:cNvPr id="24" name="Rectangle 23"/>
            <p:cNvSpPr/>
            <p:nvPr/>
          </p:nvSpPr>
          <p:spPr>
            <a:xfrm rot="5400000">
              <a:off x="4584645" y="-771607"/>
              <a:ext cx="3007349" cy="1220100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tx2">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rot="5400000">
              <a:off x="4813810" y="-508366"/>
              <a:ext cx="2588558" cy="12192002"/>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rot="5400000">
              <a:off x="4460073" y="-873925"/>
              <a:ext cx="3259667" cy="1220419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rot="5400000">
              <a:off x="4670423" y="-664065"/>
              <a:ext cx="2854326" cy="1218882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rot="5400000">
              <a:off x="5449365" y="120188"/>
              <a:ext cx="1290094" cy="12188829"/>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rot="5400000">
              <a:off x="5464994" y="148990"/>
              <a:ext cx="1249825" cy="12204185"/>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rot="5400000">
              <a:off x="5127520" y="-185305"/>
              <a:ext cx="1921592" cy="12201007"/>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6200000">
              <a:off x="8957349" y="-2404144"/>
              <a:ext cx="842596" cy="565088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04851" y="1270838"/>
            <a:ext cx="7766936" cy="1646302"/>
          </a:xfrm>
        </p:spPr>
        <p:txBody>
          <a:bodyPr anchor="b">
            <a:noAutofit/>
          </a:bodyPr>
          <a:lstStyle>
            <a:lvl1pPr algn="r">
              <a:defRPr sz="5400">
                <a:solidFill>
                  <a:schemeClr val="tx2"/>
                </a:solidFill>
                <a:latin typeface="Oswald" panose="00000500000000000000" pitchFamily="2" charset="0"/>
              </a:defRPr>
            </a:lvl1pPr>
          </a:lstStyle>
          <a:p>
            <a:r>
              <a:rPr lang="en-US"/>
              <a:t>Click to edit Master title style</a:t>
            </a:r>
          </a:p>
        </p:txBody>
      </p:sp>
      <p:sp>
        <p:nvSpPr>
          <p:cNvPr id="3" name="Subtitle 2"/>
          <p:cNvSpPr>
            <a:spLocks noGrp="1"/>
          </p:cNvSpPr>
          <p:nvPr>
            <p:ph type="subTitle" idx="1"/>
          </p:nvPr>
        </p:nvSpPr>
        <p:spPr>
          <a:xfrm>
            <a:off x="2204851" y="3021750"/>
            <a:ext cx="7766936" cy="1096899"/>
          </a:xfrm>
        </p:spPr>
        <p:txBody>
          <a:bodyPr anchor="t">
            <a:normAutofit/>
          </a:bodyPr>
          <a:lstStyle>
            <a:lvl1pPr marL="0" indent="0" algn="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descr="A black background with blue text&#10;&#10;AI-generated content may be incorrect.">
            <a:extLst>
              <a:ext uri="{FF2B5EF4-FFF2-40B4-BE49-F238E27FC236}">
                <a16:creationId xmlns:a16="http://schemas.microsoft.com/office/drawing/2014/main" id="{50BE7915-358B-BDE4-5FC5-BCA20837CEFE}"/>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b="10344"/>
          <a:stretch/>
        </p:blipFill>
        <p:spPr>
          <a:xfrm>
            <a:off x="9956477" y="6041363"/>
            <a:ext cx="2205512" cy="654010"/>
          </a:xfrm>
          <a:prstGeom prst="rect">
            <a:avLst/>
          </a:prstGeom>
        </p:spPr>
      </p:pic>
      <p:sp>
        <p:nvSpPr>
          <p:cNvPr id="13" name="Text Placeholder 11">
            <a:extLst>
              <a:ext uri="{FF2B5EF4-FFF2-40B4-BE49-F238E27FC236}">
                <a16:creationId xmlns:a16="http://schemas.microsoft.com/office/drawing/2014/main" id="{B41F37D7-40F8-A1BD-359A-92B4EA3D8FEA}"/>
              </a:ext>
            </a:extLst>
          </p:cNvPr>
          <p:cNvSpPr>
            <a:spLocks noGrp="1" noRot="1" noMove="1" noResize="1" noEditPoints="1" noAdjustHandles="1" noChangeArrowheads="1" noChangeShapeType="1"/>
          </p:cNvSpPr>
          <p:nvPr>
            <p:ph type="body" sz="quarter" idx="10" hasCustomPrompt="1"/>
          </p:nvPr>
        </p:nvSpPr>
        <p:spPr>
          <a:xfrm>
            <a:off x="10287000" y="6184900"/>
            <a:ext cx="1119188" cy="256721"/>
          </a:xfrm>
        </p:spPr>
        <p:txBody>
          <a:bodyPr>
            <a:noAutofit/>
          </a:bodyPr>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Tree>
    <p:extLst>
      <p:ext uri="{BB962C8B-B14F-4D97-AF65-F5344CB8AC3E}">
        <p14:creationId xmlns:p14="http://schemas.microsoft.com/office/powerpoint/2010/main" val="22426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Autofit/>
          </a:bodyPr>
          <a:lstStyle>
            <a:lvl1pPr algn="l">
              <a:defRPr sz="40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3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354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7862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32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162294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7091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3200" b="1">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62185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3200" b="1">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73470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latin typeface="Franklin Gothic Demi" panose="020B07030201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0200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normAutofit/>
          </a:bodyPr>
          <a:lstStyle>
            <a:lvl1pPr marL="0" indent="0" algn="l">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41292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208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22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er Slide">
    <p:spTree>
      <p:nvGrpSpPr>
        <p:cNvPr id="1" name=""/>
        <p:cNvGrpSpPr/>
        <p:nvPr/>
      </p:nvGrpSpPr>
      <p:grpSpPr>
        <a:xfrm>
          <a:off x="0" y="0"/>
          <a:ext cx="0" cy="0"/>
          <a:chOff x="0" y="0"/>
          <a:chExt cx="0" cy="0"/>
        </a:xfrm>
      </p:grpSpPr>
      <p:grpSp>
        <p:nvGrpSpPr>
          <p:cNvPr id="7" name="Group 6"/>
          <p:cNvGrpSpPr/>
          <p:nvPr/>
        </p:nvGrpSpPr>
        <p:grpSpPr>
          <a:xfrm>
            <a:off x="-4" y="-11706"/>
            <a:ext cx="12204093" cy="6887700"/>
            <a:chOff x="-4" y="-11706"/>
            <a:chExt cx="12204093" cy="6887700"/>
          </a:xfrm>
        </p:grpSpPr>
        <p:sp>
          <p:nvSpPr>
            <p:cNvPr id="27" name="Isosceles Triangle 26"/>
            <p:cNvSpPr/>
            <p:nvPr/>
          </p:nvSpPr>
          <p:spPr>
            <a:xfrm rot="5400000">
              <a:off x="5435601" y="101602"/>
              <a:ext cx="1320800" cy="12192002"/>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rot="5400000">
              <a:off x="5450950" y="119638"/>
              <a:ext cx="1290095" cy="12185652"/>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4">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rot="5400000">
              <a:off x="5635155" y="305978"/>
              <a:ext cx="918512" cy="12188829"/>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rot="5400000">
              <a:off x="5636742" y="323914"/>
              <a:ext cx="918511" cy="1218565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rot="5400000">
              <a:off x="5789610" y="458787"/>
              <a:ext cx="609599" cy="12188825"/>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rot="16200000">
              <a:off x="8949714" y="-2423485"/>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 name="Title 1">
            <a:extLst>
              <a:ext uri="{FF2B5EF4-FFF2-40B4-BE49-F238E27FC236}">
                <a16:creationId xmlns:a16="http://schemas.microsoft.com/office/drawing/2014/main" id="{4822248D-6C0C-99B9-C5A4-BA48CC8A29F8}"/>
              </a:ext>
            </a:extLst>
          </p:cNvPr>
          <p:cNvSpPr>
            <a:spLocks noGrp="1" noRot="1" noMove="1" noResize="1" noEditPoints="1" noAdjustHandles="1" noChangeArrowheads="1" noChangeShapeType="1"/>
          </p:cNvSpPr>
          <p:nvPr>
            <p:ph type="title" hasCustomPrompt="1"/>
          </p:nvPr>
        </p:nvSpPr>
        <p:spPr>
          <a:xfrm>
            <a:off x="677334" y="609600"/>
            <a:ext cx="8596668" cy="1320800"/>
          </a:xfrm>
        </p:spPr>
        <p:txBody>
          <a:bodyPr/>
          <a:lstStyle>
            <a:lvl1pPr>
              <a:defRPr/>
            </a:lvl1pPr>
          </a:lstStyle>
          <a:p>
            <a:r>
              <a:rPr lang="en-US"/>
              <a:t>Presenters</a:t>
            </a:r>
          </a:p>
        </p:txBody>
      </p:sp>
      <p:sp>
        <p:nvSpPr>
          <p:cNvPr id="11" name="Content Placeholder 3">
            <a:extLst>
              <a:ext uri="{FF2B5EF4-FFF2-40B4-BE49-F238E27FC236}">
                <a16:creationId xmlns:a16="http://schemas.microsoft.com/office/drawing/2014/main" id="{7360D178-3889-BD98-A759-BC0EBB27EE59}"/>
              </a:ext>
            </a:extLst>
          </p:cNvPr>
          <p:cNvSpPr>
            <a:spLocks noGrp="1"/>
          </p:cNvSpPr>
          <p:nvPr>
            <p:ph sz="half" idx="10"/>
          </p:nvPr>
        </p:nvSpPr>
        <p:spPr>
          <a:xfrm>
            <a:off x="2665194" y="2046240"/>
            <a:ext cx="2532801" cy="2525931"/>
          </a:xfrm>
        </p:spPr>
        <p:txBody>
          <a:bodyPr/>
          <a:lstStyle>
            <a:lvl1pPr marL="0" indent="0">
              <a:buNone/>
              <a:defRPr/>
            </a:lvl1pPr>
          </a:lstStyle>
          <a:p>
            <a:pPr lvl="0"/>
            <a:endParaRPr lang="en-US"/>
          </a:p>
        </p:txBody>
      </p:sp>
      <p:sp>
        <p:nvSpPr>
          <p:cNvPr id="12" name="Content Placeholder 3">
            <a:extLst>
              <a:ext uri="{FF2B5EF4-FFF2-40B4-BE49-F238E27FC236}">
                <a16:creationId xmlns:a16="http://schemas.microsoft.com/office/drawing/2014/main" id="{0C2230A0-7E05-4FFF-B5FC-8D5255B071B5}"/>
              </a:ext>
            </a:extLst>
          </p:cNvPr>
          <p:cNvSpPr>
            <a:spLocks noGrp="1"/>
          </p:cNvSpPr>
          <p:nvPr>
            <p:ph sz="half" idx="11"/>
          </p:nvPr>
        </p:nvSpPr>
        <p:spPr>
          <a:xfrm>
            <a:off x="6741201" y="2046240"/>
            <a:ext cx="2532801" cy="2525931"/>
          </a:xfrm>
        </p:spPr>
        <p:txBody>
          <a:bodyPr/>
          <a:lstStyle>
            <a:lvl1pPr marL="0" indent="0">
              <a:buNone/>
              <a:defRPr/>
            </a:lvl1pPr>
          </a:lstStyle>
          <a:p>
            <a:pPr lvl="0"/>
            <a:endParaRPr lang="en-US"/>
          </a:p>
        </p:txBody>
      </p:sp>
      <p:pic>
        <p:nvPicPr>
          <p:cNvPr id="2" name="Picture 1" descr="A black background with blue text&#10;&#10;AI-generated content may be incorrect.">
            <a:extLst>
              <a:ext uri="{FF2B5EF4-FFF2-40B4-BE49-F238E27FC236}">
                <a16:creationId xmlns:a16="http://schemas.microsoft.com/office/drawing/2014/main" id="{31681FAC-A8A4-CED1-2363-B10C1E45B6ED}"/>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b="10344"/>
          <a:stretch/>
        </p:blipFill>
        <p:spPr>
          <a:xfrm>
            <a:off x="9956477" y="6041363"/>
            <a:ext cx="2205512" cy="654010"/>
          </a:xfrm>
          <a:prstGeom prst="rect">
            <a:avLst/>
          </a:prstGeom>
        </p:spPr>
      </p:pic>
      <p:sp>
        <p:nvSpPr>
          <p:cNvPr id="6" name="Text Placeholder 11">
            <a:extLst>
              <a:ext uri="{FF2B5EF4-FFF2-40B4-BE49-F238E27FC236}">
                <a16:creationId xmlns:a16="http://schemas.microsoft.com/office/drawing/2014/main" id="{3F8D4852-F17C-FC3C-11E6-EF0A4E1029D0}"/>
              </a:ext>
            </a:extLst>
          </p:cNvPr>
          <p:cNvSpPr>
            <a:spLocks noGrp="1" noRot="1" noMove="1" noResize="1" noEditPoints="1" noAdjustHandles="1" noChangeArrowheads="1" noChangeShapeType="1"/>
          </p:cNvSpPr>
          <p:nvPr>
            <p:ph type="body" sz="quarter" idx="12" hasCustomPrompt="1"/>
          </p:nvPr>
        </p:nvSpPr>
        <p:spPr>
          <a:xfrm>
            <a:off x="10287000" y="6184900"/>
            <a:ext cx="1119188" cy="256721"/>
          </a:xfrm>
        </p:spPr>
        <p:txBody>
          <a:bodyPr>
            <a:noAutofit/>
          </a:bodyPr>
          <a:lstStyle>
            <a:lvl1pPr marL="0" indent="0">
              <a:buNone/>
              <a:defRPr sz="1200" b="1"/>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Presented by</a:t>
            </a:r>
          </a:p>
        </p:txBody>
      </p:sp>
      <p:sp>
        <p:nvSpPr>
          <p:cNvPr id="10" name="Text Placeholder 9">
            <a:extLst>
              <a:ext uri="{FF2B5EF4-FFF2-40B4-BE49-F238E27FC236}">
                <a16:creationId xmlns:a16="http://schemas.microsoft.com/office/drawing/2014/main" id="{2F4EA01B-CE94-5EBA-6198-633DACCB69FE}"/>
              </a:ext>
            </a:extLst>
          </p:cNvPr>
          <p:cNvSpPr>
            <a:spLocks noGrp="1"/>
          </p:cNvSpPr>
          <p:nvPr>
            <p:ph type="body" sz="quarter" idx="13" hasCustomPrompt="1"/>
          </p:nvPr>
        </p:nvSpPr>
        <p:spPr>
          <a:xfrm>
            <a:off x="2665193" y="4691063"/>
            <a:ext cx="2532801" cy="914400"/>
          </a:xfrm>
        </p:spPr>
        <p:txBody>
          <a:bodyPr>
            <a:noAutofit/>
          </a:bodyPr>
          <a:lstStyle>
            <a:lvl1pPr marL="0" indent="0">
              <a:buNone/>
              <a:defRPr sz="2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Name</a:t>
            </a:r>
            <a:br>
              <a:rPr lang="en-US"/>
            </a:br>
            <a:r>
              <a:rPr lang="en-US"/>
              <a:t>Title</a:t>
            </a:r>
          </a:p>
        </p:txBody>
      </p:sp>
      <p:sp>
        <p:nvSpPr>
          <p:cNvPr id="15" name="Text Placeholder 9">
            <a:extLst>
              <a:ext uri="{FF2B5EF4-FFF2-40B4-BE49-F238E27FC236}">
                <a16:creationId xmlns:a16="http://schemas.microsoft.com/office/drawing/2014/main" id="{EEB8FD29-C284-1661-5D75-2FBC3EA220A1}"/>
              </a:ext>
            </a:extLst>
          </p:cNvPr>
          <p:cNvSpPr>
            <a:spLocks noGrp="1"/>
          </p:cNvSpPr>
          <p:nvPr>
            <p:ph type="body" sz="quarter" idx="14" hasCustomPrompt="1"/>
          </p:nvPr>
        </p:nvSpPr>
        <p:spPr>
          <a:xfrm>
            <a:off x="6741200" y="4691063"/>
            <a:ext cx="2532801" cy="914400"/>
          </a:xfrm>
        </p:spPr>
        <p:txBody>
          <a:bodyPr>
            <a:noAutofit/>
          </a:bodyPr>
          <a:lstStyle>
            <a:lvl1pPr marL="0" indent="0">
              <a:buNone/>
              <a:defRPr sz="28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Name</a:t>
            </a:r>
            <a:br>
              <a:rPr lang="en-US"/>
            </a:br>
            <a:r>
              <a:rPr lang="en-US"/>
              <a:t>Title</a:t>
            </a:r>
          </a:p>
        </p:txBody>
      </p:sp>
    </p:spTree>
    <p:extLst>
      <p:ext uri="{BB962C8B-B14F-4D97-AF65-F5344CB8AC3E}">
        <p14:creationId xmlns:p14="http://schemas.microsoft.com/office/powerpoint/2010/main" val="3564827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Tree>
    <p:extLst>
      <p:ext uri="{BB962C8B-B14F-4D97-AF65-F5344CB8AC3E}">
        <p14:creationId xmlns:p14="http://schemas.microsoft.com/office/powerpoint/2010/main" val="3117565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8203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32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Tree>
    <p:extLst>
      <p:ext uri="{BB962C8B-B14F-4D97-AF65-F5344CB8AC3E}">
        <p14:creationId xmlns:p14="http://schemas.microsoft.com/office/powerpoint/2010/main" val="2422456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Autofit/>
          </a:bodyPr>
          <a:lstStyle>
            <a:lvl1pPr algn="l">
              <a:defRPr sz="40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3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83109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1061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3200">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187579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73423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3200" b="1">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49660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32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90081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latin typeface="Franklin Gothic Demi" panose="020B07030201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50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latin typeface="Franklin Gothic Demi" panose="020B07030201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2753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normAutofit/>
          </a:bodyPr>
          <a:lstStyle>
            <a:lvl1pPr marL="0" indent="0" algn="l">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93883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7666" y="468284"/>
            <a:ext cx="8596668" cy="1320800"/>
          </a:xfrm>
        </p:spPr>
        <p:txBody>
          <a:bodyPr/>
          <a:lstStyle/>
          <a:p>
            <a:r>
              <a:rPr lang="en-US"/>
              <a:t>Click to edit Master title style</a:t>
            </a:r>
          </a:p>
        </p:txBody>
      </p:sp>
      <p:sp>
        <p:nvSpPr>
          <p:cNvPr id="3" name="Content Placeholder 2"/>
          <p:cNvSpPr>
            <a:spLocks noGrp="1"/>
          </p:cNvSpPr>
          <p:nvPr>
            <p:ph sz="half" idx="1"/>
          </p:nvPr>
        </p:nvSpPr>
        <p:spPr>
          <a:xfrm>
            <a:off x="1797666" y="2019273"/>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0302" y="2019273"/>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533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1966" y="548252"/>
            <a:ext cx="8596668"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10377" y="2099635"/>
            <a:ext cx="4185623"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10377" y="267589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3015" y="2099635"/>
            <a:ext cx="4185618"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3016" y="267589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978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Tree>
    <p:extLst>
      <p:ext uri="{BB962C8B-B14F-4D97-AF65-F5344CB8AC3E}">
        <p14:creationId xmlns:p14="http://schemas.microsoft.com/office/powerpoint/2010/main" val="41974726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239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4760461" y="514924"/>
            <a:ext cx="6473742"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32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Tree>
    <p:extLst>
      <p:ext uri="{BB962C8B-B14F-4D97-AF65-F5344CB8AC3E}">
        <p14:creationId xmlns:p14="http://schemas.microsoft.com/office/powerpoint/2010/main" val="2488833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0869" y="4823547"/>
            <a:ext cx="8596667" cy="566738"/>
          </a:xfrm>
        </p:spPr>
        <p:txBody>
          <a:bodyPr anchor="b">
            <a:noAutofit/>
          </a:bodyPr>
          <a:lstStyle>
            <a:lvl1pPr algn="l">
              <a:defRPr sz="4000" b="0"/>
            </a:lvl1pPr>
          </a:lstStyle>
          <a:p>
            <a:r>
              <a:rPr lang="en-US"/>
              <a:t>Click to edit Master title style</a:t>
            </a:r>
          </a:p>
        </p:txBody>
      </p:sp>
      <p:sp>
        <p:nvSpPr>
          <p:cNvPr id="3" name="Picture Placeholder 2"/>
          <p:cNvSpPr>
            <a:spLocks noGrp="1" noChangeAspect="1"/>
          </p:cNvSpPr>
          <p:nvPr>
            <p:ph type="pic" idx="1"/>
          </p:nvPr>
        </p:nvSpPr>
        <p:spPr>
          <a:xfrm>
            <a:off x="1940869" y="632547"/>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940869" y="5390285"/>
            <a:ext cx="8596667" cy="674024"/>
          </a:xfrm>
        </p:spPr>
        <p:txBody>
          <a:bodyPr>
            <a:normAutofit/>
          </a:bodyPr>
          <a:lstStyle>
            <a:lvl1pPr marL="0" indent="0">
              <a:buNone/>
              <a:defRPr sz="3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99236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2"/>
                </a:solidFill>
                <a:latin typeface="Franklin Gothic Demi" panose="020B07030201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6182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normAutofit/>
          </a:bodyPr>
          <a:lstStyle>
            <a:lvl1pPr marL="0" indent="0" algn="l">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405096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7666" y="468284"/>
            <a:ext cx="8596668" cy="1320800"/>
          </a:xfrm>
        </p:spPr>
        <p:txBody>
          <a:bodyPr/>
          <a:lstStyle/>
          <a:p>
            <a:r>
              <a:rPr lang="en-US"/>
              <a:t>Click to edit Master title style</a:t>
            </a:r>
          </a:p>
        </p:txBody>
      </p:sp>
      <p:sp>
        <p:nvSpPr>
          <p:cNvPr id="3" name="Content Placeholder 2"/>
          <p:cNvSpPr>
            <a:spLocks noGrp="1"/>
          </p:cNvSpPr>
          <p:nvPr>
            <p:ph sz="half" idx="1"/>
          </p:nvPr>
        </p:nvSpPr>
        <p:spPr>
          <a:xfrm>
            <a:off x="1797666" y="2019273"/>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0302" y="2019273"/>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0190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normAutofit/>
          </a:bodyPr>
          <a:lstStyle>
            <a:lvl1pPr marL="0" indent="0" algn="l">
              <a:buNone/>
              <a:defRPr sz="3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18097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11966" y="548252"/>
            <a:ext cx="8596668" cy="132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910377" y="2099635"/>
            <a:ext cx="4185623"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10377" y="2675897"/>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3015" y="2099635"/>
            <a:ext cx="4185618"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3016" y="2675897"/>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2456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Tree>
    <p:extLst>
      <p:ext uri="{BB962C8B-B14F-4D97-AF65-F5344CB8AC3E}">
        <p14:creationId xmlns:p14="http://schemas.microsoft.com/office/powerpoint/2010/main" val="34322595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9001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4760461" y="514924"/>
            <a:ext cx="6473742"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32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Tree>
    <p:extLst>
      <p:ext uri="{BB962C8B-B14F-4D97-AF65-F5344CB8AC3E}">
        <p14:creationId xmlns:p14="http://schemas.microsoft.com/office/powerpoint/2010/main" val="41986596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0869" y="4823547"/>
            <a:ext cx="8596667" cy="566738"/>
          </a:xfrm>
        </p:spPr>
        <p:txBody>
          <a:bodyPr anchor="b">
            <a:noAutofit/>
          </a:bodyPr>
          <a:lstStyle>
            <a:lvl1pPr algn="l">
              <a:defRPr sz="4000" b="0"/>
            </a:lvl1pPr>
          </a:lstStyle>
          <a:p>
            <a:r>
              <a:rPr lang="en-US"/>
              <a:t>Click to edit Master title style</a:t>
            </a:r>
          </a:p>
        </p:txBody>
      </p:sp>
      <p:sp>
        <p:nvSpPr>
          <p:cNvPr id="3" name="Picture Placeholder 2"/>
          <p:cNvSpPr>
            <a:spLocks noGrp="1" noChangeAspect="1"/>
          </p:cNvSpPr>
          <p:nvPr>
            <p:ph type="pic" idx="1"/>
          </p:nvPr>
        </p:nvSpPr>
        <p:spPr>
          <a:xfrm>
            <a:off x="1940869" y="632547"/>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940869" y="5390285"/>
            <a:ext cx="8596667" cy="674024"/>
          </a:xfrm>
        </p:spPr>
        <p:txBody>
          <a:bodyPr>
            <a:normAutofit/>
          </a:bodyPr>
          <a:lstStyle>
            <a:lvl1pPr marL="0" indent="0">
              <a:buNone/>
              <a:defRPr sz="32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380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379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139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Tree>
    <p:extLst>
      <p:ext uri="{BB962C8B-B14F-4D97-AF65-F5344CB8AC3E}">
        <p14:creationId xmlns:p14="http://schemas.microsoft.com/office/powerpoint/2010/main" val="387533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433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Autofit/>
          </a:bodyPr>
          <a:lstStyle>
            <a:lvl1pPr>
              <a:defRPr sz="4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32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Tree>
    <p:extLst>
      <p:ext uri="{BB962C8B-B14F-4D97-AF65-F5344CB8AC3E}">
        <p14:creationId xmlns:p14="http://schemas.microsoft.com/office/powerpoint/2010/main" val="104553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1.png"/><Relationship Id="rId4" Type="http://schemas.openxmlformats.org/officeDocument/2006/relationships/slideLayout" Target="../slideLayouts/slideLayout40.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sp>
          <p:nvSpPr>
            <p:cNvPr id="22" name="Rectangle 23"/>
            <p:cNvSpPr/>
            <p:nvPr/>
          </p:nvSpPr>
          <p:spPr>
            <a:xfrm>
              <a:off x="10136097" y="-8467"/>
              <a:ext cx="2052728"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371666" y="-8467"/>
              <a:ext cx="182033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9274002" y="3048000"/>
              <a:ext cx="2917998"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10232966" y="0"/>
              <a:ext cx="19558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219736" y="-8467"/>
              <a:ext cx="969088"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pic>
        <p:nvPicPr>
          <p:cNvPr id="10" name="Picture 9" descr="A black background with blue text&#10;&#10;AI-generated content may be incorrect.">
            <a:extLst>
              <a:ext uri="{FF2B5EF4-FFF2-40B4-BE49-F238E27FC236}">
                <a16:creationId xmlns:a16="http://schemas.microsoft.com/office/drawing/2014/main" id="{31F374ED-DB86-7C6D-28F8-722F0C100525}"/>
              </a:ext>
            </a:extLst>
          </p:cNvPr>
          <p:cNvPicPr>
            <a:picLocks noGrp="1" noRot="1" noChangeAspect="1" noMove="1" noResize="1" noEditPoints="1" noAdjustHandles="1" noChangeArrowheads="1" noChangeShapeType="1" noCrop="1"/>
          </p:cNvPicPr>
          <p:nvPr userDrawn="1"/>
        </p:nvPicPr>
        <p:blipFill>
          <a:blip r:embed="rId17">
            <a:extLst>
              <a:ext uri="{28A0092B-C50C-407E-A947-70E740481C1C}">
                <a14:useLocalDpi xmlns:a14="http://schemas.microsoft.com/office/drawing/2010/main" val="0"/>
              </a:ext>
            </a:extLst>
          </a:blip>
          <a:srcRect b="10344"/>
          <a:stretch/>
        </p:blipFill>
        <p:spPr>
          <a:xfrm>
            <a:off x="9956477" y="6041363"/>
            <a:ext cx="2205512" cy="654010"/>
          </a:xfrm>
          <a:prstGeom prst="rect">
            <a:avLst/>
          </a:prstGeom>
        </p:spPr>
      </p:pic>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a:extLst>
              <a:ext uri="{FF2B5EF4-FFF2-40B4-BE49-F238E27FC236}">
                <a16:creationId xmlns:a16="http://schemas.microsoft.com/office/drawing/2014/main" id="{7B2F0A30-0D9C-D52A-DD40-FB58B503A583}"/>
              </a:ext>
            </a:extLst>
          </p:cNvPr>
          <p:cNvSpPr txBox="1">
            <a:spLocks noGrp="1" noRot="1" noMove="1" noResize="1" noEditPoints="1" noAdjustHandles="1" noChangeArrowheads="1" noChangeShapeType="1"/>
          </p:cNvSpPr>
          <p:nvPr userDrawn="1"/>
        </p:nvSpPr>
        <p:spPr>
          <a:xfrm>
            <a:off x="10287000" y="6184900"/>
            <a:ext cx="1119188" cy="256721"/>
          </a:xfrm>
          <a:prstGeom prst="rect">
            <a:avLst/>
          </a:prstGeom>
        </p:spPr>
        <p:txBody>
          <a:bodyP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1" kern="1200">
                <a:solidFill>
                  <a:schemeClr val="tx1"/>
                </a:solidFill>
                <a:latin typeface="Open Sans Light" pitchFamily="2" charset="0"/>
                <a:ea typeface="Open Sans Light" pitchFamily="2" charset="0"/>
                <a:cs typeface="Open Sans Light" pitchFamily="2" charset="0"/>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2pPr>
            <a:lvl3pPr marL="9144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4pPr>
            <a:lvl5pPr marL="18288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Presented by</a:t>
            </a:r>
          </a:p>
        </p:txBody>
      </p:sp>
    </p:spTree>
    <p:extLst>
      <p:ext uri="{BB962C8B-B14F-4D97-AF65-F5344CB8AC3E}">
        <p14:creationId xmlns:p14="http://schemas.microsoft.com/office/powerpoint/2010/main" val="359624678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defTabSz="457200" rtl="0" eaLnBrk="1" latinLnBrk="0" hangingPunct="1">
        <a:spcBef>
          <a:spcPct val="0"/>
        </a:spcBef>
        <a:buNone/>
        <a:defRPr sz="4000" b="1" kern="1200">
          <a:solidFill>
            <a:schemeClr val="tx2"/>
          </a:solidFill>
          <a:latin typeface="Oswald" panose="00000500000000000000"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600" kern="1200">
          <a:solidFill>
            <a:schemeClr val="tx1"/>
          </a:solidFill>
          <a:latin typeface="Open Sans Light" pitchFamily="2" charset="0"/>
          <a:ea typeface="Open Sans Light" pitchFamily="2" charset="0"/>
          <a:cs typeface="Open Sans Light" pitchFamily="2"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solidFill>
          <a:latin typeface="Open Sans Light" pitchFamily="2" charset="0"/>
          <a:ea typeface="Open Sans Light" pitchFamily="2" charset="0"/>
          <a:cs typeface="Open Sans Light" pitchFamily="2"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solidFill>
          <a:latin typeface="Open Sans Light" pitchFamily="2" charset="0"/>
          <a:ea typeface="Open Sans Light" pitchFamily="2" charset="0"/>
          <a:cs typeface="Open Sans Light" pitchFamily="2"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Open Sans Light" pitchFamily="2" charset="0"/>
          <a:ea typeface="Open Sans Light" pitchFamily="2" charset="0"/>
          <a:cs typeface="Open Sans Light" pitchFamily="2"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sp>
          <p:nvSpPr>
            <p:cNvPr id="22" name="Rectangle 23"/>
            <p:cNvSpPr/>
            <p:nvPr/>
          </p:nvSpPr>
          <p:spPr>
            <a:xfrm>
              <a:off x="10136097" y="-8467"/>
              <a:ext cx="2052728"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10371666" y="-8467"/>
              <a:ext cx="1820334"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9274002" y="3048000"/>
              <a:ext cx="2917998"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10232966" y="0"/>
              <a:ext cx="19558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1219736" y="0"/>
              <a:ext cx="969088" cy="6858000"/>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rgbClr val="B98EBF">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A black background with blue text&#10;&#10;AI-generated content may be incorrect.">
            <a:extLst>
              <a:ext uri="{FF2B5EF4-FFF2-40B4-BE49-F238E27FC236}">
                <a16:creationId xmlns:a16="http://schemas.microsoft.com/office/drawing/2014/main" id="{C4E26D80-673B-7DBF-DF11-8A9EB805C4DC}"/>
              </a:ext>
            </a:extLst>
          </p:cNvPr>
          <p:cNvPicPr>
            <a:picLocks noGrp="1" noRot="1" noChangeAspect="1" noMove="1" noResize="1" noEditPoints="1" noAdjustHandles="1" noChangeArrowheads="1" noChangeShapeType="1" noCrop="1"/>
          </p:cNvPicPr>
          <p:nvPr userDrawn="1"/>
        </p:nvPicPr>
        <p:blipFill>
          <a:blip r:embed="rId15">
            <a:extLst>
              <a:ext uri="{28A0092B-C50C-407E-A947-70E740481C1C}">
                <a14:useLocalDpi xmlns:a14="http://schemas.microsoft.com/office/drawing/2010/main" val="0"/>
              </a:ext>
            </a:extLst>
          </a:blip>
          <a:srcRect b="10344"/>
          <a:stretch/>
        </p:blipFill>
        <p:spPr>
          <a:xfrm>
            <a:off x="9956477" y="6041363"/>
            <a:ext cx="2205512" cy="654010"/>
          </a:xfrm>
          <a:prstGeom prst="rect">
            <a:avLst/>
          </a:prstGeom>
        </p:spPr>
      </p:pic>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1">
            <a:extLst>
              <a:ext uri="{FF2B5EF4-FFF2-40B4-BE49-F238E27FC236}">
                <a16:creationId xmlns:a16="http://schemas.microsoft.com/office/drawing/2014/main" id="{2426D0B6-70A0-C03D-4F0A-4FADAC966286}"/>
              </a:ext>
            </a:extLst>
          </p:cNvPr>
          <p:cNvSpPr txBox="1">
            <a:spLocks noGrp="1" noRot="1" noMove="1" noResize="1" noEditPoints="1" noAdjustHandles="1" noChangeArrowheads="1" noChangeShapeType="1"/>
          </p:cNvSpPr>
          <p:nvPr userDrawn="1"/>
        </p:nvSpPr>
        <p:spPr>
          <a:xfrm>
            <a:off x="10287000" y="6184900"/>
            <a:ext cx="1119188" cy="256721"/>
          </a:xfrm>
          <a:prstGeom prst="rect">
            <a:avLst/>
          </a:prstGeom>
        </p:spPr>
        <p:txBody>
          <a:bodyP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1" kern="1200">
                <a:solidFill>
                  <a:schemeClr val="tx1"/>
                </a:solidFill>
                <a:latin typeface="Open Sans Light" pitchFamily="2" charset="0"/>
                <a:ea typeface="Open Sans Light" pitchFamily="2" charset="0"/>
                <a:cs typeface="Open Sans Light" pitchFamily="2" charset="0"/>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2pPr>
            <a:lvl3pPr marL="9144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4pPr>
            <a:lvl5pPr marL="18288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Presented by</a:t>
            </a:r>
          </a:p>
        </p:txBody>
      </p:sp>
    </p:spTree>
    <p:extLst>
      <p:ext uri="{BB962C8B-B14F-4D97-AF65-F5344CB8AC3E}">
        <p14:creationId xmlns:p14="http://schemas.microsoft.com/office/powerpoint/2010/main" val="4093784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457200" rtl="0" eaLnBrk="1" latinLnBrk="0" hangingPunct="1">
        <a:spcBef>
          <a:spcPct val="0"/>
        </a:spcBef>
        <a:buNone/>
        <a:defRPr sz="4000" b="1" kern="1200">
          <a:solidFill>
            <a:schemeClr val="tx2"/>
          </a:solidFill>
          <a:latin typeface="Oswald" panose="00000500000000000000"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600" kern="1200">
          <a:solidFill>
            <a:schemeClr val="tx1"/>
          </a:solidFill>
          <a:latin typeface="Open Sans Light" pitchFamily="2" charset="0"/>
          <a:ea typeface="Open Sans Light" pitchFamily="2" charset="0"/>
          <a:cs typeface="Open Sans Light" pitchFamily="2"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solidFill>
          <a:latin typeface="Open Sans Light" pitchFamily="2" charset="0"/>
          <a:ea typeface="Open Sans Light" pitchFamily="2" charset="0"/>
          <a:cs typeface="Open Sans Light" pitchFamily="2"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solidFill>
          <a:latin typeface="Open Sans Light" pitchFamily="2" charset="0"/>
          <a:ea typeface="Open Sans Light" pitchFamily="2" charset="0"/>
          <a:cs typeface="Open Sans Light" pitchFamily="2"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Open Sans Light" pitchFamily="2" charset="0"/>
          <a:ea typeface="Open Sans Light" pitchFamily="2" charset="0"/>
          <a:cs typeface="Open Sans Light" pitchFamily="2"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3179" y="-8467"/>
            <a:ext cx="12195180" cy="6875616"/>
            <a:chOff x="-3179" y="-8467"/>
            <a:chExt cx="12195180" cy="6875616"/>
          </a:xfrm>
        </p:grpSpPr>
        <p:sp>
          <p:nvSpPr>
            <p:cNvPr id="22" name="Rectangle 23"/>
            <p:cNvSpPr/>
            <p:nvPr/>
          </p:nvSpPr>
          <p:spPr>
            <a:xfrm rot="5400000">
              <a:off x="5696323" y="341861"/>
              <a:ext cx="796176" cy="1219517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rot="5400000">
              <a:off x="5686091" y="331632"/>
              <a:ext cx="816638" cy="1219517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B98EBF">
                <a:alpha val="20000"/>
              </a:srgb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rot="5400000">
              <a:off x="3714793" y="2326568"/>
              <a:ext cx="816638" cy="8246226"/>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rot="5400000">
              <a:off x="5640549" y="313755"/>
              <a:ext cx="904548" cy="12192004"/>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rot="5400000" flipV="1">
              <a:off x="5796314" y="468412"/>
              <a:ext cx="599371" cy="12192003"/>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rot="5400000" flipV="1">
              <a:off x="9512115" y="4187264"/>
              <a:ext cx="1131364" cy="4228406"/>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5400000">
              <a:off x="1198033" y="-12065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 name="Picture 9" descr="A black background with blue text&#10;&#10;AI-generated content may be incorrect.">
            <a:extLst>
              <a:ext uri="{FF2B5EF4-FFF2-40B4-BE49-F238E27FC236}">
                <a16:creationId xmlns:a16="http://schemas.microsoft.com/office/drawing/2014/main" id="{31F374ED-DB86-7C6D-28F8-722F0C100525}"/>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Lst>
          </a:blip>
          <a:srcRect b="9791"/>
          <a:stretch/>
        </p:blipFill>
        <p:spPr>
          <a:xfrm>
            <a:off x="9909398" y="6104834"/>
            <a:ext cx="2205512" cy="658044"/>
          </a:xfrm>
          <a:prstGeom prst="rect">
            <a:avLst/>
          </a:prstGeom>
        </p:spPr>
      </p:pic>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5" name="Text Placeholder 11">
            <a:extLst>
              <a:ext uri="{FF2B5EF4-FFF2-40B4-BE49-F238E27FC236}">
                <a16:creationId xmlns:a16="http://schemas.microsoft.com/office/drawing/2014/main" id="{08DC2859-F5FE-17E3-6966-6CA899F6CAAC}"/>
              </a:ext>
            </a:extLst>
          </p:cNvPr>
          <p:cNvSpPr txBox="1">
            <a:spLocks noGrp="1" noRot="1" noMove="1" noResize="1" noEditPoints="1" noAdjustHandles="1" noChangeArrowheads="1" noChangeShapeType="1"/>
          </p:cNvSpPr>
          <p:nvPr userDrawn="1"/>
        </p:nvSpPr>
        <p:spPr>
          <a:xfrm>
            <a:off x="10287000" y="6184900"/>
            <a:ext cx="1119188" cy="256721"/>
          </a:xfrm>
          <a:prstGeom prst="rect">
            <a:avLst/>
          </a:prstGeom>
        </p:spPr>
        <p:txBody>
          <a:bodyP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1" kern="1200">
                <a:solidFill>
                  <a:schemeClr val="tx1"/>
                </a:solidFill>
                <a:latin typeface="Open Sans Light" pitchFamily="2" charset="0"/>
                <a:ea typeface="Open Sans Light" pitchFamily="2" charset="0"/>
                <a:cs typeface="Open Sans Light" pitchFamily="2" charset="0"/>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2pPr>
            <a:lvl3pPr marL="9144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4pPr>
            <a:lvl5pPr marL="18288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Presented by</a:t>
            </a:r>
          </a:p>
        </p:txBody>
      </p:sp>
    </p:spTree>
    <p:extLst>
      <p:ext uri="{BB962C8B-B14F-4D97-AF65-F5344CB8AC3E}">
        <p14:creationId xmlns:p14="http://schemas.microsoft.com/office/powerpoint/2010/main" val="38767770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Lst>
  <p:txStyles>
    <p:titleStyle>
      <a:lvl1pPr algn="l" defTabSz="457200" rtl="0" eaLnBrk="1" latinLnBrk="0" hangingPunct="1">
        <a:spcBef>
          <a:spcPct val="0"/>
        </a:spcBef>
        <a:buNone/>
        <a:defRPr sz="4000" b="1" kern="1200">
          <a:solidFill>
            <a:schemeClr val="tx2"/>
          </a:solidFill>
          <a:latin typeface="Oswald" panose="00000500000000000000"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600" kern="1200">
          <a:solidFill>
            <a:schemeClr val="tx1"/>
          </a:solidFill>
          <a:latin typeface="Open Sans Light" pitchFamily="2" charset="0"/>
          <a:ea typeface="Open Sans Light" pitchFamily="2" charset="0"/>
          <a:cs typeface="Open Sans Light" pitchFamily="2"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solidFill>
          <a:latin typeface="Open Sans Light" pitchFamily="2" charset="0"/>
          <a:ea typeface="Open Sans Light" pitchFamily="2" charset="0"/>
          <a:cs typeface="Open Sans Light" pitchFamily="2"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solidFill>
          <a:latin typeface="Open Sans Light" pitchFamily="2" charset="0"/>
          <a:ea typeface="Open Sans Light" pitchFamily="2" charset="0"/>
          <a:cs typeface="Open Sans Light" pitchFamily="2"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Open Sans Light" pitchFamily="2" charset="0"/>
          <a:ea typeface="Open Sans Light" pitchFamily="2" charset="0"/>
          <a:cs typeface="Open Sans Light" pitchFamily="2"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p:nvGrpSpPr>
        <p:grpSpPr>
          <a:xfrm>
            <a:off x="0" y="0"/>
            <a:ext cx="12192003" cy="6854901"/>
            <a:chOff x="-4084" y="44904"/>
            <a:chExt cx="12192003" cy="6854901"/>
          </a:xfrm>
        </p:grpSpPr>
        <p:sp>
          <p:nvSpPr>
            <p:cNvPr id="22" name="Rectangle 23"/>
            <p:cNvSpPr/>
            <p:nvPr/>
          </p:nvSpPr>
          <p:spPr>
            <a:xfrm rot="5400000">
              <a:off x="5692240" y="345945"/>
              <a:ext cx="796176" cy="12187010"/>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rot="5400000">
              <a:off x="5684049" y="386739"/>
              <a:ext cx="816638" cy="12191095"/>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rot="5400000">
              <a:off x="3714793" y="2367388"/>
              <a:ext cx="816638" cy="8246226"/>
            </a:xfrm>
            <a:prstGeom prst="triangle">
              <a:avLst>
                <a:gd name="adj" fmla="val 100000"/>
              </a:avLst>
            </a:prstGeom>
            <a:solidFill>
              <a:schemeClr val="tx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rot="5400000">
              <a:off x="5640094" y="346865"/>
              <a:ext cx="904548" cy="12191095"/>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tx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rot="5400000" flipV="1">
              <a:off x="5792232" y="501068"/>
              <a:ext cx="599371" cy="12192003"/>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B98EBF">
                <a:alpha val="64706"/>
              </a:srgb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rot="5400000" flipV="1">
              <a:off x="9510073" y="4221962"/>
              <a:ext cx="1131364" cy="4224322"/>
            </a:xfrm>
            <a:prstGeom prst="triangle">
              <a:avLst>
                <a:gd name="adj" fmla="val 100000"/>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5400000">
              <a:off x="1193950" y="-1153129"/>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pic>
        <p:nvPicPr>
          <p:cNvPr id="10" name="Picture 9" descr="A black background with blue text&#10;&#10;AI-generated content may be incorrect.">
            <a:extLst>
              <a:ext uri="{FF2B5EF4-FFF2-40B4-BE49-F238E27FC236}">
                <a16:creationId xmlns:a16="http://schemas.microsoft.com/office/drawing/2014/main" id="{31F374ED-DB86-7C6D-28F8-722F0C100525}"/>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Lst>
          </a:blip>
          <a:srcRect b="10633"/>
          <a:stretch/>
        </p:blipFill>
        <p:spPr>
          <a:xfrm>
            <a:off x="9933333" y="6068592"/>
            <a:ext cx="2205512" cy="651907"/>
          </a:xfrm>
          <a:prstGeom prst="rect">
            <a:avLst/>
          </a:prstGeom>
        </p:spPr>
      </p:pic>
      <p:sp>
        <p:nvSpPr>
          <p:cNvPr id="5" name="Text Placeholder 11">
            <a:extLst>
              <a:ext uri="{FF2B5EF4-FFF2-40B4-BE49-F238E27FC236}">
                <a16:creationId xmlns:a16="http://schemas.microsoft.com/office/drawing/2014/main" id="{536E47E0-C3DA-75DB-E5B9-45EE846648CE}"/>
              </a:ext>
            </a:extLst>
          </p:cNvPr>
          <p:cNvSpPr txBox="1">
            <a:spLocks noGrp="1" noRot="1" noMove="1" noResize="1" noEditPoints="1" noAdjustHandles="1" noChangeArrowheads="1" noChangeShapeType="1"/>
          </p:cNvSpPr>
          <p:nvPr userDrawn="1"/>
        </p:nvSpPr>
        <p:spPr>
          <a:xfrm>
            <a:off x="10287000" y="6184900"/>
            <a:ext cx="1119188" cy="256721"/>
          </a:xfrm>
          <a:prstGeom prst="rect">
            <a:avLst/>
          </a:prstGeom>
        </p:spPr>
        <p:txBody>
          <a:bodyPr>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b="1" kern="1200">
                <a:solidFill>
                  <a:schemeClr val="tx1"/>
                </a:solidFill>
                <a:latin typeface="Open Sans Light" pitchFamily="2" charset="0"/>
                <a:ea typeface="Open Sans Light" pitchFamily="2" charset="0"/>
                <a:cs typeface="Open Sans Light" pitchFamily="2" charset="0"/>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2pPr>
            <a:lvl3pPr marL="9144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3pPr>
            <a:lvl4pPr marL="13716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4pPr>
            <a:lvl5pPr marL="18288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t>Presented by</a:t>
            </a:r>
          </a:p>
        </p:txBody>
      </p:sp>
    </p:spTree>
    <p:extLst>
      <p:ext uri="{BB962C8B-B14F-4D97-AF65-F5344CB8AC3E}">
        <p14:creationId xmlns:p14="http://schemas.microsoft.com/office/powerpoint/2010/main" val="162170032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txStyles>
    <p:titleStyle>
      <a:lvl1pPr algn="l" defTabSz="457200" rtl="0" eaLnBrk="1" latinLnBrk="0" hangingPunct="1">
        <a:spcBef>
          <a:spcPct val="0"/>
        </a:spcBef>
        <a:buNone/>
        <a:defRPr sz="4000" b="1" kern="1200">
          <a:solidFill>
            <a:schemeClr val="tx2"/>
          </a:solidFill>
          <a:latin typeface="Oswald" panose="00000500000000000000" pitchFamily="2"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600" kern="1200">
          <a:solidFill>
            <a:schemeClr val="tx1"/>
          </a:solidFill>
          <a:latin typeface="Open Sans Light" pitchFamily="2" charset="0"/>
          <a:ea typeface="Open Sans Light" pitchFamily="2" charset="0"/>
          <a:cs typeface="Open Sans Light" pitchFamily="2"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3200" kern="1200">
          <a:solidFill>
            <a:schemeClr val="tx1"/>
          </a:solidFill>
          <a:latin typeface="Open Sans Light" pitchFamily="2" charset="0"/>
          <a:ea typeface="Open Sans Light" pitchFamily="2" charset="0"/>
          <a:cs typeface="Open Sans Light" pitchFamily="2"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800" kern="1200">
          <a:solidFill>
            <a:schemeClr val="tx1"/>
          </a:solidFill>
          <a:latin typeface="Open Sans Light" pitchFamily="2" charset="0"/>
          <a:ea typeface="Open Sans Light" pitchFamily="2" charset="0"/>
          <a:cs typeface="Open Sans Light" pitchFamily="2"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400" kern="1200">
          <a:solidFill>
            <a:schemeClr val="tx1"/>
          </a:solidFill>
          <a:latin typeface="Open Sans Light" pitchFamily="2" charset="0"/>
          <a:ea typeface="Open Sans Light" pitchFamily="2" charset="0"/>
          <a:cs typeface="Open Sans Light" pitchFamily="2"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solidFill>
          <a:latin typeface="Open Sans Light" pitchFamily="2" charset="0"/>
          <a:ea typeface="Open Sans Light" pitchFamily="2" charset="0"/>
          <a:cs typeface="Open Sans Light" pitchFamily="2"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37.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5.sv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7.xml"/><Relationship Id="rId1" Type="http://schemas.openxmlformats.org/officeDocument/2006/relationships/slideLayout" Target="../slideLayouts/slideLayout3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20.svg"/><Relationship Id="rId4" Type="http://schemas.openxmlformats.org/officeDocument/2006/relationships/image" Target="../media/image7.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437D6-CBB5-1A2D-4D0C-4A276C513AEF}"/>
              </a:ext>
            </a:extLst>
          </p:cNvPr>
          <p:cNvSpPr>
            <a:spLocks noGrp="1"/>
          </p:cNvSpPr>
          <p:nvPr>
            <p:ph type="ctrTitle"/>
          </p:nvPr>
        </p:nvSpPr>
        <p:spPr/>
        <p:txBody>
          <a:bodyPr/>
          <a:lstStyle/>
          <a:p>
            <a:r>
              <a:rPr lang="en-US" dirty="0"/>
              <a:t>Trainer Action Pack</a:t>
            </a:r>
          </a:p>
        </p:txBody>
      </p:sp>
      <p:sp>
        <p:nvSpPr>
          <p:cNvPr id="3" name="Subtitle 2">
            <a:extLst>
              <a:ext uri="{FF2B5EF4-FFF2-40B4-BE49-F238E27FC236}">
                <a16:creationId xmlns:a16="http://schemas.microsoft.com/office/drawing/2014/main" id="{5DA5D1F3-2F06-0B86-14AE-A405CC081936}"/>
              </a:ext>
            </a:extLst>
          </p:cNvPr>
          <p:cNvSpPr>
            <a:spLocks noGrp="1"/>
          </p:cNvSpPr>
          <p:nvPr>
            <p:ph type="subTitle" idx="1"/>
          </p:nvPr>
        </p:nvSpPr>
        <p:spPr/>
        <p:txBody>
          <a:bodyPr/>
          <a:lstStyle/>
          <a:p>
            <a:r>
              <a:rPr lang="en-US" dirty="0"/>
              <a:t>A Guide to the Session</a:t>
            </a:r>
          </a:p>
        </p:txBody>
      </p:sp>
      <p:sp>
        <p:nvSpPr>
          <p:cNvPr id="4" name="Text Placeholder 3">
            <a:extLst>
              <a:ext uri="{FF2B5EF4-FFF2-40B4-BE49-F238E27FC236}">
                <a16:creationId xmlns:a16="http://schemas.microsoft.com/office/drawing/2014/main" id="{F79BE0D0-547F-BF05-4710-A4C8325601F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4570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4271F-E8F4-DCD2-DBEC-0D756007D539}"/>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CE2D8899-5A95-3368-FC9D-4460EE17427E}"/>
              </a:ext>
            </a:extLst>
          </p:cNvPr>
          <p:cNvGraphicFramePr>
            <a:graphicFrameLocks noGrp="1"/>
          </p:cNvGraphicFramePr>
          <p:nvPr>
            <p:extLst>
              <p:ext uri="{D42A27DB-BD31-4B8C-83A1-F6EECF244321}">
                <p14:modId xmlns:p14="http://schemas.microsoft.com/office/powerpoint/2010/main" val="2580613146"/>
              </p:ext>
            </p:extLst>
          </p:nvPr>
        </p:nvGraphicFramePr>
        <p:xfrm>
          <a:off x="901995" y="1602020"/>
          <a:ext cx="10388010" cy="4296475"/>
        </p:xfrm>
        <a:graphic>
          <a:graphicData uri="http://schemas.openxmlformats.org/drawingml/2006/table">
            <a:tbl>
              <a:tblPr firstRow="1" bandRow="1">
                <a:tableStyleId>{0660B408-B3CF-4A94-85FC-2B1E0A45F4A2}</a:tableStyleId>
              </a:tblPr>
              <a:tblGrid>
                <a:gridCol w="10388010">
                  <a:extLst>
                    <a:ext uri="{9D8B030D-6E8A-4147-A177-3AD203B41FA5}">
                      <a16:colId xmlns:a16="http://schemas.microsoft.com/office/drawing/2014/main" val="4234304664"/>
                    </a:ext>
                  </a:extLst>
                </a:gridCol>
              </a:tblGrid>
              <a:tr h="1158761">
                <a:tc>
                  <a:txBody>
                    <a:bodyPr/>
                    <a:lstStyle/>
                    <a:p>
                      <a:endParaRPr lang="en-US"/>
                    </a:p>
                    <a:p>
                      <a:endParaRPr lang="en-US"/>
                    </a:p>
                    <a:p>
                      <a:endParaRPr lang="en-US"/>
                    </a:p>
                    <a:p>
                      <a:r>
                        <a:rPr lang="en-US"/>
                        <a:t> </a:t>
                      </a:r>
                    </a:p>
                  </a:txBody>
                  <a:tcPr/>
                </a:tc>
                <a:extLst>
                  <a:ext uri="{0D108BD9-81ED-4DB2-BD59-A6C34878D82A}">
                    <a16:rowId xmlns:a16="http://schemas.microsoft.com/office/drawing/2014/main" val="147450158"/>
                  </a:ext>
                </a:extLst>
              </a:tr>
              <a:tr h="3107755">
                <a:tc>
                  <a:txBody>
                    <a:bodyPr/>
                    <a:lstStyle/>
                    <a:p>
                      <a:pPr algn="ctr"/>
                      <a:r>
                        <a:rPr lang="en-US" sz="3200">
                          <a:latin typeface="Open Sans Light" pitchFamily="2" charset="0"/>
                          <a:ea typeface="Open Sans Light" pitchFamily="2" charset="0"/>
                          <a:cs typeface="Open Sans Light" pitchFamily="2" charset="0"/>
                        </a:rPr>
                        <a:t>Accurate student attendance must be tracked daily using </a:t>
                      </a:r>
                      <a:r>
                        <a:rPr lang="en-US" sz="3200" err="1">
                          <a:latin typeface="Open Sans Light" pitchFamily="2" charset="0"/>
                          <a:ea typeface="Open Sans Light" pitchFamily="2" charset="0"/>
                          <a:cs typeface="Open Sans Light" pitchFamily="2" charset="0"/>
                        </a:rPr>
                        <a:t>Cityspan</a:t>
                      </a:r>
                      <a:r>
                        <a:rPr lang="en-US" sz="3200">
                          <a:latin typeface="Open Sans Light" pitchFamily="2" charset="0"/>
                          <a:ea typeface="Open Sans Light" pitchFamily="2" charset="0"/>
                          <a:cs typeface="Open Sans Light" pitchFamily="2" charset="0"/>
                        </a:rPr>
                        <a:t> and paper sign-in sheets. Sign-ins need collected and entered. Late arrivals also need accounted for. Attendance records are checked weekly. The data is used for monitoring and compliance.</a:t>
                      </a:r>
                    </a:p>
                  </a:txBody>
                  <a:tcPr anchor="ctr"/>
                </a:tc>
                <a:extLst>
                  <a:ext uri="{0D108BD9-81ED-4DB2-BD59-A6C34878D82A}">
                    <a16:rowId xmlns:a16="http://schemas.microsoft.com/office/drawing/2014/main" val="4107940449"/>
                  </a:ext>
                </a:extLst>
              </a:tr>
            </a:tbl>
          </a:graphicData>
        </a:graphic>
      </p:graphicFrame>
      <p:sp>
        <p:nvSpPr>
          <p:cNvPr id="2" name="Title 1">
            <a:extLst>
              <a:ext uri="{FF2B5EF4-FFF2-40B4-BE49-F238E27FC236}">
                <a16:creationId xmlns:a16="http://schemas.microsoft.com/office/drawing/2014/main" id="{E4AE60CD-5330-25AF-1D25-31A288F920E9}"/>
              </a:ext>
            </a:extLst>
          </p:cNvPr>
          <p:cNvSpPr>
            <a:spLocks noGrp="1"/>
          </p:cNvSpPr>
          <p:nvPr>
            <p:ph type="title"/>
          </p:nvPr>
        </p:nvSpPr>
        <p:spPr>
          <a:xfrm>
            <a:off x="715254" y="481457"/>
            <a:ext cx="8596668" cy="1320800"/>
          </a:xfrm>
        </p:spPr>
        <p:txBody>
          <a:bodyPr anchor="t">
            <a:normAutofit/>
          </a:bodyPr>
          <a:lstStyle/>
          <a:p>
            <a:r>
              <a:rPr lang="en-US" sz="4400">
                <a:latin typeface="Oswald" panose="00000500000000000000" pitchFamily="2" charset="0"/>
              </a:rPr>
              <a:t>Attendance Anxiety</a:t>
            </a:r>
          </a:p>
        </p:txBody>
      </p:sp>
      <p:pic>
        <p:nvPicPr>
          <p:cNvPr id="18" name="Graphic 17" descr="Man in glasses wearing turtleneck">
            <a:extLst>
              <a:ext uri="{FF2B5EF4-FFF2-40B4-BE49-F238E27FC236}">
                <a16:creationId xmlns:a16="http://schemas.microsoft.com/office/drawing/2014/main" id="{21C0071A-3F68-EC2C-765C-2D68D391067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429821" y="1265909"/>
            <a:ext cx="884398" cy="1190035"/>
          </a:xfrm>
          <a:prstGeom prst="rect">
            <a:avLst/>
          </a:prstGeom>
        </p:spPr>
      </p:pic>
      <p:pic>
        <p:nvPicPr>
          <p:cNvPr id="20" name="Graphic 19" descr="Person wearing sweater">
            <a:extLst>
              <a:ext uri="{FF2B5EF4-FFF2-40B4-BE49-F238E27FC236}">
                <a16:creationId xmlns:a16="http://schemas.microsoft.com/office/drawing/2014/main" id="{DE8CD7CF-57A6-7766-2135-E8ADB5E6415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719802" y="1348040"/>
            <a:ext cx="746549" cy="1064112"/>
          </a:xfrm>
          <a:prstGeom prst="rect">
            <a:avLst/>
          </a:prstGeom>
        </p:spPr>
      </p:pic>
      <p:pic>
        <p:nvPicPr>
          <p:cNvPr id="22" name="Graphic 21" descr="Woman wearing a cardigan">
            <a:extLst>
              <a:ext uri="{FF2B5EF4-FFF2-40B4-BE49-F238E27FC236}">
                <a16:creationId xmlns:a16="http://schemas.microsoft.com/office/drawing/2014/main" id="{7FE2EFB0-2389-9223-FF57-D9B1F502285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783065" y="1348040"/>
            <a:ext cx="780295" cy="1087499"/>
          </a:xfrm>
          <a:prstGeom prst="rect">
            <a:avLst/>
          </a:prstGeom>
        </p:spPr>
      </p:pic>
      <p:pic>
        <p:nvPicPr>
          <p:cNvPr id="24" name="Graphic 23" descr="Woman with long wavy hair">
            <a:extLst>
              <a:ext uri="{FF2B5EF4-FFF2-40B4-BE49-F238E27FC236}">
                <a16:creationId xmlns:a16="http://schemas.microsoft.com/office/drawing/2014/main" id="{B8064A7E-80DA-3812-C817-7953FF134A90}"/>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981862" y="1305484"/>
            <a:ext cx="792632" cy="1110886"/>
          </a:xfrm>
          <a:prstGeom prst="rect">
            <a:avLst/>
          </a:prstGeom>
        </p:spPr>
      </p:pic>
      <p:sp>
        <p:nvSpPr>
          <p:cNvPr id="4" name="TextBox 3">
            <a:extLst>
              <a:ext uri="{FF2B5EF4-FFF2-40B4-BE49-F238E27FC236}">
                <a16:creationId xmlns:a16="http://schemas.microsoft.com/office/drawing/2014/main" id="{DFE23CC0-BF0C-AB4E-972F-E39209CC9750}"/>
              </a:ext>
            </a:extLst>
          </p:cNvPr>
          <p:cNvSpPr txBox="1"/>
          <p:nvPr/>
        </p:nvSpPr>
        <p:spPr>
          <a:xfrm>
            <a:off x="1644440" y="2371266"/>
            <a:ext cx="10388010" cy="430887"/>
          </a:xfrm>
          <a:prstGeom prst="rect">
            <a:avLst/>
          </a:prstGeom>
          <a:noFill/>
        </p:spPr>
        <p:txBody>
          <a:bodyPr wrap="square" rtlCol="0">
            <a:spAutoFit/>
          </a:bodyPr>
          <a:lstStyle/>
          <a:p>
            <a:r>
              <a:rPr lang="en-US" sz="2200" b="1">
                <a:latin typeface="Open Sans Light" pitchFamily="2" charset="0"/>
                <a:ea typeface="Open Sans Light" pitchFamily="2" charset="0"/>
                <a:cs typeface="Open Sans Light" pitchFamily="2" charset="0"/>
              </a:rPr>
              <a:t>OST Data Clerk |  Site Coordinator |  OST Coach  |  Group Supervisor</a:t>
            </a:r>
          </a:p>
        </p:txBody>
      </p:sp>
    </p:spTree>
    <p:extLst>
      <p:ext uri="{BB962C8B-B14F-4D97-AF65-F5344CB8AC3E}">
        <p14:creationId xmlns:p14="http://schemas.microsoft.com/office/powerpoint/2010/main" val="1387412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5F5A7-C837-33E6-CA55-052FB35FDD7F}"/>
            </a:ext>
          </a:extLst>
        </p:cNvPr>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A6769F5F-F0E0-4C2F-D1B8-E35888A2454A}"/>
              </a:ext>
            </a:extLst>
          </p:cNvPr>
          <p:cNvGraphicFramePr>
            <a:graphicFrameLocks noGrp="1"/>
          </p:cNvGraphicFramePr>
          <p:nvPr>
            <p:extLst>
              <p:ext uri="{D42A27DB-BD31-4B8C-83A1-F6EECF244321}">
                <p14:modId xmlns:p14="http://schemas.microsoft.com/office/powerpoint/2010/main" val="182215295"/>
              </p:ext>
            </p:extLst>
          </p:nvPr>
        </p:nvGraphicFramePr>
        <p:xfrm>
          <a:off x="901995" y="1450350"/>
          <a:ext cx="10388010" cy="4376824"/>
        </p:xfrm>
        <a:graphic>
          <a:graphicData uri="http://schemas.openxmlformats.org/drawingml/2006/table">
            <a:tbl>
              <a:tblPr firstRow="1" bandRow="1">
                <a:tableStyleId>{0660B408-B3CF-4A94-85FC-2B1E0A45F4A2}</a:tableStyleId>
              </a:tblPr>
              <a:tblGrid>
                <a:gridCol w="10388010">
                  <a:extLst>
                    <a:ext uri="{9D8B030D-6E8A-4147-A177-3AD203B41FA5}">
                      <a16:colId xmlns:a16="http://schemas.microsoft.com/office/drawing/2014/main" val="4234304664"/>
                    </a:ext>
                  </a:extLst>
                </a:gridCol>
              </a:tblGrid>
              <a:tr h="1135489">
                <a:tc>
                  <a:txBody>
                    <a:bodyPr/>
                    <a:lstStyle/>
                    <a:p>
                      <a:endParaRPr lang="en-US"/>
                    </a:p>
                    <a:p>
                      <a:endParaRPr lang="en-US"/>
                    </a:p>
                    <a:p>
                      <a:endParaRPr lang="en-US"/>
                    </a:p>
                    <a:p>
                      <a:r>
                        <a:rPr lang="en-US"/>
                        <a:t> </a:t>
                      </a:r>
                    </a:p>
                  </a:txBody>
                  <a:tcPr/>
                </a:tc>
                <a:extLst>
                  <a:ext uri="{0D108BD9-81ED-4DB2-BD59-A6C34878D82A}">
                    <a16:rowId xmlns:a16="http://schemas.microsoft.com/office/drawing/2014/main" val="147450158"/>
                  </a:ext>
                </a:extLst>
              </a:tr>
              <a:tr h="3188104">
                <a:tc>
                  <a:txBody>
                    <a:bodyPr/>
                    <a:lstStyle/>
                    <a:p>
                      <a:pPr algn="ctr"/>
                      <a:r>
                        <a:rPr lang="en-US" sz="3200" dirty="0">
                          <a:latin typeface="Open Sans Light" pitchFamily="2" charset="0"/>
                          <a:ea typeface="Open Sans Light" pitchFamily="2" charset="0"/>
                          <a:cs typeface="Open Sans Light" pitchFamily="2" charset="0"/>
                        </a:rPr>
                        <a:t>A new STEAM curriculum has been selected by a program committee. The curriculum is from a partner who will provide training to staff. Logistics of the training need to be planned, and it needs scheduled. The final plan needs to be approved and then implemented. The partner will support with training and materials.</a:t>
                      </a:r>
                      <a:endParaRPr lang="en-US" sz="4400" dirty="0">
                        <a:latin typeface="Open Sans Light" pitchFamily="2" charset="0"/>
                        <a:ea typeface="Open Sans Light" pitchFamily="2" charset="0"/>
                        <a:cs typeface="Open Sans Light" pitchFamily="2" charset="0"/>
                      </a:endParaRPr>
                    </a:p>
                  </a:txBody>
                  <a:tcPr/>
                </a:tc>
                <a:extLst>
                  <a:ext uri="{0D108BD9-81ED-4DB2-BD59-A6C34878D82A}">
                    <a16:rowId xmlns:a16="http://schemas.microsoft.com/office/drawing/2014/main" val="4107940449"/>
                  </a:ext>
                </a:extLst>
              </a:tr>
            </a:tbl>
          </a:graphicData>
        </a:graphic>
      </p:graphicFrame>
      <p:sp>
        <p:nvSpPr>
          <p:cNvPr id="2" name="Title 1">
            <a:extLst>
              <a:ext uri="{FF2B5EF4-FFF2-40B4-BE49-F238E27FC236}">
                <a16:creationId xmlns:a16="http://schemas.microsoft.com/office/drawing/2014/main" id="{8DED3E9F-EF0E-E94B-2A6F-2FCB9B3ACE7F}"/>
              </a:ext>
            </a:extLst>
          </p:cNvPr>
          <p:cNvSpPr>
            <a:spLocks noGrp="1"/>
          </p:cNvSpPr>
          <p:nvPr>
            <p:ph type="title"/>
          </p:nvPr>
        </p:nvSpPr>
        <p:spPr>
          <a:xfrm>
            <a:off x="715254" y="481457"/>
            <a:ext cx="8596668" cy="1320800"/>
          </a:xfrm>
        </p:spPr>
        <p:txBody>
          <a:bodyPr anchor="t">
            <a:normAutofit/>
          </a:bodyPr>
          <a:lstStyle/>
          <a:p>
            <a:r>
              <a:rPr lang="en-US" sz="4400">
                <a:latin typeface="Oswald" panose="00000500000000000000" pitchFamily="2" charset="0"/>
              </a:rPr>
              <a:t>STEAM Curriculum Coordination</a:t>
            </a:r>
          </a:p>
        </p:txBody>
      </p:sp>
      <p:pic>
        <p:nvPicPr>
          <p:cNvPr id="18" name="Graphic 17" descr="Woman with hands on hip">
            <a:extLst>
              <a:ext uri="{FF2B5EF4-FFF2-40B4-BE49-F238E27FC236}">
                <a16:creationId xmlns:a16="http://schemas.microsoft.com/office/drawing/2014/main" id="{EC3B1338-AAFC-1A4C-AB46-569330CA4CF4}"/>
              </a:ext>
            </a:extLst>
          </p:cNvPr>
          <p:cNvPicPr>
            <a:picLocks noChangeAspect="1"/>
          </p:cNvPicPr>
          <p:nvPr/>
        </p:nvPicPr>
        <p:blipFill>
          <a:blip r:embed="rId3">
            <a:extLst>
              <a:ext uri="{96DAC541-7B7A-43D3-8B79-37D633B846F1}">
                <asvg:svgBlip xmlns:asvg="http://schemas.microsoft.com/office/drawing/2016/SVG/main" r:embed="rId4"/>
              </a:ext>
            </a:extLst>
          </a:blip>
          <a:srcRect l="1" r="-8384" b="60312"/>
          <a:stretch>
            <a:fillRect/>
          </a:stretch>
        </p:blipFill>
        <p:spPr>
          <a:xfrm>
            <a:off x="9429298" y="1171093"/>
            <a:ext cx="1252024" cy="1123242"/>
          </a:xfrm>
          <a:prstGeom prst="rect">
            <a:avLst/>
          </a:prstGeom>
        </p:spPr>
      </p:pic>
      <p:pic>
        <p:nvPicPr>
          <p:cNvPr id="20" name="Graphic 19" descr="Woman with ponytail hair">
            <a:extLst>
              <a:ext uri="{FF2B5EF4-FFF2-40B4-BE49-F238E27FC236}">
                <a16:creationId xmlns:a16="http://schemas.microsoft.com/office/drawing/2014/main" id="{315890F2-B641-7E61-8375-5BC9C2E5255B}"/>
              </a:ext>
            </a:extLst>
          </p:cNvPr>
          <p:cNvPicPr>
            <a:picLocks noChangeAspect="1"/>
          </p:cNvPicPr>
          <p:nvPr/>
        </p:nvPicPr>
        <p:blipFill>
          <a:blip r:embed="rId5">
            <a:extLst>
              <a:ext uri="{96DAC541-7B7A-43D3-8B79-37D633B846F1}">
                <asvg:svgBlip xmlns:asvg="http://schemas.microsoft.com/office/drawing/2016/SVG/main" r:embed="rId6"/>
              </a:ext>
            </a:extLst>
          </a:blip>
          <a:srcRect l="-9412" b="61596"/>
          <a:stretch>
            <a:fillRect/>
          </a:stretch>
        </p:blipFill>
        <p:spPr>
          <a:xfrm>
            <a:off x="1905066" y="1271808"/>
            <a:ext cx="1468685" cy="980942"/>
          </a:xfrm>
          <a:prstGeom prst="rect">
            <a:avLst/>
          </a:prstGeom>
        </p:spPr>
      </p:pic>
      <p:pic>
        <p:nvPicPr>
          <p:cNvPr id="22" name="Graphic 21" descr="Bearded man in a robe">
            <a:extLst>
              <a:ext uri="{FF2B5EF4-FFF2-40B4-BE49-F238E27FC236}">
                <a16:creationId xmlns:a16="http://schemas.microsoft.com/office/drawing/2014/main" id="{78D35376-D062-66E0-C186-8ADA67E1B21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563562" y="1271808"/>
            <a:ext cx="780295" cy="980942"/>
          </a:xfrm>
          <a:prstGeom prst="rect">
            <a:avLst/>
          </a:prstGeom>
        </p:spPr>
      </p:pic>
      <p:pic>
        <p:nvPicPr>
          <p:cNvPr id="24" name="Graphic 23" descr="Man in tuxedo">
            <a:extLst>
              <a:ext uri="{FF2B5EF4-FFF2-40B4-BE49-F238E27FC236}">
                <a16:creationId xmlns:a16="http://schemas.microsoft.com/office/drawing/2014/main" id="{A6C5DD4D-7815-B9D6-4729-45F789BB6CA4}"/>
              </a:ext>
            </a:extLst>
          </p:cNvPr>
          <p:cNvPicPr>
            <a:picLocks noChangeAspect="1"/>
          </p:cNvPicPr>
          <p:nvPr/>
        </p:nvPicPr>
        <p:blipFill>
          <a:blip r:embed="rId9">
            <a:extLst>
              <a:ext uri="{96DAC541-7B7A-43D3-8B79-37D633B846F1}">
                <asvg:svgBlip xmlns:asvg="http://schemas.microsoft.com/office/drawing/2016/SVG/main" r:embed="rId10"/>
              </a:ext>
            </a:extLst>
          </a:blip>
          <a:srcRect l="-1" r="-3330" b="55209"/>
          <a:stretch>
            <a:fillRect/>
          </a:stretch>
        </p:blipFill>
        <p:spPr>
          <a:xfrm>
            <a:off x="7024577" y="1170182"/>
            <a:ext cx="869229" cy="1076543"/>
          </a:xfrm>
          <a:prstGeom prst="rect">
            <a:avLst/>
          </a:prstGeom>
        </p:spPr>
      </p:pic>
      <p:sp>
        <p:nvSpPr>
          <p:cNvPr id="4" name="TextBox 3">
            <a:extLst>
              <a:ext uri="{FF2B5EF4-FFF2-40B4-BE49-F238E27FC236}">
                <a16:creationId xmlns:a16="http://schemas.microsoft.com/office/drawing/2014/main" id="{FF53CBE9-6E69-F35B-D53F-90838F58E577}"/>
              </a:ext>
            </a:extLst>
          </p:cNvPr>
          <p:cNvSpPr txBox="1"/>
          <p:nvPr/>
        </p:nvSpPr>
        <p:spPr>
          <a:xfrm>
            <a:off x="1453438" y="2246725"/>
            <a:ext cx="10283929" cy="430887"/>
          </a:xfrm>
          <a:prstGeom prst="rect">
            <a:avLst/>
          </a:prstGeom>
          <a:noFill/>
        </p:spPr>
        <p:txBody>
          <a:bodyPr wrap="square" rtlCol="0">
            <a:spAutoFit/>
          </a:bodyPr>
          <a:lstStyle/>
          <a:p>
            <a:r>
              <a:rPr lang="en-US" sz="2200" b="1">
                <a:latin typeface="Open Sans Light" pitchFamily="2" charset="0"/>
                <a:ea typeface="Open Sans Light" pitchFamily="2" charset="0"/>
                <a:cs typeface="Open Sans Light" pitchFamily="2" charset="0"/>
              </a:rPr>
              <a:t>Site Coordinator|  STEAM Facilitator|  Program Director |  External Partner</a:t>
            </a:r>
          </a:p>
        </p:txBody>
      </p:sp>
    </p:spTree>
    <p:extLst>
      <p:ext uri="{BB962C8B-B14F-4D97-AF65-F5344CB8AC3E}">
        <p14:creationId xmlns:p14="http://schemas.microsoft.com/office/powerpoint/2010/main" val="3861379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4628D-DD51-F734-1677-83068E01ABE1}"/>
              </a:ext>
            </a:extLst>
          </p:cNvPr>
          <p:cNvSpPr>
            <a:spLocks noGrp="1"/>
          </p:cNvSpPr>
          <p:nvPr>
            <p:ph type="title"/>
          </p:nvPr>
        </p:nvSpPr>
        <p:spPr/>
        <p:txBody>
          <a:bodyPr>
            <a:normAutofit/>
          </a:bodyPr>
          <a:lstStyle/>
          <a:p>
            <a:r>
              <a:rPr lang="en-US" sz="4400">
                <a:latin typeface="Oswald" panose="00000500000000000000" pitchFamily="2" charset="0"/>
              </a:rPr>
              <a:t>Pomodoro Technique</a:t>
            </a:r>
          </a:p>
        </p:txBody>
      </p:sp>
      <p:sp>
        <p:nvSpPr>
          <p:cNvPr id="7" name="Arrow: Pentagon 6">
            <a:extLst>
              <a:ext uri="{FF2B5EF4-FFF2-40B4-BE49-F238E27FC236}">
                <a16:creationId xmlns:a16="http://schemas.microsoft.com/office/drawing/2014/main" id="{9F5E53F9-A066-4165-B672-8FEE297C3F82}"/>
              </a:ext>
            </a:extLst>
          </p:cNvPr>
          <p:cNvSpPr/>
          <p:nvPr/>
        </p:nvSpPr>
        <p:spPr>
          <a:xfrm>
            <a:off x="677334" y="1603243"/>
            <a:ext cx="7023886" cy="1270449"/>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latin typeface="Open Sans Light" pitchFamily="2" charset="0"/>
                <a:ea typeface="Open Sans Light" pitchFamily="2" charset="0"/>
                <a:cs typeface="Open Sans Light" pitchFamily="2" charset="0"/>
              </a:rPr>
              <a:t>Focused Work</a:t>
            </a:r>
          </a:p>
          <a:p>
            <a:pPr algn="ctr"/>
            <a:r>
              <a:rPr lang="en-US" sz="3200" b="1">
                <a:latin typeface="Open Sans Light" pitchFamily="2" charset="0"/>
                <a:ea typeface="Open Sans Light" pitchFamily="2" charset="0"/>
                <a:cs typeface="Open Sans Light" pitchFamily="2" charset="0"/>
              </a:rPr>
              <a:t>25 minutes</a:t>
            </a:r>
          </a:p>
        </p:txBody>
      </p:sp>
      <p:sp>
        <p:nvSpPr>
          <p:cNvPr id="8" name="Arrow: Chevron 7">
            <a:extLst>
              <a:ext uri="{FF2B5EF4-FFF2-40B4-BE49-F238E27FC236}">
                <a16:creationId xmlns:a16="http://schemas.microsoft.com/office/drawing/2014/main" id="{F032C1BD-2A38-6431-1B64-648FAEE17B82}"/>
              </a:ext>
            </a:extLst>
          </p:cNvPr>
          <p:cNvSpPr/>
          <p:nvPr/>
        </p:nvSpPr>
        <p:spPr>
          <a:xfrm>
            <a:off x="7045000" y="1603243"/>
            <a:ext cx="3374907" cy="1270449"/>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Open Sans Light" pitchFamily="2" charset="0"/>
                <a:ea typeface="Open Sans Light" pitchFamily="2" charset="0"/>
                <a:cs typeface="Open Sans Light" pitchFamily="2" charset="0"/>
              </a:rPr>
              <a:t>Break </a:t>
            </a:r>
          </a:p>
          <a:p>
            <a:pPr algn="ctr"/>
            <a:r>
              <a:rPr lang="en-US" sz="3200" b="1">
                <a:solidFill>
                  <a:schemeClr val="bg1"/>
                </a:solidFill>
                <a:latin typeface="Open Sans Light" pitchFamily="2" charset="0"/>
                <a:ea typeface="Open Sans Light" pitchFamily="2" charset="0"/>
                <a:cs typeface="Open Sans Light" pitchFamily="2" charset="0"/>
              </a:rPr>
              <a:t>5 minutes</a:t>
            </a:r>
          </a:p>
        </p:txBody>
      </p:sp>
      <p:grpSp>
        <p:nvGrpSpPr>
          <p:cNvPr id="19" name="Group 18">
            <a:extLst>
              <a:ext uri="{FF2B5EF4-FFF2-40B4-BE49-F238E27FC236}">
                <a16:creationId xmlns:a16="http://schemas.microsoft.com/office/drawing/2014/main" id="{DC65DAAA-0E68-3143-0B93-CA22437B7AEB}"/>
              </a:ext>
            </a:extLst>
          </p:cNvPr>
          <p:cNvGrpSpPr/>
          <p:nvPr/>
        </p:nvGrpSpPr>
        <p:grpSpPr>
          <a:xfrm>
            <a:off x="679987" y="3089141"/>
            <a:ext cx="9728449" cy="1270451"/>
            <a:chOff x="945228" y="4085126"/>
            <a:chExt cx="10087501" cy="1270451"/>
          </a:xfrm>
        </p:grpSpPr>
        <p:sp>
          <p:nvSpPr>
            <p:cNvPr id="9" name="Arrow: Pentagon 8">
              <a:extLst>
                <a:ext uri="{FF2B5EF4-FFF2-40B4-BE49-F238E27FC236}">
                  <a16:creationId xmlns:a16="http://schemas.microsoft.com/office/drawing/2014/main" id="{C477B76C-D4DB-071E-373A-8722AC3AC2DD}"/>
                </a:ext>
              </a:extLst>
            </p:cNvPr>
            <p:cNvSpPr/>
            <p:nvPr/>
          </p:nvSpPr>
          <p:spPr>
            <a:xfrm>
              <a:off x="945228" y="4085126"/>
              <a:ext cx="1480843" cy="1263134"/>
            </a:xfrm>
            <a:prstGeom prst="homePlat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1" name="Arrow: Pentagon 10">
              <a:extLst>
                <a:ext uri="{FF2B5EF4-FFF2-40B4-BE49-F238E27FC236}">
                  <a16:creationId xmlns:a16="http://schemas.microsoft.com/office/drawing/2014/main" id="{35DD9C91-F0B0-A696-4834-DCE5855C99F7}"/>
                </a:ext>
              </a:extLst>
            </p:cNvPr>
            <p:cNvSpPr/>
            <p:nvPr/>
          </p:nvSpPr>
          <p:spPr>
            <a:xfrm>
              <a:off x="2366838" y="4085128"/>
              <a:ext cx="2332362" cy="1270449"/>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3" name="Arrow: Pentagon 12">
              <a:extLst>
                <a:ext uri="{FF2B5EF4-FFF2-40B4-BE49-F238E27FC236}">
                  <a16:creationId xmlns:a16="http://schemas.microsoft.com/office/drawing/2014/main" id="{B7552216-2509-90E6-64C8-BDB13A19E9EC}"/>
                </a:ext>
              </a:extLst>
            </p:cNvPr>
            <p:cNvSpPr/>
            <p:nvPr/>
          </p:nvSpPr>
          <p:spPr>
            <a:xfrm>
              <a:off x="4575543" y="4085128"/>
              <a:ext cx="2415555" cy="1270449"/>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5" name="Arrow: Pentagon 14">
              <a:extLst>
                <a:ext uri="{FF2B5EF4-FFF2-40B4-BE49-F238E27FC236}">
                  <a16:creationId xmlns:a16="http://schemas.microsoft.com/office/drawing/2014/main" id="{B6D8A3D0-50B0-A0E3-A456-C65744E54E0F}"/>
                </a:ext>
              </a:extLst>
            </p:cNvPr>
            <p:cNvSpPr/>
            <p:nvPr/>
          </p:nvSpPr>
          <p:spPr>
            <a:xfrm>
              <a:off x="6907904" y="4085127"/>
              <a:ext cx="2375093" cy="1270449"/>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p>
          </p:txBody>
        </p:sp>
        <p:sp>
          <p:nvSpPr>
            <p:cNvPr id="16" name="Arrow: Chevron 15">
              <a:extLst>
                <a:ext uri="{FF2B5EF4-FFF2-40B4-BE49-F238E27FC236}">
                  <a16:creationId xmlns:a16="http://schemas.microsoft.com/office/drawing/2014/main" id="{A8CC7870-0A0F-64CB-23E4-1E3B65D2A490}"/>
                </a:ext>
              </a:extLst>
            </p:cNvPr>
            <p:cNvSpPr/>
            <p:nvPr/>
          </p:nvSpPr>
          <p:spPr>
            <a:xfrm>
              <a:off x="8261968" y="4085126"/>
              <a:ext cx="2770761" cy="1270449"/>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Open Sans Light" pitchFamily="2" charset="0"/>
                  <a:ea typeface="Open Sans Light" pitchFamily="2" charset="0"/>
                  <a:cs typeface="Open Sans Light" pitchFamily="2" charset="0"/>
                </a:rPr>
                <a:t>Long Break</a:t>
              </a:r>
            </a:p>
          </p:txBody>
        </p:sp>
        <p:sp>
          <p:nvSpPr>
            <p:cNvPr id="10" name="Arrow: Chevron 9">
              <a:extLst>
                <a:ext uri="{FF2B5EF4-FFF2-40B4-BE49-F238E27FC236}">
                  <a16:creationId xmlns:a16="http://schemas.microsoft.com/office/drawing/2014/main" id="{3F152478-7063-74F3-D7AF-08D2BC0ABCCD}"/>
                </a:ext>
              </a:extLst>
            </p:cNvPr>
            <p:cNvSpPr/>
            <p:nvPr/>
          </p:nvSpPr>
          <p:spPr>
            <a:xfrm>
              <a:off x="1760250" y="4085128"/>
              <a:ext cx="1207988" cy="1270449"/>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bg1"/>
                </a:solidFill>
              </a:endParaRPr>
            </a:p>
          </p:txBody>
        </p:sp>
        <p:sp>
          <p:nvSpPr>
            <p:cNvPr id="12" name="Arrow: Chevron 11">
              <a:extLst>
                <a:ext uri="{FF2B5EF4-FFF2-40B4-BE49-F238E27FC236}">
                  <a16:creationId xmlns:a16="http://schemas.microsoft.com/office/drawing/2014/main" id="{2B98EC76-DEE6-6311-0E24-8D30EA15573B}"/>
                </a:ext>
              </a:extLst>
            </p:cNvPr>
            <p:cNvSpPr/>
            <p:nvPr/>
          </p:nvSpPr>
          <p:spPr>
            <a:xfrm>
              <a:off x="4033377" y="4085127"/>
              <a:ext cx="1207988" cy="1270449"/>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bg1"/>
                </a:solidFill>
              </a:endParaRPr>
            </a:p>
          </p:txBody>
        </p:sp>
        <p:sp>
          <p:nvSpPr>
            <p:cNvPr id="14" name="Arrow: Chevron 13">
              <a:extLst>
                <a:ext uri="{FF2B5EF4-FFF2-40B4-BE49-F238E27FC236}">
                  <a16:creationId xmlns:a16="http://schemas.microsoft.com/office/drawing/2014/main" id="{DE15AC64-7AFD-6DE9-071E-60C8754A679D}"/>
                </a:ext>
              </a:extLst>
            </p:cNvPr>
            <p:cNvSpPr/>
            <p:nvPr/>
          </p:nvSpPr>
          <p:spPr>
            <a:xfrm>
              <a:off x="6325276" y="4085127"/>
              <a:ext cx="1207988" cy="1270449"/>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000">
                <a:solidFill>
                  <a:schemeClr val="bg1"/>
                </a:solidFill>
              </a:endParaRPr>
            </a:p>
          </p:txBody>
        </p:sp>
        <p:sp>
          <p:nvSpPr>
            <p:cNvPr id="18" name="TextBox 17">
              <a:extLst>
                <a:ext uri="{FF2B5EF4-FFF2-40B4-BE49-F238E27FC236}">
                  <a16:creationId xmlns:a16="http://schemas.microsoft.com/office/drawing/2014/main" id="{A26FD5D4-55CC-BF37-F782-28DCEC649B56}"/>
                </a:ext>
              </a:extLst>
            </p:cNvPr>
            <p:cNvSpPr txBox="1"/>
            <p:nvPr/>
          </p:nvSpPr>
          <p:spPr>
            <a:xfrm>
              <a:off x="1424198" y="4385883"/>
              <a:ext cx="6837770" cy="646331"/>
            </a:xfrm>
            <a:prstGeom prst="rect">
              <a:avLst/>
            </a:prstGeom>
            <a:noFill/>
          </p:spPr>
          <p:txBody>
            <a:bodyPr wrap="square" rtlCol="0">
              <a:spAutoFit/>
            </a:bodyPr>
            <a:lstStyle/>
            <a:p>
              <a:pPr algn="ctr"/>
              <a:r>
                <a:rPr lang="en-US" sz="3600" b="1">
                  <a:solidFill>
                    <a:schemeClr val="bg1"/>
                  </a:solidFill>
                  <a:latin typeface="Open Sans Light" pitchFamily="2" charset="0"/>
                  <a:ea typeface="Open Sans Light" pitchFamily="2" charset="0"/>
                  <a:cs typeface="Open Sans Light" pitchFamily="2" charset="0"/>
                </a:rPr>
                <a:t>4 </a:t>
              </a:r>
              <a:r>
                <a:rPr lang="en-US" sz="3600" b="1" err="1">
                  <a:solidFill>
                    <a:schemeClr val="bg1"/>
                  </a:solidFill>
                  <a:latin typeface="Open Sans Light" pitchFamily="2" charset="0"/>
                  <a:ea typeface="Open Sans Light" pitchFamily="2" charset="0"/>
                  <a:cs typeface="Open Sans Light" pitchFamily="2" charset="0"/>
                </a:rPr>
                <a:t>Pomodoros</a:t>
              </a:r>
              <a:endParaRPr lang="en-US" sz="3600" b="1">
                <a:solidFill>
                  <a:schemeClr val="bg1"/>
                </a:solidFill>
                <a:latin typeface="Open Sans Light" pitchFamily="2" charset="0"/>
                <a:ea typeface="Open Sans Light" pitchFamily="2" charset="0"/>
                <a:cs typeface="Open Sans Light" pitchFamily="2" charset="0"/>
              </a:endParaRPr>
            </a:p>
          </p:txBody>
        </p:sp>
      </p:grpSp>
      <p:grpSp>
        <p:nvGrpSpPr>
          <p:cNvPr id="5" name="Group 4">
            <a:extLst>
              <a:ext uri="{FF2B5EF4-FFF2-40B4-BE49-F238E27FC236}">
                <a16:creationId xmlns:a16="http://schemas.microsoft.com/office/drawing/2014/main" id="{133CEB42-9D5E-118B-9888-E69C7A4B72ED}"/>
              </a:ext>
            </a:extLst>
          </p:cNvPr>
          <p:cNvGrpSpPr/>
          <p:nvPr/>
        </p:nvGrpSpPr>
        <p:grpSpPr>
          <a:xfrm>
            <a:off x="663210" y="4630500"/>
            <a:ext cx="9756697" cy="1270451"/>
            <a:chOff x="915940" y="4085126"/>
            <a:chExt cx="10116789" cy="1270451"/>
          </a:xfrm>
        </p:grpSpPr>
        <p:sp>
          <p:nvSpPr>
            <p:cNvPr id="6" name="Arrow: Pentagon 5">
              <a:extLst>
                <a:ext uri="{FF2B5EF4-FFF2-40B4-BE49-F238E27FC236}">
                  <a16:creationId xmlns:a16="http://schemas.microsoft.com/office/drawing/2014/main" id="{21D23323-70F3-8BF7-D165-E7E54DB43E33}"/>
                </a:ext>
              </a:extLst>
            </p:cNvPr>
            <p:cNvSpPr/>
            <p:nvPr/>
          </p:nvSpPr>
          <p:spPr>
            <a:xfrm>
              <a:off x="915940" y="4085126"/>
              <a:ext cx="1480844" cy="1263134"/>
            </a:xfrm>
            <a:prstGeom prst="homePlate">
              <a:avLst>
                <a:gd name="adj" fmla="val 48323"/>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2000" b="1" dirty="0">
                  <a:latin typeface="Open Sans Light" pitchFamily="2" charset="0"/>
                  <a:ea typeface="Open Sans Light" pitchFamily="2" charset="0"/>
                  <a:cs typeface="Open Sans Light" pitchFamily="2" charset="0"/>
                </a:rPr>
                <a:t>Respond to email</a:t>
              </a:r>
            </a:p>
          </p:txBody>
        </p:sp>
        <p:sp>
          <p:nvSpPr>
            <p:cNvPr id="17" name="Arrow: Pentagon 16">
              <a:extLst>
                <a:ext uri="{FF2B5EF4-FFF2-40B4-BE49-F238E27FC236}">
                  <a16:creationId xmlns:a16="http://schemas.microsoft.com/office/drawing/2014/main" id="{F9E25BC8-AC33-4D88-BF33-2395CF49DDFF}"/>
                </a:ext>
              </a:extLst>
            </p:cNvPr>
            <p:cNvSpPr/>
            <p:nvPr/>
          </p:nvSpPr>
          <p:spPr>
            <a:xfrm>
              <a:off x="2366838" y="4085128"/>
              <a:ext cx="2332362" cy="1270449"/>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b="1" dirty="0">
                  <a:latin typeface="Open Sans Light" pitchFamily="2" charset="0"/>
                  <a:ea typeface="Open Sans Light" pitchFamily="2" charset="0"/>
                  <a:cs typeface="Open Sans Light" pitchFamily="2" charset="0"/>
                </a:rPr>
                <a:t>Draft curriculum</a:t>
              </a:r>
            </a:p>
          </p:txBody>
        </p:sp>
        <p:sp>
          <p:nvSpPr>
            <p:cNvPr id="20" name="Arrow: Pentagon 19">
              <a:extLst>
                <a:ext uri="{FF2B5EF4-FFF2-40B4-BE49-F238E27FC236}">
                  <a16:creationId xmlns:a16="http://schemas.microsoft.com/office/drawing/2014/main" id="{540882E5-A81F-CDC2-CC3E-4D9826190D40}"/>
                </a:ext>
              </a:extLst>
            </p:cNvPr>
            <p:cNvSpPr/>
            <p:nvPr/>
          </p:nvSpPr>
          <p:spPr>
            <a:xfrm>
              <a:off x="4575543" y="4085128"/>
              <a:ext cx="2415555" cy="1270449"/>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2400" b="1" dirty="0">
                  <a:latin typeface="Open Sans Light" pitchFamily="2" charset="0"/>
                  <a:ea typeface="Open Sans Light" pitchFamily="2" charset="0"/>
                  <a:cs typeface="Open Sans Light" pitchFamily="2" charset="0"/>
                </a:rPr>
                <a:t>Meeting</a:t>
              </a:r>
            </a:p>
          </p:txBody>
        </p:sp>
        <p:sp>
          <p:nvSpPr>
            <p:cNvPr id="21" name="Arrow: Pentagon 20">
              <a:extLst>
                <a:ext uri="{FF2B5EF4-FFF2-40B4-BE49-F238E27FC236}">
                  <a16:creationId xmlns:a16="http://schemas.microsoft.com/office/drawing/2014/main" id="{8084BDCE-0C4C-38E4-426C-6C0758F0D7DD}"/>
                </a:ext>
              </a:extLst>
            </p:cNvPr>
            <p:cNvSpPr/>
            <p:nvPr/>
          </p:nvSpPr>
          <p:spPr>
            <a:xfrm>
              <a:off x="6907904" y="4085127"/>
              <a:ext cx="2375093" cy="1270449"/>
            </a:xfrm>
            <a:prstGeom prst="homePlate">
              <a:avLst/>
            </a:prstGeom>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sz="2200" b="1" dirty="0">
                  <a:latin typeface="Open Sans Light" pitchFamily="2" charset="0"/>
                  <a:ea typeface="Open Sans Light" pitchFamily="2" charset="0"/>
                  <a:cs typeface="Open Sans Light" pitchFamily="2" charset="0"/>
                </a:rPr>
                <a:t>Review resumes</a:t>
              </a:r>
            </a:p>
          </p:txBody>
        </p:sp>
        <p:sp>
          <p:nvSpPr>
            <p:cNvPr id="22" name="Arrow: Chevron 21">
              <a:extLst>
                <a:ext uri="{FF2B5EF4-FFF2-40B4-BE49-F238E27FC236}">
                  <a16:creationId xmlns:a16="http://schemas.microsoft.com/office/drawing/2014/main" id="{8E3921C0-169D-6CA4-5491-F0494A9873CC}"/>
                </a:ext>
              </a:extLst>
            </p:cNvPr>
            <p:cNvSpPr/>
            <p:nvPr/>
          </p:nvSpPr>
          <p:spPr>
            <a:xfrm>
              <a:off x="8261968" y="4085126"/>
              <a:ext cx="2770761" cy="1270449"/>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Open Sans Light" pitchFamily="2" charset="0"/>
                  <a:ea typeface="Open Sans Light" pitchFamily="2" charset="0"/>
                  <a:cs typeface="Open Sans Light" pitchFamily="2" charset="0"/>
                </a:rPr>
                <a:t>Long Break</a:t>
              </a:r>
            </a:p>
          </p:txBody>
        </p:sp>
        <p:sp>
          <p:nvSpPr>
            <p:cNvPr id="23" name="Arrow: Chevron 22">
              <a:extLst>
                <a:ext uri="{FF2B5EF4-FFF2-40B4-BE49-F238E27FC236}">
                  <a16:creationId xmlns:a16="http://schemas.microsoft.com/office/drawing/2014/main" id="{07FA26B1-5825-2AAC-36BC-12E363423E54}"/>
                </a:ext>
              </a:extLst>
            </p:cNvPr>
            <p:cNvSpPr/>
            <p:nvPr/>
          </p:nvSpPr>
          <p:spPr>
            <a:xfrm>
              <a:off x="1755679" y="4085128"/>
              <a:ext cx="1219882" cy="1270449"/>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vert="wordArtVert" rtlCol="0" anchor="ctr"/>
            <a:lstStyle/>
            <a:p>
              <a:pPr algn="ctr"/>
              <a:endParaRPr lang="en-US" sz="1200" dirty="0">
                <a:solidFill>
                  <a:schemeClr val="bg1"/>
                </a:solidFill>
              </a:endParaRPr>
            </a:p>
          </p:txBody>
        </p:sp>
        <p:sp>
          <p:nvSpPr>
            <p:cNvPr id="24" name="Arrow: Chevron 23">
              <a:extLst>
                <a:ext uri="{FF2B5EF4-FFF2-40B4-BE49-F238E27FC236}">
                  <a16:creationId xmlns:a16="http://schemas.microsoft.com/office/drawing/2014/main" id="{D46A90BD-4329-8F88-EDA3-754C9C5AB30D}"/>
                </a:ext>
              </a:extLst>
            </p:cNvPr>
            <p:cNvSpPr/>
            <p:nvPr/>
          </p:nvSpPr>
          <p:spPr>
            <a:xfrm>
              <a:off x="4033377" y="4085127"/>
              <a:ext cx="1207988" cy="1270449"/>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vert="wordArtVert" rtlCol="0" anchor="ctr"/>
            <a:lstStyle/>
            <a:p>
              <a:pPr algn="ctr"/>
              <a:endParaRPr lang="en-US" sz="1200">
                <a:solidFill>
                  <a:schemeClr val="bg1"/>
                </a:solidFill>
              </a:endParaRPr>
            </a:p>
          </p:txBody>
        </p:sp>
        <p:sp>
          <p:nvSpPr>
            <p:cNvPr id="25" name="Arrow: Chevron 24">
              <a:extLst>
                <a:ext uri="{FF2B5EF4-FFF2-40B4-BE49-F238E27FC236}">
                  <a16:creationId xmlns:a16="http://schemas.microsoft.com/office/drawing/2014/main" id="{BAC98093-102A-4BC4-16E0-A8BCF348D459}"/>
                </a:ext>
              </a:extLst>
            </p:cNvPr>
            <p:cNvSpPr/>
            <p:nvPr/>
          </p:nvSpPr>
          <p:spPr>
            <a:xfrm>
              <a:off x="6325276" y="4085127"/>
              <a:ext cx="1207988" cy="1270449"/>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vert="wordArtVert" rtlCol="0" anchor="ctr"/>
            <a:lstStyle/>
            <a:p>
              <a:pPr algn="ctr"/>
              <a:endParaRPr lang="en-US" sz="1200">
                <a:solidFill>
                  <a:schemeClr val="bg1"/>
                </a:solidFill>
              </a:endParaRPr>
            </a:p>
          </p:txBody>
        </p:sp>
      </p:grpSp>
      <p:sp>
        <p:nvSpPr>
          <p:cNvPr id="34" name="TextBox 33">
            <a:extLst>
              <a:ext uri="{FF2B5EF4-FFF2-40B4-BE49-F238E27FC236}">
                <a16:creationId xmlns:a16="http://schemas.microsoft.com/office/drawing/2014/main" id="{C60EBB3D-60F1-DC00-C1E0-90963F9A2B7B}"/>
              </a:ext>
            </a:extLst>
          </p:cNvPr>
          <p:cNvSpPr txBox="1"/>
          <p:nvPr/>
        </p:nvSpPr>
        <p:spPr>
          <a:xfrm rot="16200000">
            <a:off x="1806799" y="5081057"/>
            <a:ext cx="779381" cy="369332"/>
          </a:xfrm>
          <a:prstGeom prst="rect">
            <a:avLst/>
          </a:prstGeom>
          <a:noFill/>
        </p:spPr>
        <p:txBody>
          <a:bodyPr wrap="none" rtlCol="0">
            <a:spAutoFit/>
          </a:bodyPr>
          <a:lstStyle/>
          <a:p>
            <a:r>
              <a:rPr lang="en-US" b="1">
                <a:solidFill>
                  <a:schemeClr val="bg1"/>
                </a:solidFill>
                <a:latin typeface="Open Sans Light" pitchFamily="2" charset="0"/>
                <a:ea typeface="Open Sans Light" pitchFamily="2" charset="0"/>
                <a:cs typeface="Open Sans Light" pitchFamily="2" charset="0"/>
              </a:rPr>
              <a:t>Break</a:t>
            </a:r>
          </a:p>
        </p:txBody>
      </p:sp>
      <p:sp>
        <p:nvSpPr>
          <p:cNvPr id="39" name="TextBox 38">
            <a:extLst>
              <a:ext uri="{FF2B5EF4-FFF2-40B4-BE49-F238E27FC236}">
                <a16:creationId xmlns:a16="http://schemas.microsoft.com/office/drawing/2014/main" id="{D42B5904-26D9-78C9-75E8-581027136A82}"/>
              </a:ext>
            </a:extLst>
          </p:cNvPr>
          <p:cNvSpPr txBox="1"/>
          <p:nvPr/>
        </p:nvSpPr>
        <p:spPr>
          <a:xfrm rot="16200000">
            <a:off x="3972766" y="5081057"/>
            <a:ext cx="779381" cy="369332"/>
          </a:xfrm>
          <a:prstGeom prst="rect">
            <a:avLst/>
          </a:prstGeom>
          <a:noFill/>
        </p:spPr>
        <p:txBody>
          <a:bodyPr wrap="none" rtlCol="0">
            <a:spAutoFit/>
          </a:bodyPr>
          <a:lstStyle/>
          <a:p>
            <a:r>
              <a:rPr lang="en-US" b="1">
                <a:solidFill>
                  <a:schemeClr val="bg1"/>
                </a:solidFill>
                <a:latin typeface="Open Sans Light" pitchFamily="2" charset="0"/>
                <a:ea typeface="Open Sans Light" pitchFamily="2" charset="0"/>
                <a:cs typeface="Open Sans Light" pitchFamily="2" charset="0"/>
              </a:rPr>
              <a:t>Break</a:t>
            </a:r>
          </a:p>
        </p:txBody>
      </p:sp>
      <p:sp>
        <p:nvSpPr>
          <p:cNvPr id="40" name="TextBox 39">
            <a:extLst>
              <a:ext uri="{FF2B5EF4-FFF2-40B4-BE49-F238E27FC236}">
                <a16:creationId xmlns:a16="http://schemas.microsoft.com/office/drawing/2014/main" id="{EE7B3797-6066-E4DA-2195-A30668B54E33}"/>
              </a:ext>
            </a:extLst>
          </p:cNvPr>
          <p:cNvSpPr txBox="1"/>
          <p:nvPr/>
        </p:nvSpPr>
        <p:spPr>
          <a:xfrm rot="16200000">
            <a:off x="6209210" y="5081056"/>
            <a:ext cx="779381" cy="369332"/>
          </a:xfrm>
          <a:prstGeom prst="rect">
            <a:avLst/>
          </a:prstGeom>
          <a:noFill/>
        </p:spPr>
        <p:txBody>
          <a:bodyPr wrap="none" rtlCol="0">
            <a:spAutoFit/>
          </a:bodyPr>
          <a:lstStyle/>
          <a:p>
            <a:r>
              <a:rPr lang="en-US" b="1">
                <a:solidFill>
                  <a:schemeClr val="bg1"/>
                </a:solidFill>
                <a:latin typeface="Open Sans Light" pitchFamily="2" charset="0"/>
                <a:ea typeface="Open Sans Light" pitchFamily="2" charset="0"/>
                <a:cs typeface="Open Sans Light" pitchFamily="2" charset="0"/>
              </a:rPr>
              <a:t>Break</a:t>
            </a:r>
          </a:p>
        </p:txBody>
      </p:sp>
    </p:spTree>
    <p:extLst>
      <p:ext uri="{BB962C8B-B14F-4D97-AF65-F5344CB8AC3E}">
        <p14:creationId xmlns:p14="http://schemas.microsoft.com/office/powerpoint/2010/main" val="1053346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0261E-82BD-A1B2-14B2-F3114E266EF4}"/>
              </a:ext>
            </a:extLst>
          </p:cNvPr>
          <p:cNvSpPr>
            <a:spLocks noGrp="1"/>
          </p:cNvSpPr>
          <p:nvPr>
            <p:ph type="title"/>
          </p:nvPr>
        </p:nvSpPr>
        <p:spPr>
          <a:xfrm>
            <a:off x="5536734" y="609600"/>
            <a:ext cx="3737268" cy="1320800"/>
          </a:xfrm>
        </p:spPr>
        <p:txBody>
          <a:bodyPr>
            <a:normAutofit/>
          </a:bodyPr>
          <a:lstStyle/>
          <a:p>
            <a:r>
              <a:rPr lang="en-US" sz="4400">
                <a:latin typeface="Oswald" panose="00000500000000000000" pitchFamily="2" charset="0"/>
              </a:rPr>
              <a:t>Make a Plan</a:t>
            </a:r>
          </a:p>
        </p:txBody>
      </p:sp>
      <p:sp>
        <p:nvSpPr>
          <p:cNvPr id="9" name="Content Placeholder 8">
            <a:extLst>
              <a:ext uri="{FF2B5EF4-FFF2-40B4-BE49-F238E27FC236}">
                <a16:creationId xmlns:a16="http://schemas.microsoft.com/office/drawing/2014/main" id="{5461D241-AA60-50C1-1318-17620DE51A23}"/>
              </a:ext>
            </a:extLst>
          </p:cNvPr>
          <p:cNvSpPr>
            <a:spLocks noGrp="1"/>
          </p:cNvSpPr>
          <p:nvPr>
            <p:ph idx="1"/>
          </p:nvPr>
        </p:nvSpPr>
        <p:spPr>
          <a:xfrm>
            <a:off x="5394960" y="2167904"/>
            <a:ext cx="4878098" cy="3880773"/>
          </a:xfrm>
        </p:spPr>
        <p:txBody>
          <a:bodyPr>
            <a:normAutofit fontScale="92500" lnSpcReduction="20000"/>
          </a:bodyPr>
          <a:lstStyle/>
          <a:p>
            <a:r>
              <a:rPr lang="en-US"/>
              <a:t>Consider tomorrow’s schedule:</a:t>
            </a:r>
          </a:p>
          <a:p>
            <a:pPr lvl="1"/>
            <a:r>
              <a:rPr lang="en-US"/>
              <a:t>Where are there opportunities for breaks?</a:t>
            </a:r>
          </a:p>
          <a:p>
            <a:pPr lvl="1"/>
            <a:r>
              <a:rPr lang="en-US"/>
              <a:t>What tasks can be scheduled and mapped using </a:t>
            </a:r>
            <a:r>
              <a:rPr lang="en-US" err="1"/>
              <a:t>pomodoros</a:t>
            </a:r>
            <a:r>
              <a:rPr lang="en-US"/>
              <a:t>?</a:t>
            </a:r>
          </a:p>
        </p:txBody>
      </p:sp>
      <p:pic>
        <p:nvPicPr>
          <p:cNvPr id="5" name="Content Placeholder 4" descr="A person standing next to a calendar&#10;&#10;AI-generated content may be incorrect.">
            <a:extLst>
              <a:ext uri="{FF2B5EF4-FFF2-40B4-BE49-F238E27FC236}">
                <a16:creationId xmlns:a16="http://schemas.microsoft.com/office/drawing/2014/main" id="{21F66A46-39CA-5E14-1934-3DD8C74BC823}"/>
              </a:ext>
            </a:extLst>
          </p:cNvPr>
          <p:cNvPicPr>
            <a:picLocks noChangeAspect="1"/>
          </p:cNvPicPr>
          <p:nvPr/>
        </p:nvPicPr>
        <p:blipFill>
          <a:blip r:embed="rId3">
            <a:extLst>
              <a:ext uri="{28A0092B-C50C-407E-A947-70E740481C1C}">
                <a14:useLocalDpi xmlns:a14="http://schemas.microsoft.com/office/drawing/2010/main" val="0"/>
              </a:ext>
            </a:extLst>
          </a:blip>
          <a:srcRect l="9112" r="38378" b="-2"/>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2"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68323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98048-EF99-24BF-BC59-55D48A9C907F}"/>
              </a:ext>
            </a:extLst>
          </p:cNvPr>
          <p:cNvSpPr>
            <a:spLocks noGrp="1"/>
          </p:cNvSpPr>
          <p:nvPr>
            <p:ph type="title"/>
          </p:nvPr>
        </p:nvSpPr>
        <p:spPr/>
        <p:txBody>
          <a:bodyPr>
            <a:normAutofit/>
          </a:bodyPr>
          <a:lstStyle/>
          <a:p>
            <a:r>
              <a:rPr lang="en-US" sz="4400" dirty="0"/>
              <a:t>Keep It Going</a:t>
            </a:r>
          </a:p>
        </p:txBody>
      </p:sp>
      <p:sp>
        <p:nvSpPr>
          <p:cNvPr id="3" name="Content Placeholder 2">
            <a:extLst>
              <a:ext uri="{FF2B5EF4-FFF2-40B4-BE49-F238E27FC236}">
                <a16:creationId xmlns:a16="http://schemas.microsoft.com/office/drawing/2014/main" id="{D587D3EC-110E-BB1F-823E-8FC0223ACDD4}"/>
              </a:ext>
            </a:extLst>
          </p:cNvPr>
          <p:cNvSpPr>
            <a:spLocks noGrp="1"/>
          </p:cNvSpPr>
          <p:nvPr>
            <p:ph idx="1"/>
          </p:nvPr>
        </p:nvSpPr>
        <p:spPr>
          <a:xfrm>
            <a:off x="677334" y="2160589"/>
            <a:ext cx="10989430" cy="3880773"/>
          </a:xfrm>
        </p:spPr>
        <p:txBody>
          <a:bodyPr/>
          <a:lstStyle/>
          <a:p>
            <a:r>
              <a:rPr lang="en-US" dirty="0"/>
              <a:t>Use the Eisenhower Matrix to prioritize your week</a:t>
            </a:r>
          </a:p>
          <a:p>
            <a:r>
              <a:rPr lang="en-US" dirty="0"/>
              <a:t>Use RACI on an upcoming project</a:t>
            </a:r>
          </a:p>
          <a:p>
            <a:r>
              <a:rPr lang="en-US" dirty="0"/>
              <a:t>Find time to try the Pomodoro Technique</a:t>
            </a:r>
          </a:p>
        </p:txBody>
      </p:sp>
    </p:spTree>
    <p:extLst>
      <p:ext uri="{BB962C8B-B14F-4D97-AF65-F5344CB8AC3E}">
        <p14:creationId xmlns:p14="http://schemas.microsoft.com/office/powerpoint/2010/main" val="2205601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10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C1E4-9AA1-3391-D961-F401D4F5AEF3}"/>
              </a:ext>
            </a:extLst>
          </p:cNvPr>
          <p:cNvSpPr>
            <a:spLocks noGrp="1"/>
          </p:cNvSpPr>
          <p:nvPr>
            <p:ph type="ctrTitle"/>
          </p:nvPr>
        </p:nvSpPr>
        <p:spPr/>
        <p:txBody>
          <a:bodyPr/>
          <a:lstStyle/>
          <a:p>
            <a:r>
              <a:rPr lang="en-US"/>
              <a:t>Buying Time</a:t>
            </a:r>
          </a:p>
        </p:txBody>
      </p:sp>
      <p:sp>
        <p:nvSpPr>
          <p:cNvPr id="3" name="Subtitle 2">
            <a:extLst>
              <a:ext uri="{FF2B5EF4-FFF2-40B4-BE49-F238E27FC236}">
                <a16:creationId xmlns:a16="http://schemas.microsoft.com/office/drawing/2014/main" id="{A373A3B3-2B32-088E-D7EA-C40A3EEB71D3}"/>
              </a:ext>
            </a:extLst>
          </p:cNvPr>
          <p:cNvSpPr>
            <a:spLocks noGrp="1"/>
          </p:cNvSpPr>
          <p:nvPr>
            <p:ph type="subTitle" idx="1"/>
          </p:nvPr>
        </p:nvSpPr>
        <p:spPr/>
        <p:txBody>
          <a:bodyPr>
            <a:normAutofit lnSpcReduction="10000"/>
          </a:bodyPr>
          <a:lstStyle/>
          <a:p>
            <a:r>
              <a:rPr lang="en-US"/>
              <a:t>Project Management When There Aren't Enough Hours in a Day</a:t>
            </a:r>
          </a:p>
        </p:txBody>
      </p:sp>
      <p:sp>
        <p:nvSpPr>
          <p:cNvPr id="4" name="Text Placeholder 3">
            <a:extLst>
              <a:ext uri="{FF2B5EF4-FFF2-40B4-BE49-F238E27FC236}">
                <a16:creationId xmlns:a16="http://schemas.microsoft.com/office/drawing/2014/main" id="{B71E0CB6-F679-CD21-312C-4C67EEED583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39013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5497E-08E1-C352-3C7F-5D3363CC5C2B}"/>
              </a:ext>
            </a:extLst>
          </p:cNvPr>
          <p:cNvSpPr>
            <a:spLocks noGrp="1"/>
          </p:cNvSpPr>
          <p:nvPr>
            <p:ph type="title"/>
          </p:nvPr>
        </p:nvSpPr>
        <p:spPr/>
        <p:txBody>
          <a:bodyPr>
            <a:normAutofit/>
          </a:bodyPr>
          <a:lstStyle/>
          <a:p>
            <a:r>
              <a:rPr lang="en-US" sz="4400">
                <a:latin typeface="Oswald" panose="00000500000000000000" pitchFamily="2" charset="0"/>
              </a:rPr>
              <a:t>Familiarity Check</a:t>
            </a:r>
          </a:p>
        </p:txBody>
      </p:sp>
      <p:graphicFrame>
        <p:nvGraphicFramePr>
          <p:cNvPr id="4" name="Content Placeholder 3">
            <a:extLst>
              <a:ext uri="{FF2B5EF4-FFF2-40B4-BE49-F238E27FC236}">
                <a16:creationId xmlns:a16="http://schemas.microsoft.com/office/drawing/2014/main" id="{0D917BEE-A15E-DE45-579E-BCFC392C0118}"/>
              </a:ext>
            </a:extLst>
          </p:cNvPr>
          <p:cNvGraphicFramePr>
            <a:graphicFrameLocks noGrp="1"/>
          </p:cNvGraphicFramePr>
          <p:nvPr>
            <p:ph idx="1"/>
            <p:extLst>
              <p:ext uri="{D42A27DB-BD31-4B8C-83A1-F6EECF244321}">
                <p14:modId xmlns:p14="http://schemas.microsoft.com/office/powerpoint/2010/main" val="2250571636"/>
              </p:ext>
            </p:extLst>
          </p:nvPr>
        </p:nvGraphicFramePr>
        <p:xfrm>
          <a:off x="677863" y="1839433"/>
          <a:ext cx="8997765" cy="4263655"/>
        </p:xfrm>
        <a:graphic>
          <a:graphicData uri="http://schemas.openxmlformats.org/drawingml/2006/table">
            <a:tbl>
              <a:tblPr firstRow="1" bandRow="1">
                <a:tableStyleId>{5C22544A-7EE6-4342-B048-85BDC9FD1C3A}</a:tableStyleId>
              </a:tblPr>
              <a:tblGrid>
                <a:gridCol w="2999255">
                  <a:extLst>
                    <a:ext uri="{9D8B030D-6E8A-4147-A177-3AD203B41FA5}">
                      <a16:colId xmlns:a16="http://schemas.microsoft.com/office/drawing/2014/main" val="1542926278"/>
                    </a:ext>
                  </a:extLst>
                </a:gridCol>
                <a:gridCol w="2999255">
                  <a:extLst>
                    <a:ext uri="{9D8B030D-6E8A-4147-A177-3AD203B41FA5}">
                      <a16:colId xmlns:a16="http://schemas.microsoft.com/office/drawing/2014/main" val="3019057204"/>
                    </a:ext>
                  </a:extLst>
                </a:gridCol>
                <a:gridCol w="2999255">
                  <a:extLst>
                    <a:ext uri="{9D8B030D-6E8A-4147-A177-3AD203B41FA5}">
                      <a16:colId xmlns:a16="http://schemas.microsoft.com/office/drawing/2014/main" val="3421484108"/>
                    </a:ext>
                  </a:extLst>
                </a:gridCol>
              </a:tblGrid>
              <a:tr h="4263655">
                <a:tc>
                  <a:txBody>
                    <a:bodyPr/>
                    <a:lstStyle/>
                    <a:p>
                      <a:pPr algn="ctr"/>
                      <a:br>
                        <a:rPr lang="en-US" sz="3200">
                          <a:latin typeface="Open Sans Light" pitchFamily="2" charset="0"/>
                          <a:ea typeface="Open Sans Light" pitchFamily="2" charset="0"/>
                          <a:cs typeface="Open Sans Light" pitchFamily="2" charset="0"/>
                        </a:rPr>
                      </a:br>
                      <a:r>
                        <a:rPr lang="en-US" sz="3200">
                          <a:latin typeface="Open Sans Light" pitchFamily="2" charset="0"/>
                          <a:ea typeface="Open Sans Light" pitchFamily="2" charset="0"/>
                          <a:cs typeface="Open Sans Light" pitchFamily="2" charset="0"/>
                        </a:rPr>
                        <a:t>Eisenhower Matrix</a:t>
                      </a:r>
                    </a:p>
                    <a:p>
                      <a:pPr algn="ctr"/>
                      <a:endParaRPr lang="en-US" sz="3200">
                        <a:latin typeface="Open Sans Light" pitchFamily="2" charset="0"/>
                        <a:ea typeface="Open Sans Light" pitchFamily="2" charset="0"/>
                        <a:cs typeface="Open Sans Light" pitchFamily="2" charset="0"/>
                      </a:endParaRPr>
                    </a:p>
                    <a:p>
                      <a:pPr algn="ctr"/>
                      <a:endParaRPr lang="en-US" sz="3200">
                        <a:latin typeface="Open Sans Light" pitchFamily="2" charset="0"/>
                        <a:ea typeface="Open Sans Light" pitchFamily="2" charset="0"/>
                        <a:cs typeface="Open Sans Light" pitchFamily="2" charset="0"/>
                      </a:endParaRPr>
                    </a:p>
                  </a:txBody>
                  <a:tcPr>
                    <a:solidFill>
                      <a:schemeClr val="accent2"/>
                    </a:solidFill>
                  </a:tcPr>
                </a:tc>
                <a:tc>
                  <a:txBody>
                    <a:bodyPr/>
                    <a:lstStyle/>
                    <a:p>
                      <a:pPr algn="ctr"/>
                      <a:r>
                        <a:rPr lang="en-US" sz="3200" u="none">
                          <a:latin typeface="Oswald" panose="00000500000000000000" pitchFamily="2" charset="0"/>
                          <a:ea typeface="Open Sans Light" pitchFamily="2" charset="0"/>
                          <a:cs typeface="Open Sans Light" pitchFamily="2" charset="0"/>
                        </a:rPr>
                        <a:t>R</a:t>
                      </a:r>
                      <a:r>
                        <a:rPr lang="en-US" sz="3200">
                          <a:latin typeface="Open Sans Light" pitchFamily="2" charset="0"/>
                          <a:ea typeface="Open Sans Light" pitchFamily="2" charset="0"/>
                          <a:cs typeface="Open Sans Light" pitchFamily="2" charset="0"/>
                        </a:rPr>
                        <a:t>esponsible </a:t>
                      </a:r>
                      <a:r>
                        <a:rPr lang="en-US" sz="3200" u="none">
                          <a:latin typeface="Oswald" panose="00000500000000000000" pitchFamily="2" charset="0"/>
                          <a:ea typeface="Open Sans Light" pitchFamily="2" charset="0"/>
                          <a:cs typeface="Open Sans Light" pitchFamily="2" charset="0"/>
                        </a:rPr>
                        <a:t>A</a:t>
                      </a:r>
                      <a:r>
                        <a:rPr lang="en-US" sz="3200">
                          <a:latin typeface="Open Sans Light" pitchFamily="2" charset="0"/>
                          <a:ea typeface="Open Sans Light" pitchFamily="2" charset="0"/>
                          <a:cs typeface="Open Sans Light" pitchFamily="2" charset="0"/>
                        </a:rPr>
                        <a:t>ccountable </a:t>
                      </a:r>
                      <a:r>
                        <a:rPr lang="en-US" sz="3200" u="none">
                          <a:latin typeface="Oswald" panose="00000500000000000000" pitchFamily="2" charset="0"/>
                          <a:ea typeface="Open Sans Light" pitchFamily="2" charset="0"/>
                          <a:cs typeface="Open Sans Light" pitchFamily="2" charset="0"/>
                        </a:rPr>
                        <a:t>C</a:t>
                      </a:r>
                      <a:r>
                        <a:rPr lang="en-US" sz="3200">
                          <a:latin typeface="Open Sans Light" pitchFamily="2" charset="0"/>
                          <a:ea typeface="Open Sans Light" pitchFamily="2" charset="0"/>
                          <a:cs typeface="Open Sans Light" pitchFamily="2" charset="0"/>
                        </a:rPr>
                        <a:t>onsulted </a:t>
                      </a:r>
                      <a:r>
                        <a:rPr lang="en-US" sz="3200" u="none">
                          <a:latin typeface="Oswald" panose="00000500000000000000" pitchFamily="2" charset="0"/>
                          <a:ea typeface="Open Sans Light" pitchFamily="2" charset="0"/>
                          <a:cs typeface="Open Sans Light" pitchFamily="2" charset="0"/>
                        </a:rPr>
                        <a:t>I</a:t>
                      </a:r>
                      <a:r>
                        <a:rPr lang="en-US" sz="3200">
                          <a:latin typeface="Open Sans Light" pitchFamily="2" charset="0"/>
                          <a:ea typeface="Open Sans Light" pitchFamily="2" charset="0"/>
                          <a:cs typeface="Open Sans Light" pitchFamily="2" charset="0"/>
                        </a:rPr>
                        <a:t>nformed</a:t>
                      </a:r>
                    </a:p>
                  </a:txBody>
                  <a:tcPr>
                    <a:solidFill>
                      <a:srgbClr val="B98EBF"/>
                    </a:solidFill>
                  </a:tcPr>
                </a:tc>
                <a:tc>
                  <a:txBody>
                    <a:bodyPr/>
                    <a:lstStyle/>
                    <a:p>
                      <a:pPr algn="ctr"/>
                      <a:br>
                        <a:rPr lang="en-US" sz="3200">
                          <a:latin typeface="Open Sans Light" pitchFamily="2" charset="0"/>
                          <a:ea typeface="Open Sans Light" pitchFamily="2" charset="0"/>
                          <a:cs typeface="Open Sans Light" pitchFamily="2" charset="0"/>
                        </a:rPr>
                      </a:br>
                      <a:r>
                        <a:rPr lang="en-US" sz="3200">
                          <a:latin typeface="Open Sans Light" pitchFamily="2" charset="0"/>
                          <a:ea typeface="Open Sans Light" pitchFamily="2" charset="0"/>
                          <a:cs typeface="Open Sans Light" pitchFamily="2" charset="0"/>
                        </a:rPr>
                        <a:t>Pomodoro</a:t>
                      </a:r>
                    </a:p>
                    <a:p>
                      <a:pPr algn="ctr"/>
                      <a:endParaRPr lang="en-US" sz="3200">
                        <a:latin typeface="Open Sans Light" pitchFamily="2" charset="0"/>
                        <a:ea typeface="Open Sans Light" pitchFamily="2" charset="0"/>
                        <a:cs typeface="Open Sans Light" pitchFamily="2" charset="0"/>
                      </a:endParaRPr>
                    </a:p>
                    <a:p>
                      <a:pPr algn="ctr"/>
                      <a:endParaRPr lang="en-US" sz="3200">
                        <a:latin typeface="Open Sans Light" pitchFamily="2" charset="0"/>
                        <a:ea typeface="Open Sans Light" pitchFamily="2" charset="0"/>
                        <a:cs typeface="Open Sans Light" pitchFamily="2" charset="0"/>
                      </a:endParaRPr>
                    </a:p>
                  </a:txBody>
                  <a:tcPr>
                    <a:solidFill>
                      <a:schemeClr val="accent1"/>
                    </a:solidFill>
                  </a:tcPr>
                </a:tc>
                <a:extLst>
                  <a:ext uri="{0D108BD9-81ED-4DB2-BD59-A6C34878D82A}">
                    <a16:rowId xmlns:a16="http://schemas.microsoft.com/office/drawing/2014/main" val="2061139181"/>
                  </a:ext>
                </a:extLst>
              </a:tr>
            </a:tbl>
          </a:graphicData>
        </a:graphic>
      </p:graphicFrame>
      <p:pic>
        <p:nvPicPr>
          <p:cNvPr id="9" name="Graphic 8" descr="Man wearing a hoodie">
            <a:extLst>
              <a:ext uri="{FF2B5EF4-FFF2-40B4-BE49-F238E27FC236}">
                <a16:creationId xmlns:a16="http://schemas.microsoft.com/office/drawing/2014/main" id="{1E96D74D-B5E6-E2BE-0143-6EB7D4DC08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6739" y="4357960"/>
            <a:ext cx="1189171" cy="1603178"/>
          </a:xfrm>
          <a:prstGeom prst="rect">
            <a:avLst/>
          </a:prstGeom>
        </p:spPr>
      </p:pic>
      <p:pic>
        <p:nvPicPr>
          <p:cNvPr id="10" name="Graphic 9" descr="Curly haired woman raising hand">
            <a:extLst>
              <a:ext uri="{FF2B5EF4-FFF2-40B4-BE49-F238E27FC236}">
                <a16:creationId xmlns:a16="http://schemas.microsoft.com/office/drawing/2014/main" id="{A6D872D3-3F5B-B4AE-359F-7C4E96CC02B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32372" y="4313915"/>
            <a:ext cx="1294875" cy="1638413"/>
          </a:xfrm>
          <a:prstGeom prst="rect">
            <a:avLst/>
          </a:prstGeom>
        </p:spPr>
      </p:pic>
      <p:pic>
        <p:nvPicPr>
          <p:cNvPr id="8" name="Graphic 7" descr="Man with facial hair">
            <a:extLst>
              <a:ext uri="{FF2B5EF4-FFF2-40B4-BE49-F238E27FC236}">
                <a16:creationId xmlns:a16="http://schemas.microsoft.com/office/drawing/2014/main" id="{35713A9D-5E2D-47E5-7682-5AC5A464AF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319449" y="4305105"/>
            <a:ext cx="1215597" cy="1647223"/>
          </a:xfrm>
          <a:prstGeom prst="rect">
            <a:avLst/>
          </a:prstGeom>
        </p:spPr>
      </p:pic>
      <p:graphicFrame>
        <p:nvGraphicFramePr>
          <p:cNvPr id="20" name="Table 19">
            <a:extLst>
              <a:ext uri="{FF2B5EF4-FFF2-40B4-BE49-F238E27FC236}">
                <a16:creationId xmlns:a16="http://schemas.microsoft.com/office/drawing/2014/main" id="{E744BD13-A2FB-181D-237F-BC45A0834612}"/>
              </a:ext>
            </a:extLst>
          </p:cNvPr>
          <p:cNvGraphicFramePr>
            <a:graphicFrameLocks noGrp="1"/>
          </p:cNvGraphicFramePr>
          <p:nvPr>
            <p:extLst>
              <p:ext uri="{D42A27DB-BD31-4B8C-83A1-F6EECF244321}">
                <p14:modId xmlns:p14="http://schemas.microsoft.com/office/powerpoint/2010/main" val="4226357294"/>
              </p:ext>
            </p:extLst>
          </p:nvPr>
        </p:nvGraphicFramePr>
        <p:xfrm>
          <a:off x="1285583" y="3715400"/>
          <a:ext cx="1786568" cy="1647224"/>
        </p:xfrm>
        <a:graphic>
          <a:graphicData uri="http://schemas.openxmlformats.org/drawingml/2006/table">
            <a:tbl>
              <a:tblPr firstRow="1" bandRow="1">
                <a:tableStyleId>{5C22544A-7EE6-4342-B048-85BDC9FD1C3A}</a:tableStyleId>
              </a:tblPr>
              <a:tblGrid>
                <a:gridCol w="893284">
                  <a:extLst>
                    <a:ext uri="{9D8B030D-6E8A-4147-A177-3AD203B41FA5}">
                      <a16:colId xmlns:a16="http://schemas.microsoft.com/office/drawing/2014/main" val="3822708108"/>
                    </a:ext>
                  </a:extLst>
                </a:gridCol>
                <a:gridCol w="893284">
                  <a:extLst>
                    <a:ext uri="{9D8B030D-6E8A-4147-A177-3AD203B41FA5}">
                      <a16:colId xmlns:a16="http://schemas.microsoft.com/office/drawing/2014/main" val="789262209"/>
                    </a:ext>
                  </a:extLst>
                </a:gridCol>
              </a:tblGrid>
              <a:tr h="823612">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B98EBF"/>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50167406"/>
                  </a:ext>
                </a:extLst>
              </a:tr>
              <a:tr h="823612">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2807679548"/>
                  </a:ext>
                </a:extLst>
              </a:tr>
            </a:tbl>
          </a:graphicData>
        </a:graphic>
      </p:graphicFrame>
      <p:pic>
        <p:nvPicPr>
          <p:cNvPr id="3" name="Picture 2" descr="A tomato shaped kitchen timer&#10;&#10;AI-generated content may be incorrect.">
            <a:extLst>
              <a:ext uri="{FF2B5EF4-FFF2-40B4-BE49-F238E27FC236}">
                <a16:creationId xmlns:a16="http://schemas.microsoft.com/office/drawing/2014/main" id="{3F3B70A4-4320-E912-AF57-3A5A1EDC5A08}"/>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6869793" y="3714750"/>
            <a:ext cx="2632831" cy="2201334"/>
          </a:xfrm>
          <a:prstGeom prst="rect">
            <a:avLst/>
          </a:prstGeom>
        </p:spPr>
      </p:pic>
    </p:spTree>
    <p:extLst>
      <p:ext uri="{BB962C8B-B14F-4D97-AF65-F5344CB8AC3E}">
        <p14:creationId xmlns:p14="http://schemas.microsoft.com/office/powerpoint/2010/main" val="16625655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18BC5-07FE-56AF-1126-DC3852FFE42F}"/>
              </a:ext>
            </a:extLst>
          </p:cNvPr>
          <p:cNvSpPr>
            <a:spLocks noGrp="1"/>
          </p:cNvSpPr>
          <p:nvPr>
            <p:ph type="title"/>
          </p:nvPr>
        </p:nvSpPr>
        <p:spPr/>
        <p:txBody>
          <a:bodyPr>
            <a:normAutofit fontScale="90000"/>
          </a:bodyPr>
          <a:lstStyle/>
          <a:p>
            <a:r>
              <a:rPr lang="en-US" sz="4900">
                <a:latin typeface="Oswald" panose="00000500000000000000" pitchFamily="2" charset="0"/>
              </a:rPr>
              <a:t>Eisenhower </a:t>
            </a:r>
            <a:br>
              <a:rPr lang="en-US" sz="4900">
                <a:latin typeface="Oswald" panose="00000500000000000000" pitchFamily="2" charset="0"/>
              </a:rPr>
            </a:br>
            <a:r>
              <a:rPr lang="en-US" sz="4900">
                <a:latin typeface="Oswald" panose="00000500000000000000" pitchFamily="2" charset="0"/>
              </a:rPr>
              <a:t>Matrix</a:t>
            </a:r>
            <a:endParaRPr lang="en-US">
              <a:latin typeface="Oswald" panose="00000500000000000000" pitchFamily="2" charset="0"/>
            </a:endParaRPr>
          </a:p>
        </p:txBody>
      </p:sp>
      <p:graphicFrame>
        <p:nvGraphicFramePr>
          <p:cNvPr id="4" name="Content Placeholder 3">
            <a:extLst>
              <a:ext uri="{FF2B5EF4-FFF2-40B4-BE49-F238E27FC236}">
                <a16:creationId xmlns:a16="http://schemas.microsoft.com/office/drawing/2014/main" id="{60E760E9-5244-4CE3-D82C-9938A73860F2}"/>
              </a:ext>
            </a:extLst>
          </p:cNvPr>
          <p:cNvGraphicFramePr>
            <a:graphicFrameLocks noGrp="1"/>
          </p:cNvGraphicFramePr>
          <p:nvPr>
            <p:extLst>
              <p:ext uri="{D42A27DB-BD31-4B8C-83A1-F6EECF244321}">
                <p14:modId xmlns:p14="http://schemas.microsoft.com/office/powerpoint/2010/main" val="2002905514"/>
              </p:ext>
            </p:extLst>
          </p:nvPr>
        </p:nvGraphicFramePr>
        <p:xfrm>
          <a:off x="5209701" y="1283066"/>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Up 4">
            <a:extLst>
              <a:ext uri="{FF2B5EF4-FFF2-40B4-BE49-F238E27FC236}">
                <a16:creationId xmlns:a16="http://schemas.microsoft.com/office/drawing/2014/main" id="{33028705-52CA-31A5-BFA2-0EFDC8E514C0}"/>
              </a:ext>
            </a:extLst>
          </p:cNvPr>
          <p:cNvSpPr/>
          <p:nvPr/>
        </p:nvSpPr>
        <p:spPr>
          <a:xfrm>
            <a:off x="3978601" y="1814083"/>
            <a:ext cx="1138279" cy="3811589"/>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000" b="1">
                <a:latin typeface="Open Sans Light" pitchFamily="2" charset="0"/>
                <a:ea typeface="Open Sans Light" pitchFamily="2" charset="0"/>
                <a:cs typeface="Open Sans Light" pitchFamily="2" charset="0"/>
              </a:rPr>
              <a:t>Importance</a:t>
            </a:r>
          </a:p>
        </p:txBody>
      </p:sp>
      <p:sp>
        <p:nvSpPr>
          <p:cNvPr id="6" name="Arrow: Left 5">
            <a:extLst>
              <a:ext uri="{FF2B5EF4-FFF2-40B4-BE49-F238E27FC236}">
                <a16:creationId xmlns:a16="http://schemas.microsoft.com/office/drawing/2014/main" id="{E3011E08-A87D-BA91-F167-7B62C1DE36E5}"/>
              </a:ext>
            </a:extLst>
          </p:cNvPr>
          <p:cNvSpPr/>
          <p:nvPr/>
        </p:nvSpPr>
        <p:spPr>
          <a:xfrm>
            <a:off x="5209701" y="609600"/>
            <a:ext cx="6172201" cy="1116267"/>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000" b="1">
                <a:latin typeface="Open Sans Light" pitchFamily="2" charset="0"/>
                <a:ea typeface="Open Sans Light" pitchFamily="2" charset="0"/>
                <a:cs typeface="Open Sans Light" pitchFamily="2" charset="0"/>
              </a:rPr>
              <a:t>Urgency</a:t>
            </a:r>
          </a:p>
        </p:txBody>
      </p:sp>
    </p:spTree>
    <p:extLst>
      <p:ext uri="{BB962C8B-B14F-4D97-AF65-F5344CB8AC3E}">
        <p14:creationId xmlns:p14="http://schemas.microsoft.com/office/powerpoint/2010/main" val="2104591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F3FA5-794B-382C-BB7A-7AD5FC9041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E59C41-AC52-1D2D-FA51-B9788F17A3E7}"/>
              </a:ext>
            </a:extLst>
          </p:cNvPr>
          <p:cNvSpPr>
            <a:spLocks noGrp="1"/>
          </p:cNvSpPr>
          <p:nvPr>
            <p:ph type="title"/>
          </p:nvPr>
        </p:nvSpPr>
        <p:spPr/>
        <p:txBody>
          <a:bodyPr>
            <a:normAutofit fontScale="90000"/>
          </a:bodyPr>
          <a:lstStyle/>
          <a:p>
            <a:r>
              <a:rPr lang="en-US" sz="4900">
                <a:latin typeface="Oswald" panose="00000500000000000000" pitchFamily="2" charset="0"/>
              </a:rPr>
              <a:t>Eisenhower </a:t>
            </a:r>
            <a:br>
              <a:rPr lang="en-US" sz="4900">
                <a:latin typeface="Oswald" panose="00000500000000000000" pitchFamily="2" charset="0"/>
              </a:rPr>
            </a:br>
            <a:r>
              <a:rPr lang="en-US" sz="4900">
                <a:latin typeface="Oswald" panose="00000500000000000000" pitchFamily="2" charset="0"/>
              </a:rPr>
              <a:t>Matrix</a:t>
            </a:r>
            <a:br>
              <a:rPr lang="en-US" sz="4900">
                <a:latin typeface="Oswald" panose="00000500000000000000" pitchFamily="2" charset="0"/>
              </a:rPr>
            </a:br>
            <a:r>
              <a:rPr lang="en-US" sz="4900">
                <a:latin typeface="Oswald" panose="00000500000000000000" pitchFamily="2" charset="0"/>
              </a:rPr>
              <a:t>Example</a:t>
            </a:r>
            <a:endParaRPr lang="en-US">
              <a:latin typeface="Oswald" panose="00000500000000000000" pitchFamily="2" charset="0"/>
            </a:endParaRPr>
          </a:p>
        </p:txBody>
      </p:sp>
      <p:sp>
        <p:nvSpPr>
          <p:cNvPr id="5" name="Arrow: Up 4">
            <a:extLst>
              <a:ext uri="{FF2B5EF4-FFF2-40B4-BE49-F238E27FC236}">
                <a16:creationId xmlns:a16="http://schemas.microsoft.com/office/drawing/2014/main" id="{C84D0A68-F48A-816D-1F66-F86F0DC14D1B}"/>
              </a:ext>
            </a:extLst>
          </p:cNvPr>
          <p:cNvSpPr/>
          <p:nvPr/>
        </p:nvSpPr>
        <p:spPr>
          <a:xfrm>
            <a:off x="3086247" y="1270001"/>
            <a:ext cx="1138279" cy="4648280"/>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000" b="1">
                <a:latin typeface="Open Sans Light" pitchFamily="2" charset="0"/>
                <a:ea typeface="Open Sans Light" pitchFamily="2" charset="0"/>
                <a:cs typeface="Open Sans Light" pitchFamily="2" charset="0"/>
              </a:rPr>
              <a:t>Importance</a:t>
            </a:r>
          </a:p>
        </p:txBody>
      </p:sp>
      <p:sp>
        <p:nvSpPr>
          <p:cNvPr id="6" name="Arrow: Left 5">
            <a:extLst>
              <a:ext uri="{FF2B5EF4-FFF2-40B4-BE49-F238E27FC236}">
                <a16:creationId xmlns:a16="http://schemas.microsoft.com/office/drawing/2014/main" id="{62ED4340-2258-4B51-A20E-9D0C1B6E11D0}"/>
              </a:ext>
            </a:extLst>
          </p:cNvPr>
          <p:cNvSpPr/>
          <p:nvPr/>
        </p:nvSpPr>
        <p:spPr>
          <a:xfrm>
            <a:off x="4224527" y="153733"/>
            <a:ext cx="6996990" cy="103864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000" b="1">
                <a:latin typeface="Open Sans Light" pitchFamily="2" charset="0"/>
                <a:ea typeface="Open Sans Light" pitchFamily="2" charset="0"/>
                <a:cs typeface="Open Sans Light" pitchFamily="2" charset="0"/>
              </a:rPr>
              <a:t>Urgency</a:t>
            </a:r>
          </a:p>
        </p:txBody>
      </p:sp>
      <p:graphicFrame>
        <p:nvGraphicFramePr>
          <p:cNvPr id="7" name="Content Placeholder 3">
            <a:extLst>
              <a:ext uri="{FF2B5EF4-FFF2-40B4-BE49-F238E27FC236}">
                <a16:creationId xmlns:a16="http://schemas.microsoft.com/office/drawing/2014/main" id="{F5D9B69B-25E6-FB0D-81CA-223903733539}"/>
              </a:ext>
            </a:extLst>
          </p:cNvPr>
          <p:cNvGraphicFramePr>
            <a:graphicFrameLocks noGrp="1"/>
          </p:cNvGraphicFramePr>
          <p:nvPr>
            <p:extLst>
              <p:ext uri="{D42A27DB-BD31-4B8C-83A1-F6EECF244321}">
                <p14:modId xmlns:p14="http://schemas.microsoft.com/office/powerpoint/2010/main" val="2503563160"/>
              </p:ext>
            </p:extLst>
          </p:nvPr>
        </p:nvGraphicFramePr>
        <p:xfrm>
          <a:off x="4144649" y="1270000"/>
          <a:ext cx="7237253" cy="4721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1493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EE4CC-1B34-D15C-C987-C38CC77B3D66}"/>
              </a:ext>
            </a:extLst>
          </p:cNvPr>
          <p:cNvSpPr>
            <a:spLocks noGrp="1"/>
          </p:cNvSpPr>
          <p:nvPr>
            <p:ph type="title"/>
          </p:nvPr>
        </p:nvSpPr>
        <p:spPr/>
        <p:txBody>
          <a:bodyPr>
            <a:normAutofit/>
          </a:bodyPr>
          <a:lstStyle/>
          <a:p>
            <a:r>
              <a:rPr lang="en-US" sz="4400">
                <a:latin typeface="Oswald" panose="00000500000000000000" pitchFamily="2" charset="0"/>
              </a:rPr>
              <a:t>Sort it Out!</a:t>
            </a:r>
          </a:p>
        </p:txBody>
      </p:sp>
      <p:graphicFrame>
        <p:nvGraphicFramePr>
          <p:cNvPr id="4" name="Content Placeholder 3">
            <a:extLst>
              <a:ext uri="{FF2B5EF4-FFF2-40B4-BE49-F238E27FC236}">
                <a16:creationId xmlns:a16="http://schemas.microsoft.com/office/drawing/2014/main" id="{B606C7C1-AA15-F8A0-29DE-F9259B5F93D7}"/>
              </a:ext>
            </a:extLst>
          </p:cNvPr>
          <p:cNvGraphicFramePr>
            <a:graphicFrameLocks noGrp="1"/>
          </p:cNvGraphicFramePr>
          <p:nvPr>
            <p:ph idx="1"/>
            <p:extLst>
              <p:ext uri="{D42A27DB-BD31-4B8C-83A1-F6EECF244321}">
                <p14:modId xmlns:p14="http://schemas.microsoft.com/office/powerpoint/2010/main" val="1900846987"/>
              </p:ext>
            </p:extLst>
          </p:nvPr>
        </p:nvGraphicFramePr>
        <p:xfrm>
          <a:off x="677334" y="1425924"/>
          <a:ext cx="7741254" cy="4358488"/>
        </p:xfrm>
        <a:graphic>
          <a:graphicData uri="http://schemas.openxmlformats.org/drawingml/2006/table">
            <a:tbl>
              <a:tblPr firstRow="1" bandRow="1">
                <a:tableStyleId>{5C22544A-7EE6-4342-B048-85BDC9FD1C3A}</a:tableStyleId>
              </a:tblPr>
              <a:tblGrid>
                <a:gridCol w="3870627">
                  <a:extLst>
                    <a:ext uri="{9D8B030D-6E8A-4147-A177-3AD203B41FA5}">
                      <a16:colId xmlns:a16="http://schemas.microsoft.com/office/drawing/2014/main" val="646795403"/>
                    </a:ext>
                  </a:extLst>
                </a:gridCol>
                <a:gridCol w="3870627">
                  <a:extLst>
                    <a:ext uri="{9D8B030D-6E8A-4147-A177-3AD203B41FA5}">
                      <a16:colId xmlns:a16="http://schemas.microsoft.com/office/drawing/2014/main" val="1281490718"/>
                    </a:ext>
                  </a:extLst>
                </a:gridCol>
              </a:tblGrid>
              <a:tr h="2184130">
                <a:tc>
                  <a:txBody>
                    <a:bodyPr/>
                    <a:lstStyle/>
                    <a:p>
                      <a:pPr algn="ctr"/>
                      <a:r>
                        <a:rPr lang="en-US" sz="3200" b="1" u="sng">
                          <a:solidFill>
                            <a:schemeClr val="bg1"/>
                          </a:solidFill>
                          <a:latin typeface="Open Sans Light" pitchFamily="2" charset="0"/>
                          <a:ea typeface="Open Sans Light" pitchFamily="2" charset="0"/>
                          <a:cs typeface="Open Sans Light" pitchFamily="2" charset="0"/>
                        </a:rPr>
                        <a:t>Do</a:t>
                      </a:r>
                    </a:p>
                  </a:txBody>
                  <a:tcPr>
                    <a:solidFill>
                      <a:srgbClr val="B98EBF"/>
                    </a:solidFill>
                  </a:tcPr>
                </a:tc>
                <a:tc>
                  <a:txBody>
                    <a:bodyPr/>
                    <a:lstStyle/>
                    <a:p>
                      <a:pPr algn="ctr"/>
                      <a:r>
                        <a:rPr lang="en-US" sz="3200" b="1" u="sng">
                          <a:solidFill>
                            <a:schemeClr val="bg1"/>
                          </a:solidFill>
                          <a:latin typeface="Open Sans Light" pitchFamily="2" charset="0"/>
                          <a:ea typeface="Open Sans Light" pitchFamily="2" charset="0"/>
                          <a:cs typeface="Open Sans Light" pitchFamily="2" charset="0"/>
                        </a:rPr>
                        <a:t>Schedule It</a:t>
                      </a:r>
                    </a:p>
                  </a:txBody>
                  <a:tcPr>
                    <a:solidFill>
                      <a:schemeClr val="accent3"/>
                    </a:solidFill>
                  </a:tcPr>
                </a:tc>
                <a:extLst>
                  <a:ext uri="{0D108BD9-81ED-4DB2-BD59-A6C34878D82A}">
                    <a16:rowId xmlns:a16="http://schemas.microsoft.com/office/drawing/2014/main" val="3388396273"/>
                  </a:ext>
                </a:extLst>
              </a:tr>
              <a:tr h="2174358">
                <a:tc>
                  <a:txBody>
                    <a:bodyPr/>
                    <a:lstStyle/>
                    <a:p>
                      <a:pPr algn="ctr"/>
                      <a:r>
                        <a:rPr lang="en-US" sz="3200" b="1" u="sng">
                          <a:solidFill>
                            <a:schemeClr val="bg1"/>
                          </a:solidFill>
                          <a:latin typeface="Open Sans Light" pitchFamily="2" charset="0"/>
                          <a:ea typeface="Open Sans Light" pitchFamily="2" charset="0"/>
                          <a:cs typeface="Open Sans Light" pitchFamily="2" charset="0"/>
                        </a:rPr>
                        <a:t>Delegate</a:t>
                      </a:r>
                    </a:p>
                  </a:txBody>
                  <a:tcPr>
                    <a:solidFill>
                      <a:schemeClr val="tx2"/>
                    </a:solidFill>
                  </a:tcPr>
                </a:tc>
                <a:tc>
                  <a:txBody>
                    <a:bodyPr/>
                    <a:lstStyle/>
                    <a:p>
                      <a:pPr algn="ctr"/>
                      <a:r>
                        <a:rPr lang="en-US" sz="3200" b="1" u="sng">
                          <a:solidFill>
                            <a:schemeClr val="bg1"/>
                          </a:solidFill>
                          <a:latin typeface="Open Sans Light" pitchFamily="2" charset="0"/>
                          <a:ea typeface="Open Sans Light" pitchFamily="2" charset="0"/>
                          <a:cs typeface="Open Sans Light" pitchFamily="2" charset="0"/>
                        </a:rPr>
                        <a:t>Delete</a:t>
                      </a:r>
                    </a:p>
                  </a:txBody>
                  <a:tcPr>
                    <a:solidFill>
                      <a:schemeClr val="accent5"/>
                    </a:solidFill>
                  </a:tcPr>
                </a:tc>
                <a:extLst>
                  <a:ext uri="{0D108BD9-81ED-4DB2-BD59-A6C34878D82A}">
                    <a16:rowId xmlns:a16="http://schemas.microsoft.com/office/drawing/2014/main" val="4093502394"/>
                  </a:ext>
                </a:extLst>
              </a:tr>
            </a:tbl>
          </a:graphicData>
        </a:graphic>
      </p:graphicFrame>
      <p:graphicFrame>
        <p:nvGraphicFramePr>
          <p:cNvPr id="5" name="Table 4">
            <a:extLst>
              <a:ext uri="{FF2B5EF4-FFF2-40B4-BE49-F238E27FC236}">
                <a16:creationId xmlns:a16="http://schemas.microsoft.com/office/drawing/2014/main" id="{6D6560D3-4583-1A69-8812-6E44A31E8FCA}"/>
              </a:ext>
            </a:extLst>
          </p:cNvPr>
          <p:cNvGraphicFramePr>
            <a:graphicFrameLocks noGrp="1"/>
          </p:cNvGraphicFramePr>
          <p:nvPr>
            <p:extLst>
              <p:ext uri="{D42A27DB-BD31-4B8C-83A1-F6EECF244321}">
                <p14:modId xmlns:p14="http://schemas.microsoft.com/office/powerpoint/2010/main" val="1575379982"/>
              </p:ext>
            </p:extLst>
          </p:nvPr>
        </p:nvGraphicFramePr>
        <p:xfrm>
          <a:off x="8719097" y="1425924"/>
          <a:ext cx="3028494" cy="4358488"/>
        </p:xfrm>
        <a:graphic>
          <a:graphicData uri="http://schemas.openxmlformats.org/drawingml/2006/table">
            <a:tbl>
              <a:tblPr firstRow="1" bandRow="1">
                <a:tableStyleId>{5C22544A-7EE6-4342-B048-85BDC9FD1C3A}</a:tableStyleId>
              </a:tblPr>
              <a:tblGrid>
                <a:gridCol w="3028494">
                  <a:extLst>
                    <a:ext uri="{9D8B030D-6E8A-4147-A177-3AD203B41FA5}">
                      <a16:colId xmlns:a16="http://schemas.microsoft.com/office/drawing/2014/main" val="1875213806"/>
                    </a:ext>
                  </a:extLst>
                </a:gridCol>
              </a:tblGrid>
              <a:tr h="4358488">
                <a:tc>
                  <a:txBody>
                    <a:bodyPr/>
                    <a:lstStyle/>
                    <a:p>
                      <a:pPr marL="0" indent="0" algn="ctr">
                        <a:buFont typeface="Arial" panose="020B0604020202020204" pitchFamily="34" charset="0"/>
                        <a:buNone/>
                      </a:pPr>
                      <a:r>
                        <a:rPr lang="en-US" sz="3200">
                          <a:latin typeface="Open Sans Light" pitchFamily="2" charset="0"/>
                          <a:ea typeface="Open Sans Light" pitchFamily="2" charset="0"/>
                          <a:cs typeface="Open Sans Light" pitchFamily="2" charset="0"/>
                        </a:rPr>
                        <a:t>Responding to a parent complaint about a safety incident </a:t>
                      </a:r>
                    </a:p>
                  </a:txBody>
                  <a:tcPr anchor="ctr">
                    <a:solidFill>
                      <a:schemeClr val="accent2"/>
                    </a:solidFill>
                  </a:tcPr>
                </a:tc>
                <a:extLst>
                  <a:ext uri="{0D108BD9-81ED-4DB2-BD59-A6C34878D82A}">
                    <a16:rowId xmlns:a16="http://schemas.microsoft.com/office/drawing/2014/main" val="4228123345"/>
                  </a:ext>
                </a:extLst>
              </a:tr>
            </a:tbl>
          </a:graphicData>
        </a:graphic>
      </p:graphicFrame>
      <p:sp>
        <p:nvSpPr>
          <p:cNvPr id="6" name="TextBox 5">
            <a:extLst>
              <a:ext uri="{FF2B5EF4-FFF2-40B4-BE49-F238E27FC236}">
                <a16:creationId xmlns:a16="http://schemas.microsoft.com/office/drawing/2014/main" id="{C63E4941-54DA-8EB0-E2B3-A0B098CF608A}"/>
              </a:ext>
            </a:extLst>
          </p:cNvPr>
          <p:cNvSpPr txBox="1"/>
          <p:nvPr/>
        </p:nvSpPr>
        <p:spPr>
          <a:xfrm>
            <a:off x="760781" y="2118781"/>
            <a:ext cx="3613709" cy="1384995"/>
          </a:xfrm>
          <a:prstGeom prst="rect">
            <a:avLst/>
          </a:prstGeom>
          <a:noFill/>
        </p:spPr>
        <p:txBody>
          <a:bodyPr wrap="square" rtlCol="0">
            <a:spAutoFit/>
          </a:bodyPr>
          <a:lstStyle/>
          <a:p>
            <a:pPr marL="285750" indent="-285750">
              <a:buFont typeface="Arial" panose="020B0604020202020204" pitchFamily="34" charset="0"/>
              <a:buChar char="•"/>
            </a:pPr>
            <a:r>
              <a:rPr lang="en-US" sz="2800">
                <a:solidFill>
                  <a:schemeClr val="bg1"/>
                </a:solidFill>
                <a:latin typeface="Open Sans Light" pitchFamily="2" charset="0"/>
                <a:ea typeface="Open Sans Light" pitchFamily="2" charset="0"/>
                <a:cs typeface="Open Sans Light" pitchFamily="2" charset="0"/>
              </a:rPr>
              <a:t>Respond to parent</a:t>
            </a:r>
          </a:p>
          <a:p>
            <a:pPr marL="285750" indent="-285750">
              <a:buFont typeface="Arial" panose="020B0604020202020204" pitchFamily="34" charset="0"/>
              <a:buChar char="•"/>
            </a:pPr>
            <a:r>
              <a:rPr lang="en-US" sz="2800">
                <a:solidFill>
                  <a:schemeClr val="bg1"/>
                </a:solidFill>
                <a:latin typeface="Open Sans Light" pitchFamily="2" charset="0"/>
                <a:ea typeface="Open Sans Light" pitchFamily="2" charset="0"/>
                <a:cs typeface="Open Sans Light" pitchFamily="2" charset="0"/>
              </a:rPr>
              <a:t>Submit report due EOD</a:t>
            </a:r>
            <a:endParaRPr lang="en-US">
              <a:solidFill>
                <a:schemeClr val="bg1"/>
              </a:solidFill>
              <a:latin typeface="Open Sans Light" pitchFamily="2" charset="0"/>
              <a:ea typeface="Open Sans Light" pitchFamily="2" charset="0"/>
              <a:cs typeface="Open Sans Light" pitchFamily="2" charset="0"/>
            </a:endParaRPr>
          </a:p>
        </p:txBody>
      </p:sp>
      <p:graphicFrame>
        <p:nvGraphicFramePr>
          <p:cNvPr id="7" name="Table 6">
            <a:extLst>
              <a:ext uri="{FF2B5EF4-FFF2-40B4-BE49-F238E27FC236}">
                <a16:creationId xmlns:a16="http://schemas.microsoft.com/office/drawing/2014/main" id="{18D66C99-01F4-D38A-CCD1-0B000A781047}"/>
              </a:ext>
            </a:extLst>
          </p:cNvPr>
          <p:cNvGraphicFramePr>
            <a:graphicFrameLocks noGrp="1"/>
          </p:cNvGraphicFramePr>
          <p:nvPr>
            <p:extLst>
              <p:ext uri="{D42A27DB-BD31-4B8C-83A1-F6EECF244321}">
                <p14:modId xmlns:p14="http://schemas.microsoft.com/office/powerpoint/2010/main" val="4119726739"/>
              </p:ext>
            </p:extLst>
          </p:nvPr>
        </p:nvGraphicFramePr>
        <p:xfrm>
          <a:off x="8719096" y="1425924"/>
          <a:ext cx="3028494" cy="4358488"/>
        </p:xfrm>
        <a:graphic>
          <a:graphicData uri="http://schemas.openxmlformats.org/drawingml/2006/table">
            <a:tbl>
              <a:tblPr firstRow="1" bandRow="1">
                <a:tableStyleId>{5C22544A-7EE6-4342-B048-85BDC9FD1C3A}</a:tableStyleId>
              </a:tblPr>
              <a:tblGrid>
                <a:gridCol w="3028494">
                  <a:extLst>
                    <a:ext uri="{9D8B030D-6E8A-4147-A177-3AD203B41FA5}">
                      <a16:colId xmlns:a16="http://schemas.microsoft.com/office/drawing/2014/main" val="1875213806"/>
                    </a:ext>
                  </a:extLst>
                </a:gridCol>
              </a:tblGrid>
              <a:tr h="4358488">
                <a:tc>
                  <a:txBody>
                    <a:bodyPr/>
                    <a:lstStyle/>
                    <a:p>
                      <a:pPr marL="0" indent="0" algn="ctr">
                        <a:buFont typeface="Arial" panose="020B0604020202020204" pitchFamily="34" charset="0"/>
                        <a:buNone/>
                      </a:pPr>
                      <a:r>
                        <a:rPr lang="en-US" sz="3200" b="0">
                          <a:latin typeface="Open Sans Light" pitchFamily="2" charset="0"/>
                          <a:ea typeface="Open Sans Light" pitchFamily="2" charset="0"/>
                          <a:cs typeface="Open Sans Light" pitchFamily="2" charset="0"/>
                        </a:rPr>
                        <a:t>Responding to a last-minute request to print flyers for an event </a:t>
                      </a:r>
                    </a:p>
                  </a:txBody>
                  <a:tcPr anchor="ctr">
                    <a:solidFill>
                      <a:schemeClr val="accent2"/>
                    </a:solidFill>
                  </a:tcPr>
                </a:tc>
                <a:extLst>
                  <a:ext uri="{0D108BD9-81ED-4DB2-BD59-A6C34878D82A}">
                    <a16:rowId xmlns:a16="http://schemas.microsoft.com/office/drawing/2014/main" val="4228123345"/>
                  </a:ext>
                </a:extLst>
              </a:tr>
            </a:tbl>
          </a:graphicData>
        </a:graphic>
      </p:graphicFrame>
      <p:sp>
        <p:nvSpPr>
          <p:cNvPr id="8" name="TextBox 7">
            <a:extLst>
              <a:ext uri="{FF2B5EF4-FFF2-40B4-BE49-F238E27FC236}">
                <a16:creationId xmlns:a16="http://schemas.microsoft.com/office/drawing/2014/main" id="{EA75CBDD-1915-8764-ACF3-38FCE7A49886}"/>
              </a:ext>
            </a:extLst>
          </p:cNvPr>
          <p:cNvSpPr txBox="1"/>
          <p:nvPr/>
        </p:nvSpPr>
        <p:spPr>
          <a:xfrm>
            <a:off x="831224" y="4253305"/>
            <a:ext cx="3613709" cy="954107"/>
          </a:xfrm>
          <a:prstGeom prst="rect">
            <a:avLst/>
          </a:prstGeom>
          <a:noFill/>
        </p:spPr>
        <p:txBody>
          <a:bodyPr wrap="square" rtlCol="0">
            <a:spAutoFit/>
          </a:bodyPr>
          <a:lstStyle/>
          <a:p>
            <a:pPr marL="285750" indent="-285750">
              <a:buFont typeface="Arial" panose="020B0604020202020204" pitchFamily="34" charset="0"/>
              <a:buChar char="•"/>
            </a:pPr>
            <a:r>
              <a:rPr lang="en-US" sz="2800">
                <a:solidFill>
                  <a:schemeClr val="bg1"/>
                </a:solidFill>
                <a:latin typeface="Open Sans Light" pitchFamily="2" charset="0"/>
                <a:ea typeface="Open Sans Light" pitchFamily="2" charset="0"/>
                <a:cs typeface="Open Sans Light" pitchFamily="2" charset="0"/>
              </a:rPr>
              <a:t>Respond to last-minute request</a:t>
            </a:r>
          </a:p>
        </p:txBody>
      </p:sp>
      <p:graphicFrame>
        <p:nvGraphicFramePr>
          <p:cNvPr id="9" name="Table 8">
            <a:extLst>
              <a:ext uri="{FF2B5EF4-FFF2-40B4-BE49-F238E27FC236}">
                <a16:creationId xmlns:a16="http://schemas.microsoft.com/office/drawing/2014/main" id="{6C9E179F-2840-1154-6BC7-94D15CF3CD23}"/>
              </a:ext>
            </a:extLst>
          </p:cNvPr>
          <p:cNvGraphicFramePr>
            <a:graphicFrameLocks noGrp="1"/>
          </p:cNvGraphicFramePr>
          <p:nvPr>
            <p:extLst>
              <p:ext uri="{D42A27DB-BD31-4B8C-83A1-F6EECF244321}">
                <p14:modId xmlns:p14="http://schemas.microsoft.com/office/powerpoint/2010/main" val="2920806766"/>
              </p:ext>
            </p:extLst>
          </p:nvPr>
        </p:nvGraphicFramePr>
        <p:xfrm>
          <a:off x="8719095" y="1425924"/>
          <a:ext cx="3028494" cy="4358488"/>
        </p:xfrm>
        <a:graphic>
          <a:graphicData uri="http://schemas.openxmlformats.org/drawingml/2006/table">
            <a:tbl>
              <a:tblPr firstRow="1" bandRow="1">
                <a:tableStyleId>{5C22544A-7EE6-4342-B048-85BDC9FD1C3A}</a:tableStyleId>
              </a:tblPr>
              <a:tblGrid>
                <a:gridCol w="3028494">
                  <a:extLst>
                    <a:ext uri="{9D8B030D-6E8A-4147-A177-3AD203B41FA5}">
                      <a16:colId xmlns:a16="http://schemas.microsoft.com/office/drawing/2014/main" val="1875213806"/>
                    </a:ext>
                  </a:extLst>
                </a:gridCol>
              </a:tblGrid>
              <a:tr h="4358488">
                <a:tc>
                  <a:txBody>
                    <a:bodyPr/>
                    <a:lstStyle/>
                    <a:p>
                      <a:pPr marL="0" indent="0" algn="ctr">
                        <a:buFont typeface="Arial" panose="020B0604020202020204" pitchFamily="34" charset="0"/>
                        <a:buNone/>
                      </a:pPr>
                      <a:r>
                        <a:rPr lang="en-US" sz="3200" b="0">
                          <a:latin typeface="Open Sans Light" pitchFamily="2" charset="0"/>
                          <a:ea typeface="Open Sans Light" pitchFamily="2" charset="0"/>
                          <a:cs typeface="Open Sans Light" pitchFamily="2" charset="0"/>
                        </a:rPr>
                        <a:t>Reorganizing the filing cabinets housing program participant documentation </a:t>
                      </a:r>
                    </a:p>
                  </a:txBody>
                  <a:tcPr anchor="ctr">
                    <a:solidFill>
                      <a:schemeClr val="accent2"/>
                    </a:solidFill>
                  </a:tcPr>
                </a:tc>
                <a:extLst>
                  <a:ext uri="{0D108BD9-81ED-4DB2-BD59-A6C34878D82A}">
                    <a16:rowId xmlns:a16="http://schemas.microsoft.com/office/drawing/2014/main" val="4228123345"/>
                  </a:ext>
                </a:extLst>
              </a:tr>
            </a:tbl>
          </a:graphicData>
        </a:graphic>
      </p:graphicFrame>
      <p:sp>
        <p:nvSpPr>
          <p:cNvPr id="10" name="TextBox 9">
            <a:extLst>
              <a:ext uri="{FF2B5EF4-FFF2-40B4-BE49-F238E27FC236}">
                <a16:creationId xmlns:a16="http://schemas.microsoft.com/office/drawing/2014/main" id="{303F1788-0BA2-37DD-1A5D-F8C3688EA2F9}"/>
              </a:ext>
            </a:extLst>
          </p:cNvPr>
          <p:cNvSpPr txBox="1"/>
          <p:nvPr/>
        </p:nvSpPr>
        <p:spPr>
          <a:xfrm>
            <a:off x="4598823" y="4253304"/>
            <a:ext cx="3613709" cy="954107"/>
          </a:xfrm>
          <a:prstGeom prst="rect">
            <a:avLst/>
          </a:prstGeom>
          <a:noFill/>
        </p:spPr>
        <p:txBody>
          <a:bodyPr wrap="square" rtlCol="0">
            <a:spAutoFit/>
          </a:bodyPr>
          <a:lstStyle/>
          <a:p>
            <a:pPr marL="285750" indent="-285750">
              <a:buFont typeface="Arial" panose="020B0604020202020204" pitchFamily="34" charset="0"/>
              <a:buChar char="•"/>
            </a:pPr>
            <a:r>
              <a:rPr lang="en-US" sz="2800">
                <a:solidFill>
                  <a:schemeClr val="bg1"/>
                </a:solidFill>
                <a:latin typeface="Open Sans Light" pitchFamily="2" charset="0"/>
                <a:ea typeface="Open Sans Light" pitchFamily="2" charset="0"/>
                <a:cs typeface="Open Sans Light" pitchFamily="2" charset="0"/>
              </a:rPr>
              <a:t>Reorganize filing cabinets </a:t>
            </a:r>
          </a:p>
        </p:txBody>
      </p:sp>
      <p:graphicFrame>
        <p:nvGraphicFramePr>
          <p:cNvPr id="11" name="Table 10">
            <a:extLst>
              <a:ext uri="{FF2B5EF4-FFF2-40B4-BE49-F238E27FC236}">
                <a16:creationId xmlns:a16="http://schemas.microsoft.com/office/drawing/2014/main" id="{8A5BB43E-FC12-3D35-1D0E-531D9F720C80}"/>
              </a:ext>
            </a:extLst>
          </p:cNvPr>
          <p:cNvGraphicFramePr>
            <a:graphicFrameLocks noGrp="1"/>
          </p:cNvGraphicFramePr>
          <p:nvPr>
            <p:extLst>
              <p:ext uri="{D42A27DB-BD31-4B8C-83A1-F6EECF244321}">
                <p14:modId xmlns:p14="http://schemas.microsoft.com/office/powerpoint/2010/main" val="2392163815"/>
              </p:ext>
            </p:extLst>
          </p:nvPr>
        </p:nvGraphicFramePr>
        <p:xfrm>
          <a:off x="8719095" y="1425924"/>
          <a:ext cx="3028494" cy="4358488"/>
        </p:xfrm>
        <a:graphic>
          <a:graphicData uri="http://schemas.openxmlformats.org/drawingml/2006/table">
            <a:tbl>
              <a:tblPr firstRow="1" bandRow="1">
                <a:tableStyleId>{5C22544A-7EE6-4342-B048-85BDC9FD1C3A}</a:tableStyleId>
              </a:tblPr>
              <a:tblGrid>
                <a:gridCol w="3028494">
                  <a:extLst>
                    <a:ext uri="{9D8B030D-6E8A-4147-A177-3AD203B41FA5}">
                      <a16:colId xmlns:a16="http://schemas.microsoft.com/office/drawing/2014/main" val="1875213806"/>
                    </a:ext>
                  </a:extLst>
                </a:gridCol>
              </a:tblGrid>
              <a:tr h="4358488">
                <a:tc>
                  <a:txBody>
                    <a:bodyPr/>
                    <a:lstStyle/>
                    <a:p>
                      <a:pPr marL="0" indent="0" algn="ctr">
                        <a:buFont typeface="Arial" panose="020B0604020202020204" pitchFamily="34" charset="0"/>
                        <a:buNone/>
                      </a:pPr>
                      <a:r>
                        <a:rPr lang="en-US" sz="3200" b="0">
                          <a:latin typeface="Open Sans Light" pitchFamily="2" charset="0"/>
                          <a:ea typeface="Open Sans Light" pitchFamily="2" charset="0"/>
                          <a:cs typeface="Open Sans Light" pitchFamily="2" charset="0"/>
                        </a:rPr>
                        <a:t>Developing a staff training plan for the upcoming semester </a:t>
                      </a:r>
                    </a:p>
                  </a:txBody>
                  <a:tcPr anchor="ctr">
                    <a:solidFill>
                      <a:schemeClr val="accent2"/>
                    </a:solidFill>
                  </a:tcPr>
                </a:tc>
                <a:extLst>
                  <a:ext uri="{0D108BD9-81ED-4DB2-BD59-A6C34878D82A}">
                    <a16:rowId xmlns:a16="http://schemas.microsoft.com/office/drawing/2014/main" val="4228123345"/>
                  </a:ext>
                </a:extLst>
              </a:tr>
            </a:tbl>
          </a:graphicData>
        </a:graphic>
      </p:graphicFrame>
      <p:sp>
        <p:nvSpPr>
          <p:cNvPr id="12" name="TextBox 11">
            <a:extLst>
              <a:ext uri="{FF2B5EF4-FFF2-40B4-BE49-F238E27FC236}">
                <a16:creationId xmlns:a16="http://schemas.microsoft.com/office/drawing/2014/main" id="{1F66ACF7-0390-2664-2996-8FD0FB8D545E}"/>
              </a:ext>
            </a:extLst>
          </p:cNvPr>
          <p:cNvSpPr txBox="1"/>
          <p:nvPr/>
        </p:nvSpPr>
        <p:spPr>
          <a:xfrm>
            <a:off x="4547961" y="2118781"/>
            <a:ext cx="3891697" cy="954107"/>
          </a:xfrm>
          <a:prstGeom prst="rect">
            <a:avLst/>
          </a:prstGeom>
          <a:noFill/>
        </p:spPr>
        <p:txBody>
          <a:bodyPr wrap="square" rtlCol="0">
            <a:spAutoFit/>
          </a:bodyPr>
          <a:lstStyle/>
          <a:p>
            <a:pPr marL="285750" indent="-285750">
              <a:buFont typeface="Arial" panose="020B0604020202020204" pitchFamily="34" charset="0"/>
              <a:buChar char="•"/>
            </a:pPr>
            <a:r>
              <a:rPr lang="en-US" sz="2800">
                <a:solidFill>
                  <a:schemeClr val="bg1"/>
                </a:solidFill>
                <a:latin typeface="Open Sans Light" pitchFamily="2" charset="0"/>
                <a:ea typeface="Open Sans Light" pitchFamily="2" charset="0"/>
                <a:cs typeface="Open Sans Light" pitchFamily="2" charset="0"/>
              </a:rPr>
              <a:t>Develop training plan</a:t>
            </a:r>
          </a:p>
          <a:p>
            <a:pPr marL="285750" indent="-285750">
              <a:buFont typeface="Arial" panose="020B0604020202020204" pitchFamily="34" charset="0"/>
              <a:buChar char="•"/>
            </a:pPr>
            <a:r>
              <a:rPr lang="en-US" sz="2800">
                <a:solidFill>
                  <a:schemeClr val="bg1"/>
                </a:solidFill>
                <a:latin typeface="Open Sans Light" pitchFamily="2" charset="0"/>
                <a:ea typeface="Open Sans Light" pitchFamily="2" charset="0"/>
                <a:cs typeface="Open Sans Light" pitchFamily="2" charset="0"/>
              </a:rPr>
              <a:t>Build partnerships </a:t>
            </a:r>
          </a:p>
        </p:txBody>
      </p:sp>
      <p:graphicFrame>
        <p:nvGraphicFramePr>
          <p:cNvPr id="13" name="Table 12">
            <a:extLst>
              <a:ext uri="{FF2B5EF4-FFF2-40B4-BE49-F238E27FC236}">
                <a16:creationId xmlns:a16="http://schemas.microsoft.com/office/drawing/2014/main" id="{71D07611-AE37-576C-0CBF-689D024D5A63}"/>
              </a:ext>
            </a:extLst>
          </p:cNvPr>
          <p:cNvGraphicFramePr>
            <a:graphicFrameLocks noGrp="1"/>
          </p:cNvGraphicFramePr>
          <p:nvPr>
            <p:extLst>
              <p:ext uri="{D42A27DB-BD31-4B8C-83A1-F6EECF244321}">
                <p14:modId xmlns:p14="http://schemas.microsoft.com/office/powerpoint/2010/main" val="220366102"/>
              </p:ext>
            </p:extLst>
          </p:nvPr>
        </p:nvGraphicFramePr>
        <p:xfrm>
          <a:off x="8719094" y="1425924"/>
          <a:ext cx="3028494" cy="4358488"/>
        </p:xfrm>
        <a:graphic>
          <a:graphicData uri="http://schemas.openxmlformats.org/drawingml/2006/table">
            <a:tbl>
              <a:tblPr firstRow="1" bandRow="1">
                <a:tableStyleId>{5C22544A-7EE6-4342-B048-85BDC9FD1C3A}</a:tableStyleId>
              </a:tblPr>
              <a:tblGrid>
                <a:gridCol w="3028494">
                  <a:extLst>
                    <a:ext uri="{9D8B030D-6E8A-4147-A177-3AD203B41FA5}">
                      <a16:colId xmlns:a16="http://schemas.microsoft.com/office/drawing/2014/main" val="1875213806"/>
                    </a:ext>
                  </a:extLst>
                </a:gridCol>
              </a:tblGrid>
              <a:tr h="4358488">
                <a:tc>
                  <a:txBody>
                    <a:bodyPr/>
                    <a:lstStyle/>
                    <a:p>
                      <a:pPr marL="0" indent="0" algn="ctr">
                        <a:buFont typeface="Arial" panose="020B0604020202020204" pitchFamily="34" charset="0"/>
                        <a:buNone/>
                      </a:pPr>
                      <a:r>
                        <a:rPr lang="en-US" sz="3200" b="0">
                          <a:latin typeface="Open Sans Light" pitchFamily="2" charset="0"/>
                          <a:ea typeface="Open Sans Light" pitchFamily="2" charset="0"/>
                          <a:cs typeface="Open Sans Light" pitchFamily="2" charset="0"/>
                        </a:rPr>
                        <a:t>Building community partnerships to expand enrichment opportunities </a:t>
                      </a:r>
                    </a:p>
                  </a:txBody>
                  <a:tcPr anchor="ctr">
                    <a:solidFill>
                      <a:schemeClr val="accent2"/>
                    </a:solidFill>
                  </a:tcPr>
                </a:tc>
                <a:extLst>
                  <a:ext uri="{0D108BD9-81ED-4DB2-BD59-A6C34878D82A}">
                    <a16:rowId xmlns:a16="http://schemas.microsoft.com/office/drawing/2014/main" val="4228123345"/>
                  </a:ext>
                </a:extLst>
              </a:tr>
            </a:tbl>
          </a:graphicData>
        </a:graphic>
      </p:graphicFrame>
      <p:graphicFrame>
        <p:nvGraphicFramePr>
          <p:cNvPr id="14" name="Table 13">
            <a:extLst>
              <a:ext uri="{FF2B5EF4-FFF2-40B4-BE49-F238E27FC236}">
                <a16:creationId xmlns:a16="http://schemas.microsoft.com/office/drawing/2014/main" id="{31C81267-A6FA-ED6E-64E3-03F3C3E2741F}"/>
              </a:ext>
            </a:extLst>
          </p:cNvPr>
          <p:cNvGraphicFramePr>
            <a:graphicFrameLocks noGrp="1"/>
          </p:cNvGraphicFramePr>
          <p:nvPr>
            <p:extLst>
              <p:ext uri="{D42A27DB-BD31-4B8C-83A1-F6EECF244321}">
                <p14:modId xmlns:p14="http://schemas.microsoft.com/office/powerpoint/2010/main" val="3483126870"/>
              </p:ext>
            </p:extLst>
          </p:nvPr>
        </p:nvGraphicFramePr>
        <p:xfrm>
          <a:off x="8719094" y="1425924"/>
          <a:ext cx="3028494" cy="4358488"/>
        </p:xfrm>
        <a:graphic>
          <a:graphicData uri="http://schemas.openxmlformats.org/drawingml/2006/table">
            <a:tbl>
              <a:tblPr firstRow="1" bandRow="1">
                <a:tableStyleId>{5C22544A-7EE6-4342-B048-85BDC9FD1C3A}</a:tableStyleId>
              </a:tblPr>
              <a:tblGrid>
                <a:gridCol w="3028494">
                  <a:extLst>
                    <a:ext uri="{9D8B030D-6E8A-4147-A177-3AD203B41FA5}">
                      <a16:colId xmlns:a16="http://schemas.microsoft.com/office/drawing/2014/main" val="1875213806"/>
                    </a:ext>
                  </a:extLst>
                </a:gridCol>
              </a:tblGrid>
              <a:tr h="4358488">
                <a:tc>
                  <a:txBody>
                    <a:bodyPr/>
                    <a:lstStyle/>
                    <a:p>
                      <a:pPr marL="0" indent="0" algn="ctr">
                        <a:buFont typeface="Arial" panose="020B0604020202020204" pitchFamily="34" charset="0"/>
                        <a:buNone/>
                      </a:pPr>
                      <a:r>
                        <a:rPr lang="en-US" sz="3200" b="0">
                          <a:latin typeface="Open Sans Light" pitchFamily="2" charset="0"/>
                          <a:ea typeface="Open Sans Light" pitchFamily="2" charset="0"/>
                          <a:cs typeface="Open Sans Light" pitchFamily="2" charset="0"/>
                        </a:rPr>
                        <a:t>Submitting a report due by end-of-day </a:t>
                      </a:r>
                    </a:p>
                  </a:txBody>
                  <a:tcPr anchor="ctr">
                    <a:solidFill>
                      <a:schemeClr val="accent2"/>
                    </a:solidFill>
                  </a:tcPr>
                </a:tc>
                <a:extLst>
                  <a:ext uri="{0D108BD9-81ED-4DB2-BD59-A6C34878D82A}">
                    <a16:rowId xmlns:a16="http://schemas.microsoft.com/office/drawing/2014/main" val="4228123345"/>
                  </a:ext>
                </a:extLst>
              </a:tr>
            </a:tbl>
          </a:graphicData>
        </a:graphic>
      </p:graphicFrame>
    </p:spTree>
    <p:extLst>
      <p:ext uri="{BB962C8B-B14F-4D97-AF65-F5344CB8AC3E}">
        <p14:creationId xmlns:p14="http://schemas.microsoft.com/office/powerpoint/2010/main" val="2149551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E3E0E14-B810-5875-8E70-F37311835111}"/>
              </a:ext>
            </a:extLst>
          </p:cNvPr>
          <p:cNvGraphicFramePr>
            <a:graphicFrameLocks noGrp="1"/>
          </p:cNvGraphicFramePr>
          <p:nvPr>
            <p:extLst>
              <p:ext uri="{D42A27DB-BD31-4B8C-83A1-F6EECF244321}">
                <p14:modId xmlns:p14="http://schemas.microsoft.com/office/powerpoint/2010/main" val="2889196622"/>
              </p:ext>
            </p:extLst>
          </p:nvPr>
        </p:nvGraphicFramePr>
        <p:xfrm>
          <a:off x="531658" y="1389140"/>
          <a:ext cx="10919212" cy="4522560"/>
        </p:xfrm>
        <a:graphic>
          <a:graphicData uri="http://schemas.openxmlformats.org/drawingml/2006/table">
            <a:tbl>
              <a:tblPr firstRow="1" bandRow="1">
                <a:tableStyleId>{69CF1AB2-1976-4502-BF36-3FF5EA218861}</a:tableStyleId>
              </a:tblPr>
              <a:tblGrid>
                <a:gridCol w="10919212">
                  <a:extLst>
                    <a:ext uri="{9D8B030D-6E8A-4147-A177-3AD203B41FA5}">
                      <a16:colId xmlns:a16="http://schemas.microsoft.com/office/drawing/2014/main" val="3554210625"/>
                    </a:ext>
                  </a:extLst>
                </a:gridCol>
              </a:tblGrid>
              <a:tr h="1130640">
                <a:tc>
                  <a:txBody>
                    <a:bodyPr/>
                    <a:lstStyle/>
                    <a:p>
                      <a:endParaRPr lang="en-US"/>
                    </a:p>
                  </a:txBody>
                  <a:tcPr/>
                </a:tc>
                <a:extLst>
                  <a:ext uri="{0D108BD9-81ED-4DB2-BD59-A6C34878D82A}">
                    <a16:rowId xmlns:a16="http://schemas.microsoft.com/office/drawing/2014/main" val="2190328988"/>
                  </a:ext>
                </a:extLst>
              </a:tr>
              <a:tr h="1130640">
                <a:tc>
                  <a:txBody>
                    <a:bodyPr/>
                    <a:lstStyle/>
                    <a:p>
                      <a:endParaRPr lang="en-US"/>
                    </a:p>
                  </a:txBody>
                  <a:tcPr/>
                </a:tc>
                <a:extLst>
                  <a:ext uri="{0D108BD9-81ED-4DB2-BD59-A6C34878D82A}">
                    <a16:rowId xmlns:a16="http://schemas.microsoft.com/office/drawing/2014/main" val="651051508"/>
                  </a:ext>
                </a:extLst>
              </a:tr>
              <a:tr h="1130640">
                <a:tc>
                  <a:txBody>
                    <a:bodyPr/>
                    <a:lstStyle/>
                    <a:p>
                      <a:endParaRPr lang="en-US"/>
                    </a:p>
                  </a:txBody>
                  <a:tcPr/>
                </a:tc>
                <a:extLst>
                  <a:ext uri="{0D108BD9-81ED-4DB2-BD59-A6C34878D82A}">
                    <a16:rowId xmlns:a16="http://schemas.microsoft.com/office/drawing/2014/main" val="2154177842"/>
                  </a:ext>
                </a:extLst>
              </a:tr>
              <a:tr h="1130640">
                <a:tc>
                  <a:txBody>
                    <a:bodyPr/>
                    <a:lstStyle/>
                    <a:p>
                      <a:endParaRPr lang="en-US" dirty="0"/>
                    </a:p>
                  </a:txBody>
                  <a:tcPr/>
                </a:tc>
                <a:extLst>
                  <a:ext uri="{0D108BD9-81ED-4DB2-BD59-A6C34878D82A}">
                    <a16:rowId xmlns:a16="http://schemas.microsoft.com/office/drawing/2014/main" val="625652886"/>
                  </a:ext>
                </a:extLst>
              </a:tr>
            </a:tbl>
          </a:graphicData>
        </a:graphic>
      </p:graphicFrame>
      <p:sp>
        <p:nvSpPr>
          <p:cNvPr id="2" name="Title 1">
            <a:extLst>
              <a:ext uri="{FF2B5EF4-FFF2-40B4-BE49-F238E27FC236}">
                <a16:creationId xmlns:a16="http://schemas.microsoft.com/office/drawing/2014/main" id="{9E1801B1-E1D3-DE26-751D-422ED505089D}"/>
              </a:ext>
            </a:extLst>
          </p:cNvPr>
          <p:cNvSpPr>
            <a:spLocks noGrp="1"/>
          </p:cNvSpPr>
          <p:nvPr>
            <p:ph type="title"/>
          </p:nvPr>
        </p:nvSpPr>
        <p:spPr>
          <a:xfrm>
            <a:off x="741130" y="438641"/>
            <a:ext cx="3854528" cy="1278466"/>
          </a:xfrm>
        </p:spPr>
        <p:txBody>
          <a:bodyPr anchor="t"/>
          <a:lstStyle/>
          <a:p>
            <a:r>
              <a:rPr lang="en-US" sz="4400"/>
              <a:t>RACI Matrix</a:t>
            </a:r>
          </a:p>
        </p:txBody>
      </p:sp>
      <p:pic>
        <p:nvPicPr>
          <p:cNvPr id="14" name="Graphic 13" descr="Clipboard Partially Checked outline">
            <a:extLst>
              <a:ext uri="{FF2B5EF4-FFF2-40B4-BE49-F238E27FC236}">
                <a16:creationId xmlns:a16="http://schemas.microsoft.com/office/drawing/2014/main" id="{FFD7E320-4CF2-44CB-BA4F-6EB79DFC1F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418" y="2662634"/>
            <a:ext cx="807181" cy="807181"/>
          </a:xfrm>
          <a:prstGeom prst="rect">
            <a:avLst/>
          </a:prstGeom>
        </p:spPr>
      </p:pic>
      <p:pic>
        <p:nvPicPr>
          <p:cNvPr id="15" name="Graphic 14" descr="Clipboard Partially Checked outline">
            <a:extLst>
              <a:ext uri="{FF2B5EF4-FFF2-40B4-BE49-F238E27FC236}">
                <a16:creationId xmlns:a16="http://schemas.microsoft.com/office/drawing/2014/main" id="{01C909E8-11B1-AE74-32E2-C32BE2B389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417" y="3788420"/>
            <a:ext cx="807181" cy="807181"/>
          </a:xfrm>
          <a:prstGeom prst="rect">
            <a:avLst/>
          </a:prstGeom>
        </p:spPr>
      </p:pic>
      <p:pic>
        <p:nvPicPr>
          <p:cNvPr id="16" name="Graphic 15" descr="Clipboard Partially Checked outline">
            <a:extLst>
              <a:ext uri="{FF2B5EF4-FFF2-40B4-BE49-F238E27FC236}">
                <a16:creationId xmlns:a16="http://schemas.microsoft.com/office/drawing/2014/main" id="{7943B4A3-B469-8337-7207-A09869980E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5417" y="4956055"/>
            <a:ext cx="807181" cy="807181"/>
          </a:xfrm>
          <a:prstGeom prst="rect">
            <a:avLst/>
          </a:prstGeom>
        </p:spPr>
      </p:pic>
      <p:pic>
        <p:nvPicPr>
          <p:cNvPr id="18" name="Graphic 17" descr="Man in business attire">
            <a:extLst>
              <a:ext uri="{FF2B5EF4-FFF2-40B4-BE49-F238E27FC236}">
                <a16:creationId xmlns:a16="http://schemas.microsoft.com/office/drawing/2014/main" id="{678DCDB8-4E45-4F1A-3364-359AEB87108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910790" y="1300566"/>
            <a:ext cx="806854" cy="1089547"/>
          </a:xfrm>
          <a:prstGeom prst="rect">
            <a:avLst/>
          </a:prstGeom>
        </p:spPr>
      </p:pic>
      <p:pic>
        <p:nvPicPr>
          <p:cNvPr id="20" name="Graphic 19" descr="Man with prosthetic arm">
            <a:extLst>
              <a:ext uri="{FF2B5EF4-FFF2-40B4-BE49-F238E27FC236}">
                <a16:creationId xmlns:a16="http://schemas.microsoft.com/office/drawing/2014/main" id="{312EC392-15BC-897A-8F17-1B9AFF8BAE25}"/>
              </a:ext>
            </a:extLst>
          </p:cNvPr>
          <p:cNvPicPr>
            <a:picLocks noChangeAspect="1"/>
          </p:cNvPicPr>
          <p:nvPr/>
        </p:nvPicPr>
        <p:blipFill>
          <a:blip r:embed="rId7">
            <a:extLst>
              <a:ext uri="{96DAC541-7B7A-43D3-8B79-37D633B846F1}">
                <asvg:svgBlip xmlns:asvg="http://schemas.microsoft.com/office/drawing/2016/SVG/main" r:embed="rId8"/>
              </a:ext>
            </a:extLst>
          </a:blip>
          <a:srcRect r="-4438" b="58720"/>
          <a:stretch>
            <a:fillRect/>
          </a:stretch>
        </p:blipFill>
        <p:spPr>
          <a:xfrm>
            <a:off x="7565192" y="1239218"/>
            <a:ext cx="868112" cy="1147723"/>
          </a:xfrm>
          <a:prstGeom prst="rect">
            <a:avLst/>
          </a:prstGeom>
        </p:spPr>
      </p:pic>
      <p:pic>
        <p:nvPicPr>
          <p:cNvPr id="22" name="Graphic 21" descr="Person wearing stripes">
            <a:extLst>
              <a:ext uri="{FF2B5EF4-FFF2-40B4-BE49-F238E27FC236}">
                <a16:creationId xmlns:a16="http://schemas.microsoft.com/office/drawing/2014/main" id="{369ECC95-6ABA-BB0A-59F9-ADECC6D2B91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000650" y="1282341"/>
            <a:ext cx="711919" cy="1087499"/>
          </a:xfrm>
          <a:prstGeom prst="rect">
            <a:avLst/>
          </a:prstGeom>
        </p:spPr>
      </p:pic>
      <p:pic>
        <p:nvPicPr>
          <p:cNvPr id="24" name="Graphic 23" descr="Woman in black skirt">
            <a:extLst>
              <a:ext uri="{FF2B5EF4-FFF2-40B4-BE49-F238E27FC236}">
                <a16:creationId xmlns:a16="http://schemas.microsoft.com/office/drawing/2014/main" id="{22FB8A4C-3615-CB79-C047-5C0A17F620FB}"/>
              </a:ext>
            </a:extLst>
          </p:cNvPr>
          <p:cNvPicPr>
            <a:picLocks noChangeAspect="1"/>
          </p:cNvPicPr>
          <p:nvPr/>
        </p:nvPicPr>
        <p:blipFill>
          <a:blip r:embed="rId11">
            <a:extLst>
              <a:ext uri="{96DAC541-7B7A-43D3-8B79-37D633B846F1}">
                <asvg:svgBlip xmlns:asvg="http://schemas.microsoft.com/office/drawing/2016/SVG/main" r:embed="rId12"/>
              </a:ext>
            </a:extLst>
          </a:blip>
          <a:srcRect r="4115" b="57240"/>
          <a:stretch>
            <a:fillRect/>
          </a:stretch>
        </p:blipFill>
        <p:spPr>
          <a:xfrm>
            <a:off x="2420587" y="1254178"/>
            <a:ext cx="1074825" cy="1076168"/>
          </a:xfrm>
          <a:prstGeom prst="rect">
            <a:avLst/>
          </a:prstGeom>
        </p:spPr>
      </p:pic>
      <p:sp>
        <p:nvSpPr>
          <p:cNvPr id="27" name="Callout: Line 26">
            <a:extLst>
              <a:ext uri="{FF2B5EF4-FFF2-40B4-BE49-F238E27FC236}">
                <a16:creationId xmlns:a16="http://schemas.microsoft.com/office/drawing/2014/main" id="{30CA8238-3CB8-DD5D-1494-C98D9A57B072}"/>
              </a:ext>
            </a:extLst>
          </p:cNvPr>
          <p:cNvSpPr/>
          <p:nvPr/>
        </p:nvSpPr>
        <p:spPr>
          <a:xfrm>
            <a:off x="339193" y="1501523"/>
            <a:ext cx="1285978" cy="677489"/>
          </a:xfrm>
          <a:prstGeom prst="borderCallout1">
            <a:avLst>
              <a:gd name="adj1" fmla="val 101165"/>
              <a:gd name="adj2" fmla="val 53837"/>
              <a:gd name="adj3" fmla="val 118472"/>
              <a:gd name="adj4" fmla="val 79137"/>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Open Sans Light" pitchFamily="2" charset="0"/>
                <a:ea typeface="Open Sans Light" pitchFamily="2" charset="0"/>
                <a:cs typeface="Open Sans Light" pitchFamily="2" charset="0"/>
              </a:rPr>
              <a:t>Tasks</a:t>
            </a:r>
          </a:p>
        </p:txBody>
      </p:sp>
      <p:sp>
        <p:nvSpPr>
          <p:cNvPr id="28" name="Flowchart: Terminator 27">
            <a:extLst>
              <a:ext uri="{FF2B5EF4-FFF2-40B4-BE49-F238E27FC236}">
                <a16:creationId xmlns:a16="http://schemas.microsoft.com/office/drawing/2014/main" id="{DA236DE3-6F6E-E476-F918-8578AE204878}"/>
              </a:ext>
            </a:extLst>
          </p:cNvPr>
          <p:cNvSpPr/>
          <p:nvPr/>
        </p:nvSpPr>
        <p:spPr>
          <a:xfrm>
            <a:off x="1832742" y="1175903"/>
            <a:ext cx="9410557" cy="1393044"/>
          </a:xfrm>
          <a:prstGeom prst="flowChartTerminator">
            <a:avLst/>
          </a:pr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Terminator 29">
            <a:extLst>
              <a:ext uri="{FF2B5EF4-FFF2-40B4-BE49-F238E27FC236}">
                <a16:creationId xmlns:a16="http://schemas.microsoft.com/office/drawing/2014/main" id="{17F12A6E-FA20-D5F2-A386-8A41C544ECB8}"/>
              </a:ext>
            </a:extLst>
          </p:cNvPr>
          <p:cNvSpPr/>
          <p:nvPr/>
        </p:nvSpPr>
        <p:spPr>
          <a:xfrm rot="5400000">
            <a:off x="-455373" y="3517597"/>
            <a:ext cx="3608759" cy="1393044"/>
          </a:xfrm>
          <a:prstGeom prst="flowChartTerminator">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llout: Line 28">
            <a:extLst>
              <a:ext uri="{FF2B5EF4-FFF2-40B4-BE49-F238E27FC236}">
                <a16:creationId xmlns:a16="http://schemas.microsoft.com/office/drawing/2014/main" id="{07449917-F2A5-6318-C263-8CB9A270A219}"/>
              </a:ext>
            </a:extLst>
          </p:cNvPr>
          <p:cNvSpPr/>
          <p:nvPr/>
        </p:nvSpPr>
        <p:spPr>
          <a:xfrm>
            <a:off x="9851469" y="488613"/>
            <a:ext cx="1391830" cy="598716"/>
          </a:xfrm>
          <a:prstGeom prst="borderCallout1">
            <a:avLst>
              <a:gd name="adj1" fmla="val 51188"/>
              <a:gd name="adj2" fmla="val 2132"/>
              <a:gd name="adj3" fmla="val 112500"/>
              <a:gd name="adj4" fmla="val -38333"/>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Open Sans Light" pitchFamily="2" charset="0"/>
                <a:ea typeface="Open Sans Light" pitchFamily="2" charset="0"/>
                <a:cs typeface="Open Sans Light" pitchFamily="2" charset="0"/>
              </a:rPr>
              <a:t>People</a:t>
            </a:r>
          </a:p>
        </p:txBody>
      </p:sp>
      <p:sp>
        <p:nvSpPr>
          <p:cNvPr id="31" name="Callout: Line 30">
            <a:extLst>
              <a:ext uri="{FF2B5EF4-FFF2-40B4-BE49-F238E27FC236}">
                <a16:creationId xmlns:a16="http://schemas.microsoft.com/office/drawing/2014/main" id="{B06C555B-0185-B7F6-0C31-0679BC04C8FA}"/>
              </a:ext>
            </a:extLst>
          </p:cNvPr>
          <p:cNvSpPr/>
          <p:nvPr/>
        </p:nvSpPr>
        <p:spPr>
          <a:xfrm>
            <a:off x="2232833" y="4129979"/>
            <a:ext cx="2362825" cy="542167"/>
          </a:xfrm>
          <a:prstGeom prst="borderCallout1">
            <a:avLst>
              <a:gd name="adj1" fmla="val -653"/>
              <a:gd name="adj2" fmla="val 24873"/>
              <a:gd name="adj3" fmla="val -119572"/>
              <a:gd name="adj4" fmla="val 24645"/>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Open Sans Light" pitchFamily="2" charset="0"/>
                <a:ea typeface="Open Sans Light" pitchFamily="2" charset="0"/>
                <a:cs typeface="Open Sans Light" pitchFamily="2" charset="0"/>
              </a:rPr>
              <a:t>Responsible</a:t>
            </a:r>
          </a:p>
        </p:txBody>
      </p:sp>
      <p:sp>
        <p:nvSpPr>
          <p:cNvPr id="32" name="Callout: Line 31">
            <a:extLst>
              <a:ext uri="{FF2B5EF4-FFF2-40B4-BE49-F238E27FC236}">
                <a16:creationId xmlns:a16="http://schemas.microsoft.com/office/drawing/2014/main" id="{F85295C6-C4D3-56A8-4B72-8495D52D2DCB}"/>
              </a:ext>
            </a:extLst>
          </p:cNvPr>
          <p:cNvSpPr/>
          <p:nvPr/>
        </p:nvSpPr>
        <p:spPr>
          <a:xfrm>
            <a:off x="4175196" y="5166712"/>
            <a:ext cx="2362825" cy="542167"/>
          </a:xfrm>
          <a:prstGeom prst="borderCallout1">
            <a:avLst>
              <a:gd name="adj1" fmla="val -653"/>
              <a:gd name="adj2" fmla="val 50446"/>
              <a:gd name="adj3" fmla="val -120247"/>
              <a:gd name="adj4" fmla="val 50531"/>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Open Sans Light" pitchFamily="2" charset="0"/>
                <a:ea typeface="Open Sans Light" pitchFamily="2" charset="0"/>
                <a:cs typeface="Open Sans Light" pitchFamily="2" charset="0"/>
              </a:rPr>
              <a:t>Accountable</a:t>
            </a:r>
          </a:p>
        </p:txBody>
      </p:sp>
      <p:sp>
        <p:nvSpPr>
          <p:cNvPr id="33" name="Callout: Line 32">
            <a:extLst>
              <a:ext uri="{FF2B5EF4-FFF2-40B4-BE49-F238E27FC236}">
                <a16:creationId xmlns:a16="http://schemas.microsoft.com/office/drawing/2014/main" id="{A554C088-D40C-42A2-216E-7610FC8526BC}"/>
              </a:ext>
            </a:extLst>
          </p:cNvPr>
          <p:cNvSpPr/>
          <p:nvPr/>
        </p:nvSpPr>
        <p:spPr>
          <a:xfrm>
            <a:off x="6843561" y="4053434"/>
            <a:ext cx="2052080" cy="542167"/>
          </a:xfrm>
          <a:prstGeom prst="borderCallout1">
            <a:avLst>
              <a:gd name="adj1" fmla="val -653"/>
              <a:gd name="adj2" fmla="val 50446"/>
              <a:gd name="adj3" fmla="val -103282"/>
              <a:gd name="adj4" fmla="val 50712"/>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Open Sans Light" pitchFamily="2" charset="0"/>
                <a:ea typeface="Open Sans Light" pitchFamily="2" charset="0"/>
                <a:cs typeface="Open Sans Light" pitchFamily="2" charset="0"/>
              </a:rPr>
              <a:t>Consulted</a:t>
            </a:r>
          </a:p>
        </p:txBody>
      </p:sp>
      <p:sp>
        <p:nvSpPr>
          <p:cNvPr id="34" name="Callout: Line 33">
            <a:extLst>
              <a:ext uri="{FF2B5EF4-FFF2-40B4-BE49-F238E27FC236}">
                <a16:creationId xmlns:a16="http://schemas.microsoft.com/office/drawing/2014/main" id="{CA1AE1E6-1185-28F8-0ECC-A96CE6ACEEA4}"/>
              </a:ext>
            </a:extLst>
          </p:cNvPr>
          <p:cNvSpPr/>
          <p:nvPr/>
        </p:nvSpPr>
        <p:spPr>
          <a:xfrm>
            <a:off x="9257278" y="5088561"/>
            <a:ext cx="2113878" cy="542167"/>
          </a:xfrm>
          <a:prstGeom prst="borderCallout1">
            <a:avLst>
              <a:gd name="adj1" fmla="val -653"/>
              <a:gd name="adj2" fmla="val 50446"/>
              <a:gd name="adj3" fmla="val -120335"/>
              <a:gd name="adj4" fmla="val 50155"/>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Open Sans Light" pitchFamily="2" charset="0"/>
                <a:ea typeface="Open Sans Light" pitchFamily="2" charset="0"/>
                <a:cs typeface="Open Sans Light" pitchFamily="2" charset="0"/>
              </a:rPr>
              <a:t>Informed</a:t>
            </a:r>
          </a:p>
        </p:txBody>
      </p:sp>
      <p:sp>
        <p:nvSpPr>
          <p:cNvPr id="4" name="TextBox 3">
            <a:extLst>
              <a:ext uri="{FF2B5EF4-FFF2-40B4-BE49-F238E27FC236}">
                <a16:creationId xmlns:a16="http://schemas.microsoft.com/office/drawing/2014/main" id="{FEFF607C-8BC7-51EC-583E-5BD79C575B84}"/>
              </a:ext>
            </a:extLst>
          </p:cNvPr>
          <p:cNvSpPr txBox="1"/>
          <p:nvPr/>
        </p:nvSpPr>
        <p:spPr>
          <a:xfrm>
            <a:off x="2590668" y="2824912"/>
            <a:ext cx="519694" cy="769441"/>
          </a:xfrm>
          <a:prstGeom prst="rect">
            <a:avLst/>
          </a:prstGeom>
          <a:noFill/>
        </p:spPr>
        <p:txBody>
          <a:bodyPr wrap="none" rtlCol="0">
            <a:spAutoFit/>
          </a:bodyPr>
          <a:lstStyle/>
          <a:p>
            <a:r>
              <a:rPr lang="en-US" sz="4400" b="1">
                <a:latin typeface="Open Sans Light" pitchFamily="2" charset="0"/>
                <a:ea typeface="Open Sans Light" pitchFamily="2" charset="0"/>
                <a:cs typeface="Open Sans Light" pitchFamily="2" charset="0"/>
              </a:rPr>
              <a:t>R</a:t>
            </a:r>
          </a:p>
        </p:txBody>
      </p:sp>
      <p:sp>
        <p:nvSpPr>
          <p:cNvPr id="5" name="TextBox 4">
            <a:extLst>
              <a:ext uri="{FF2B5EF4-FFF2-40B4-BE49-F238E27FC236}">
                <a16:creationId xmlns:a16="http://schemas.microsoft.com/office/drawing/2014/main" id="{A9DDF39F-16DE-BCBD-BA35-5C1B9642F0B3}"/>
              </a:ext>
            </a:extLst>
          </p:cNvPr>
          <p:cNvSpPr txBox="1"/>
          <p:nvPr/>
        </p:nvSpPr>
        <p:spPr>
          <a:xfrm>
            <a:off x="5086188" y="3829398"/>
            <a:ext cx="524503" cy="769441"/>
          </a:xfrm>
          <a:prstGeom prst="rect">
            <a:avLst/>
          </a:prstGeom>
          <a:noFill/>
        </p:spPr>
        <p:txBody>
          <a:bodyPr wrap="none" rtlCol="0">
            <a:spAutoFit/>
          </a:bodyPr>
          <a:lstStyle/>
          <a:p>
            <a:r>
              <a:rPr lang="en-US" sz="4400" b="1">
                <a:latin typeface="Open Sans Light" pitchFamily="2" charset="0"/>
                <a:ea typeface="Open Sans Light" pitchFamily="2" charset="0"/>
                <a:cs typeface="Open Sans Light" pitchFamily="2" charset="0"/>
              </a:rPr>
              <a:t>A</a:t>
            </a:r>
          </a:p>
        </p:txBody>
      </p:sp>
      <p:sp>
        <p:nvSpPr>
          <p:cNvPr id="6" name="TextBox 5">
            <a:extLst>
              <a:ext uri="{FF2B5EF4-FFF2-40B4-BE49-F238E27FC236}">
                <a16:creationId xmlns:a16="http://schemas.microsoft.com/office/drawing/2014/main" id="{9F85BE4F-A42A-871C-73AC-7C9D47D5245F}"/>
              </a:ext>
            </a:extLst>
          </p:cNvPr>
          <p:cNvSpPr txBox="1"/>
          <p:nvPr/>
        </p:nvSpPr>
        <p:spPr>
          <a:xfrm>
            <a:off x="7565192" y="2713668"/>
            <a:ext cx="608818" cy="769441"/>
          </a:xfrm>
          <a:prstGeom prst="rect">
            <a:avLst/>
          </a:prstGeom>
          <a:noFill/>
        </p:spPr>
        <p:txBody>
          <a:bodyPr wrap="square" rtlCol="0">
            <a:spAutoFit/>
          </a:bodyPr>
          <a:lstStyle/>
          <a:p>
            <a:r>
              <a:rPr lang="en-US" sz="4400" b="1">
                <a:latin typeface="Open Sans Light" pitchFamily="2" charset="0"/>
                <a:ea typeface="Open Sans Light" pitchFamily="2" charset="0"/>
                <a:cs typeface="Open Sans Light" pitchFamily="2" charset="0"/>
              </a:rPr>
              <a:t>C</a:t>
            </a:r>
          </a:p>
        </p:txBody>
      </p:sp>
      <p:sp>
        <p:nvSpPr>
          <p:cNvPr id="7" name="TextBox 6">
            <a:extLst>
              <a:ext uri="{FF2B5EF4-FFF2-40B4-BE49-F238E27FC236}">
                <a16:creationId xmlns:a16="http://schemas.microsoft.com/office/drawing/2014/main" id="{206E9794-0DC7-E285-EAE3-B175DC361E4A}"/>
              </a:ext>
            </a:extLst>
          </p:cNvPr>
          <p:cNvSpPr txBox="1"/>
          <p:nvPr/>
        </p:nvSpPr>
        <p:spPr>
          <a:xfrm>
            <a:off x="10150550" y="3650420"/>
            <a:ext cx="327334" cy="769441"/>
          </a:xfrm>
          <a:prstGeom prst="rect">
            <a:avLst/>
          </a:prstGeom>
          <a:noFill/>
        </p:spPr>
        <p:txBody>
          <a:bodyPr wrap="none" rtlCol="0">
            <a:spAutoFit/>
          </a:bodyPr>
          <a:lstStyle/>
          <a:p>
            <a:r>
              <a:rPr lang="en-US" sz="4400" b="1">
                <a:latin typeface="Open Sans Light" pitchFamily="2" charset="0"/>
                <a:ea typeface="Open Sans Light" pitchFamily="2" charset="0"/>
                <a:cs typeface="Open Sans Light" pitchFamily="2" charset="0"/>
              </a:rPr>
              <a:t>I</a:t>
            </a:r>
          </a:p>
        </p:txBody>
      </p:sp>
    </p:spTree>
    <p:extLst>
      <p:ext uri="{BB962C8B-B14F-4D97-AF65-F5344CB8AC3E}">
        <p14:creationId xmlns:p14="http://schemas.microsoft.com/office/powerpoint/2010/main" val="3462377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 fill="hold"/>
                                        <p:tgtEl>
                                          <p:spTgt spid="30"/>
                                        </p:tgtEl>
                                        <p:attrNameLst>
                                          <p:attrName>ppt_x</p:attrName>
                                        </p:attrNameLst>
                                      </p:cBhvr>
                                      <p:tavLst>
                                        <p:tav tm="0">
                                          <p:val>
                                            <p:strVal val="#ppt_x"/>
                                          </p:val>
                                        </p:tav>
                                        <p:tav tm="100000">
                                          <p:val>
                                            <p:strVal val="#ppt_x"/>
                                          </p:val>
                                        </p:tav>
                                      </p:tavLst>
                                    </p:anim>
                                    <p:anim calcmode="lin" valueType="num">
                                      <p:cBhvr additive="base">
                                        <p:cTn id="1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500" fill="hold"/>
                                        <p:tgtEl>
                                          <p:spTgt spid="31"/>
                                        </p:tgtEl>
                                        <p:attrNameLst>
                                          <p:attrName>ppt_x</p:attrName>
                                        </p:attrNameLst>
                                      </p:cBhvr>
                                      <p:tavLst>
                                        <p:tav tm="0">
                                          <p:val>
                                            <p:strVal val="#ppt_x"/>
                                          </p:val>
                                        </p:tav>
                                        <p:tav tm="100000">
                                          <p:val>
                                            <p:strVal val="#ppt_x"/>
                                          </p:val>
                                        </p:tav>
                                      </p:tavLst>
                                    </p:anim>
                                    <p:anim calcmode="lin" valueType="num">
                                      <p:cBhvr additive="base">
                                        <p:cTn id="2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ppt_x"/>
                                          </p:val>
                                        </p:tav>
                                        <p:tav tm="100000">
                                          <p:val>
                                            <p:strVal val="#ppt_x"/>
                                          </p:val>
                                        </p:tav>
                                      </p:tavLst>
                                    </p:anim>
                                    <p:anim calcmode="lin" valueType="num">
                                      <p:cBhvr additive="base">
                                        <p:cTn id="3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ppt_x"/>
                                          </p:val>
                                        </p:tav>
                                        <p:tav tm="100000">
                                          <p:val>
                                            <p:strVal val="#ppt_x"/>
                                          </p:val>
                                        </p:tav>
                                      </p:tavLst>
                                    </p:anim>
                                    <p:anim calcmode="lin" valueType="num">
                                      <p:cBhvr additive="base">
                                        <p:cTn id="3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ppt_x"/>
                                          </p:val>
                                        </p:tav>
                                        <p:tav tm="100000">
                                          <p:val>
                                            <p:strVal val="#ppt_x"/>
                                          </p:val>
                                        </p:tav>
                                      </p:tavLst>
                                    </p:anim>
                                    <p:anim calcmode="lin" valueType="num">
                                      <p:cBhvr additive="base">
                                        <p:cTn id="4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30" grpId="0" animBg="1"/>
      <p:bldP spid="29"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C87A7-FB82-7785-14A4-122CB13F3FA8}"/>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DC35570-281B-01B2-7B12-C21B571FC52C}"/>
              </a:ext>
            </a:extLst>
          </p:cNvPr>
          <p:cNvGraphicFramePr>
            <a:graphicFrameLocks noGrp="1"/>
          </p:cNvGraphicFramePr>
          <p:nvPr>
            <p:extLst>
              <p:ext uri="{D42A27DB-BD31-4B8C-83A1-F6EECF244321}">
                <p14:modId xmlns:p14="http://schemas.microsoft.com/office/powerpoint/2010/main" val="1932587306"/>
              </p:ext>
            </p:extLst>
          </p:nvPr>
        </p:nvGraphicFramePr>
        <p:xfrm>
          <a:off x="531658" y="1389140"/>
          <a:ext cx="10919212" cy="4484967"/>
        </p:xfrm>
        <a:graphic>
          <a:graphicData uri="http://schemas.openxmlformats.org/drawingml/2006/table">
            <a:tbl>
              <a:tblPr firstRow="1" bandRow="1">
                <a:tableStyleId>{C4B1156A-380E-4F78-BDF5-A606A8083BF9}</a:tableStyleId>
              </a:tblPr>
              <a:tblGrid>
                <a:gridCol w="10919212">
                  <a:extLst>
                    <a:ext uri="{9D8B030D-6E8A-4147-A177-3AD203B41FA5}">
                      <a16:colId xmlns:a16="http://schemas.microsoft.com/office/drawing/2014/main" val="3554210625"/>
                    </a:ext>
                  </a:extLst>
                </a:gridCol>
              </a:tblGrid>
              <a:tr h="1494989">
                <a:tc>
                  <a:txBody>
                    <a:bodyPr/>
                    <a:lstStyle/>
                    <a:p>
                      <a:endParaRPr lang="en-US"/>
                    </a:p>
                  </a:txBody>
                  <a:tcPr/>
                </a:tc>
                <a:extLst>
                  <a:ext uri="{0D108BD9-81ED-4DB2-BD59-A6C34878D82A}">
                    <a16:rowId xmlns:a16="http://schemas.microsoft.com/office/drawing/2014/main" val="2190328988"/>
                  </a:ext>
                </a:extLst>
              </a:tr>
              <a:tr h="1494989">
                <a:tc>
                  <a:txBody>
                    <a:bodyPr/>
                    <a:lstStyle/>
                    <a:p>
                      <a:endParaRPr lang="en-US"/>
                    </a:p>
                  </a:txBody>
                  <a:tcPr/>
                </a:tc>
                <a:extLst>
                  <a:ext uri="{0D108BD9-81ED-4DB2-BD59-A6C34878D82A}">
                    <a16:rowId xmlns:a16="http://schemas.microsoft.com/office/drawing/2014/main" val="651051508"/>
                  </a:ext>
                </a:extLst>
              </a:tr>
              <a:tr h="1494989">
                <a:tc>
                  <a:txBody>
                    <a:bodyPr/>
                    <a:lstStyle/>
                    <a:p>
                      <a:endParaRPr lang="en-US"/>
                    </a:p>
                  </a:txBody>
                  <a:tcPr/>
                </a:tc>
                <a:extLst>
                  <a:ext uri="{0D108BD9-81ED-4DB2-BD59-A6C34878D82A}">
                    <a16:rowId xmlns:a16="http://schemas.microsoft.com/office/drawing/2014/main" val="2154177842"/>
                  </a:ext>
                </a:extLst>
              </a:tr>
            </a:tbl>
          </a:graphicData>
        </a:graphic>
      </p:graphicFrame>
      <p:sp>
        <p:nvSpPr>
          <p:cNvPr id="2" name="Title 1">
            <a:extLst>
              <a:ext uri="{FF2B5EF4-FFF2-40B4-BE49-F238E27FC236}">
                <a16:creationId xmlns:a16="http://schemas.microsoft.com/office/drawing/2014/main" id="{A8B403BD-3A40-34BC-DE1E-BEEDFAC949C6}"/>
              </a:ext>
            </a:extLst>
          </p:cNvPr>
          <p:cNvSpPr>
            <a:spLocks noGrp="1"/>
          </p:cNvSpPr>
          <p:nvPr>
            <p:ph type="title"/>
          </p:nvPr>
        </p:nvSpPr>
        <p:spPr>
          <a:xfrm>
            <a:off x="741129" y="438641"/>
            <a:ext cx="5736671" cy="1278466"/>
          </a:xfrm>
        </p:spPr>
        <p:txBody>
          <a:bodyPr anchor="t"/>
          <a:lstStyle/>
          <a:p>
            <a:r>
              <a:rPr lang="en-US" sz="4400"/>
              <a:t>RACI Matrix Example</a:t>
            </a:r>
          </a:p>
        </p:txBody>
      </p:sp>
      <p:pic>
        <p:nvPicPr>
          <p:cNvPr id="18" name="Graphic 17" descr="Man in business attire">
            <a:extLst>
              <a:ext uri="{FF2B5EF4-FFF2-40B4-BE49-F238E27FC236}">
                <a16:creationId xmlns:a16="http://schemas.microsoft.com/office/drawing/2014/main" id="{B031436F-E57B-CC56-2841-9B42E154B2C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390577" y="1271523"/>
            <a:ext cx="806854" cy="1089547"/>
          </a:xfrm>
          <a:prstGeom prst="rect">
            <a:avLst/>
          </a:prstGeom>
        </p:spPr>
      </p:pic>
      <p:pic>
        <p:nvPicPr>
          <p:cNvPr id="20" name="Graphic 19" descr="Man with prosthetic arm">
            <a:extLst>
              <a:ext uri="{FF2B5EF4-FFF2-40B4-BE49-F238E27FC236}">
                <a16:creationId xmlns:a16="http://schemas.microsoft.com/office/drawing/2014/main" id="{4F854554-2945-C7E4-C985-B03A55CB85A4}"/>
              </a:ext>
            </a:extLst>
          </p:cNvPr>
          <p:cNvPicPr>
            <a:picLocks noChangeAspect="1"/>
          </p:cNvPicPr>
          <p:nvPr/>
        </p:nvPicPr>
        <p:blipFill>
          <a:blip r:embed="rId5">
            <a:extLst>
              <a:ext uri="{96DAC541-7B7A-43D3-8B79-37D633B846F1}">
                <asvg:svgBlip xmlns:asvg="http://schemas.microsoft.com/office/drawing/2016/SVG/main" r:embed="rId6"/>
              </a:ext>
            </a:extLst>
          </a:blip>
          <a:srcRect r="-4438" b="58720"/>
          <a:stretch>
            <a:fillRect/>
          </a:stretch>
        </p:blipFill>
        <p:spPr>
          <a:xfrm>
            <a:off x="7162288" y="1241412"/>
            <a:ext cx="868112" cy="1147723"/>
          </a:xfrm>
          <a:prstGeom prst="rect">
            <a:avLst/>
          </a:prstGeom>
        </p:spPr>
      </p:pic>
      <p:pic>
        <p:nvPicPr>
          <p:cNvPr id="22" name="Graphic 21" descr="Person wearing stripes">
            <a:extLst>
              <a:ext uri="{FF2B5EF4-FFF2-40B4-BE49-F238E27FC236}">
                <a16:creationId xmlns:a16="http://schemas.microsoft.com/office/drawing/2014/main" id="{C6AFFCC6-9CCD-D49E-E1BC-C10ABF4E9132}"/>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4626810" y="1271523"/>
            <a:ext cx="711919" cy="1087499"/>
          </a:xfrm>
          <a:prstGeom prst="rect">
            <a:avLst/>
          </a:prstGeom>
        </p:spPr>
      </p:pic>
      <p:pic>
        <p:nvPicPr>
          <p:cNvPr id="24" name="Graphic 23" descr="Woman in black skirt">
            <a:extLst>
              <a:ext uri="{FF2B5EF4-FFF2-40B4-BE49-F238E27FC236}">
                <a16:creationId xmlns:a16="http://schemas.microsoft.com/office/drawing/2014/main" id="{B2BE1A08-1EF9-EFEA-EE6C-D24F2DDE4914}"/>
              </a:ext>
            </a:extLst>
          </p:cNvPr>
          <p:cNvPicPr>
            <a:picLocks noChangeAspect="1"/>
          </p:cNvPicPr>
          <p:nvPr/>
        </p:nvPicPr>
        <p:blipFill>
          <a:blip r:embed="rId9">
            <a:extLst>
              <a:ext uri="{96DAC541-7B7A-43D3-8B79-37D633B846F1}">
                <asvg:svgBlip xmlns:asvg="http://schemas.microsoft.com/office/drawing/2016/SVG/main" r:embed="rId10"/>
              </a:ext>
            </a:extLst>
          </a:blip>
          <a:srcRect r="4115" b="57240"/>
          <a:stretch>
            <a:fillRect/>
          </a:stretch>
        </p:blipFill>
        <p:spPr>
          <a:xfrm>
            <a:off x="2034712" y="1249742"/>
            <a:ext cx="1074825" cy="1076168"/>
          </a:xfrm>
          <a:prstGeom prst="rect">
            <a:avLst/>
          </a:prstGeom>
        </p:spPr>
      </p:pic>
      <p:sp>
        <p:nvSpPr>
          <p:cNvPr id="31" name="Callout: Line 30">
            <a:extLst>
              <a:ext uri="{FF2B5EF4-FFF2-40B4-BE49-F238E27FC236}">
                <a16:creationId xmlns:a16="http://schemas.microsoft.com/office/drawing/2014/main" id="{BCCB9C14-2101-760C-9099-5B1E18480342}"/>
              </a:ext>
            </a:extLst>
          </p:cNvPr>
          <p:cNvSpPr/>
          <p:nvPr/>
        </p:nvSpPr>
        <p:spPr>
          <a:xfrm>
            <a:off x="1281721" y="3590341"/>
            <a:ext cx="2362825" cy="542167"/>
          </a:xfrm>
          <a:prstGeom prst="borderCallout1">
            <a:avLst>
              <a:gd name="adj1" fmla="val 4744"/>
              <a:gd name="adj2" fmla="val 46545"/>
              <a:gd name="adj3" fmla="val -116874"/>
              <a:gd name="adj4" fmla="val 46627"/>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Open Sans Light" pitchFamily="2" charset="0"/>
                <a:ea typeface="Open Sans Light" pitchFamily="2" charset="0"/>
                <a:cs typeface="Open Sans Light" pitchFamily="2" charset="0"/>
              </a:rPr>
              <a:t>Responsible</a:t>
            </a:r>
          </a:p>
        </p:txBody>
      </p:sp>
      <p:sp>
        <p:nvSpPr>
          <p:cNvPr id="32" name="Callout: Line 31">
            <a:extLst>
              <a:ext uri="{FF2B5EF4-FFF2-40B4-BE49-F238E27FC236}">
                <a16:creationId xmlns:a16="http://schemas.microsoft.com/office/drawing/2014/main" id="{0AE9161F-1445-C3C4-14CD-C238CCB9581E}"/>
              </a:ext>
            </a:extLst>
          </p:cNvPr>
          <p:cNvSpPr/>
          <p:nvPr/>
        </p:nvSpPr>
        <p:spPr>
          <a:xfrm>
            <a:off x="3801356" y="3581757"/>
            <a:ext cx="2362825" cy="542167"/>
          </a:xfrm>
          <a:prstGeom prst="borderCallout1">
            <a:avLst>
              <a:gd name="adj1" fmla="val -653"/>
              <a:gd name="adj2" fmla="val 50446"/>
              <a:gd name="adj3" fmla="val -120247"/>
              <a:gd name="adj4" fmla="val 50531"/>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Open Sans Light" pitchFamily="2" charset="0"/>
                <a:ea typeface="Open Sans Light" pitchFamily="2" charset="0"/>
                <a:cs typeface="Open Sans Light" pitchFamily="2" charset="0"/>
              </a:rPr>
              <a:t>Accountable</a:t>
            </a:r>
          </a:p>
        </p:txBody>
      </p:sp>
      <p:sp>
        <p:nvSpPr>
          <p:cNvPr id="33" name="Callout: Line 32">
            <a:extLst>
              <a:ext uri="{FF2B5EF4-FFF2-40B4-BE49-F238E27FC236}">
                <a16:creationId xmlns:a16="http://schemas.microsoft.com/office/drawing/2014/main" id="{FEDBE815-F093-D90C-2033-F8410841D848}"/>
              </a:ext>
            </a:extLst>
          </p:cNvPr>
          <p:cNvSpPr/>
          <p:nvPr/>
        </p:nvSpPr>
        <p:spPr>
          <a:xfrm>
            <a:off x="6477801" y="3581757"/>
            <a:ext cx="2052080" cy="542167"/>
          </a:xfrm>
          <a:prstGeom prst="borderCallout1">
            <a:avLst>
              <a:gd name="adj1" fmla="val -653"/>
              <a:gd name="adj2" fmla="val 50446"/>
              <a:gd name="adj3" fmla="val -116775"/>
              <a:gd name="adj4" fmla="val 50712"/>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Open Sans Light" pitchFamily="2" charset="0"/>
                <a:ea typeface="Open Sans Light" pitchFamily="2" charset="0"/>
                <a:cs typeface="Open Sans Light" pitchFamily="2" charset="0"/>
              </a:rPr>
              <a:t>Consulted</a:t>
            </a:r>
          </a:p>
        </p:txBody>
      </p:sp>
      <p:sp>
        <p:nvSpPr>
          <p:cNvPr id="34" name="Callout: Line 33">
            <a:extLst>
              <a:ext uri="{FF2B5EF4-FFF2-40B4-BE49-F238E27FC236}">
                <a16:creationId xmlns:a16="http://schemas.microsoft.com/office/drawing/2014/main" id="{742A7C13-0716-6B6F-9A0B-DB022203DCF1}"/>
              </a:ext>
            </a:extLst>
          </p:cNvPr>
          <p:cNvSpPr/>
          <p:nvPr/>
        </p:nvSpPr>
        <p:spPr>
          <a:xfrm>
            <a:off x="8737065" y="3581758"/>
            <a:ext cx="2113878" cy="542167"/>
          </a:xfrm>
          <a:prstGeom prst="borderCallout1">
            <a:avLst>
              <a:gd name="adj1" fmla="val -653"/>
              <a:gd name="adj2" fmla="val 50446"/>
              <a:gd name="adj3" fmla="val -120335"/>
              <a:gd name="adj4" fmla="val 50155"/>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Open Sans Light" pitchFamily="2" charset="0"/>
                <a:ea typeface="Open Sans Light" pitchFamily="2" charset="0"/>
                <a:cs typeface="Open Sans Light" pitchFamily="2" charset="0"/>
              </a:rPr>
              <a:t>Informed</a:t>
            </a:r>
          </a:p>
        </p:txBody>
      </p:sp>
      <p:sp>
        <p:nvSpPr>
          <p:cNvPr id="8" name="TextBox 7">
            <a:extLst>
              <a:ext uri="{FF2B5EF4-FFF2-40B4-BE49-F238E27FC236}">
                <a16:creationId xmlns:a16="http://schemas.microsoft.com/office/drawing/2014/main" id="{121757F7-58C2-F61F-BED6-9FB8C00402B5}"/>
              </a:ext>
            </a:extLst>
          </p:cNvPr>
          <p:cNvSpPr txBox="1"/>
          <p:nvPr/>
        </p:nvSpPr>
        <p:spPr>
          <a:xfrm>
            <a:off x="1079912" y="2371081"/>
            <a:ext cx="10283929" cy="461665"/>
          </a:xfrm>
          <a:prstGeom prst="rect">
            <a:avLst/>
          </a:prstGeom>
          <a:noFill/>
        </p:spPr>
        <p:txBody>
          <a:bodyPr wrap="square" rtlCol="0">
            <a:spAutoFit/>
          </a:bodyPr>
          <a:lstStyle/>
          <a:p>
            <a:r>
              <a:rPr lang="en-US" sz="2400" b="1">
                <a:latin typeface="Open Sans Light" pitchFamily="2" charset="0"/>
                <a:ea typeface="Open Sans Light" pitchFamily="2" charset="0"/>
                <a:cs typeface="Open Sans Light" pitchFamily="2" charset="0"/>
              </a:rPr>
              <a:t>Program Director |  Site Coordinator  |   HR Manager   |     Funder</a:t>
            </a:r>
          </a:p>
        </p:txBody>
      </p:sp>
      <p:sp>
        <p:nvSpPr>
          <p:cNvPr id="9" name="Callout: Line 8">
            <a:extLst>
              <a:ext uri="{FF2B5EF4-FFF2-40B4-BE49-F238E27FC236}">
                <a16:creationId xmlns:a16="http://schemas.microsoft.com/office/drawing/2014/main" id="{DB7A6468-EAE5-E0FB-F77B-DEAF2AB9E1D8}"/>
              </a:ext>
            </a:extLst>
          </p:cNvPr>
          <p:cNvSpPr/>
          <p:nvPr/>
        </p:nvSpPr>
        <p:spPr>
          <a:xfrm>
            <a:off x="853299" y="4705980"/>
            <a:ext cx="2362825" cy="985239"/>
          </a:xfrm>
          <a:prstGeom prst="borderCallout1">
            <a:avLst>
              <a:gd name="adj1" fmla="val 4002"/>
              <a:gd name="adj2" fmla="val 59858"/>
              <a:gd name="adj3" fmla="val -49308"/>
              <a:gd name="adj4" fmla="val 59940"/>
            </a:avLst>
          </a:prstGeom>
          <a:solidFill>
            <a:schemeClr val="accent2"/>
          </a:solidFill>
          <a:ln>
            <a:solidFill>
              <a:srgbClr val="B98E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Open Sans Light" pitchFamily="2" charset="0"/>
                <a:ea typeface="Open Sans Light" pitchFamily="2" charset="0"/>
                <a:cs typeface="Open Sans Light" pitchFamily="2" charset="0"/>
              </a:rPr>
              <a:t>Initiate staff evaluations</a:t>
            </a:r>
          </a:p>
        </p:txBody>
      </p:sp>
      <p:sp>
        <p:nvSpPr>
          <p:cNvPr id="10" name="Callout: Line 9">
            <a:extLst>
              <a:ext uri="{FF2B5EF4-FFF2-40B4-BE49-F238E27FC236}">
                <a16:creationId xmlns:a16="http://schemas.microsoft.com/office/drawing/2014/main" id="{19D9C9F0-0349-B834-02D9-A80F14528187}"/>
              </a:ext>
            </a:extLst>
          </p:cNvPr>
          <p:cNvSpPr/>
          <p:nvPr/>
        </p:nvSpPr>
        <p:spPr>
          <a:xfrm>
            <a:off x="3502691" y="4713292"/>
            <a:ext cx="2362825" cy="985239"/>
          </a:xfrm>
          <a:prstGeom prst="borderCallout1">
            <a:avLst>
              <a:gd name="adj1" fmla="val 4744"/>
              <a:gd name="adj2" fmla="val 46545"/>
              <a:gd name="adj3" fmla="val -52278"/>
              <a:gd name="adj4" fmla="val 46627"/>
            </a:avLst>
          </a:prstGeom>
          <a:solidFill>
            <a:schemeClr val="accent2"/>
          </a:solidFill>
          <a:ln>
            <a:solidFill>
              <a:srgbClr val="B98E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Open Sans Light" pitchFamily="2" charset="0"/>
                <a:ea typeface="Open Sans Light" pitchFamily="2" charset="0"/>
                <a:cs typeface="Open Sans Light" pitchFamily="2" charset="0"/>
              </a:rPr>
              <a:t>Complete evaluations</a:t>
            </a:r>
          </a:p>
        </p:txBody>
      </p:sp>
      <p:sp>
        <p:nvSpPr>
          <p:cNvPr id="11" name="Callout: Line 10">
            <a:extLst>
              <a:ext uri="{FF2B5EF4-FFF2-40B4-BE49-F238E27FC236}">
                <a16:creationId xmlns:a16="http://schemas.microsoft.com/office/drawing/2014/main" id="{E55B52A3-10B5-B26D-9508-4B497EAF076B}"/>
              </a:ext>
            </a:extLst>
          </p:cNvPr>
          <p:cNvSpPr/>
          <p:nvPr/>
        </p:nvSpPr>
        <p:spPr>
          <a:xfrm>
            <a:off x="6119878" y="4705979"/>
            <a:ext cx="2362825" cy="985239"/>
          </a:xfrm>
          <a:prstGeom prst="borderCallout1">
            <a:avLst>
              <a:gd name="adj1" fmla="val 4744"/>
              <a:gd name="adj2" fmla="val 46545"/>
              <a:gd name="adj3" fmla="val -52278"/>
              <a:gd name="adj4" fmla="val 46627"/>
            </a:avLst>
          </a:prstGeom>
          <a:solidFill>
            <a:schemeClr val="accent2"/>
          </a:solidFill>
          <a:ln>
            <a:solidFill>
              <a:srgbClr val="B98E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Open Sans Light" pitchFamily="2" charset="0"/>
                <a:ea typeface="Open Sans Light" pitchFamily="2" charset="0"/>
                <a:cs typeface="Open Sans Light" pitchFamily="2" charset="0"/>
              </a:rPr>
              <a:t>Ensure alignment</a:t>
            </a:r>
          </a:p>
        </p:txBody>
      </p:sp>
      <p:sp>
        <p:nvSpPr>
          <p:cNvPr id="12" name="Callout: Line 11">
            <a:extLst>
              <a:ext uri="{FF2B5EF4-FFF2-40B4-BE49-F238E27FC236}">
                <a16:creationId xmlns:a16="http://schemas.microsoft.com/office/drawing/2014/main" id="{FCE8EC94-8333-9E2B-2816-064E6E5522CE}"/>
              </a:ext>
            </a:extLst>
          </p:cNvPr>
          <p:cNvSpPr/>
          <p:nvPr/>
        </p:nvSpPr>
        <p:spPr>
          <a:xfrm>
            <a:off x="8737065" y="4713292"/>
            <a:ext cx="2362825" cy="985239"/>
          </a:xfrm>
          <a:prstGeom prst="borderCallout1">
            <a:avLst>
              <a:gd name="adj1" fmla="val 4744"/>
              <a:gd name="adj2" fmla="val 46545"/>
              <a:gd name="adj3" fmla="val -52278"/>
              <a:gd name="adj4" fmla="val 46627"/>
            </a:avLst>
          </a:prstGeom>
          <a:solidFill>
            <a:schemeClr val="accent2"/>
          </a:solidFill>
          <a:ln>
            <a:solidFill>
              <a:srgbClr val="B98EB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latin typeface="Open Sans Light" pitchFamily="2" charset="0"/>
                <a:ea typeface="Open Sans Light" pitchFamily="2" charset="0"/>
                <a:cs typeface="Open Sans Light" pitchFamily="2" charset="0"/>
              </a:rPr>
              <a:t>Report recipient</a:t>
            </a:r>
          </a:p>
        </p:txBody>
      </p:sp>
    </p:spTree>
    <p:extLst>
      <p:ext uri="{BB962C8B-B14F-4D97-AF65-F5344CB8AC3E}">
        <p14:creationId xmlns:p14="http://schemas.microsoft.com/office/powerpoint/2010/main" val="1735820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BD351B37-9CA9-00A3-690E-A7D75ED91EAB}"/>
              </a:ext>
            </a:extLst>
          </p:cNvPr>
          <p:cNvGraphicFramePr>
            <a:graphicFrameLocks noGrp="1"/>
          </p:cNvGraphicFramePr>
          <p:nvPr>
            <p:extLst>
              <p:ext uri="{D42A27DB-BD31-4B8C-83A1-F6EECF244321}">
                <p14:modId xmlns:p14="http://schemas.microsoft.com/office/powerpoint/2010/main" val="1967341811"/>
              </p:ext>
            </p:extLst>
          </p:nvPr>
        </p:nvGraphicFramePr>
        <p:xfrm>
          <a:off x="901995" y="1450350"/>
          <a:ext cx="10388010" cy="4376824"/>
        </p:xfrm>
        <a:graphic>
          <a:graphicData uri="http://schemas.openxmlformats.org/drawingml/2006/table">
            <a:tbl>
              <a:tblPr firstRow="1" bandRow="1">
                <a:tableStyleId>{0660B408-B3CF-4A94-85FC-2B1E0A45F4A2}</a:tableStyleId>
              </a:tblPr>
              <a:tblGrid>
                <a:gridCol w="10388010">
                  <a:extLst>
                    <a:ext uri="{9D8B030D-6E8A-4147-A177-3AD203B41FA5}">
                      <a16:colId xmlns:a16="http://schemas.microsoft.com/office/drawing/2014/main" val="4234304664"/>
                    </a:ext>
                  </a:extLst>
                </a:gridCol>
              </a:tblGrid>
              <a:tr h="1135489">
                <a:tc>
                  <a:txBody>
                    <a:bodyPr/>
                    <a:lstStyle/>
                    <a:p>
                      <a:endParaRPr lang="en-US"/>
                    </a:p>
                    <a:p>
                      <a:endParaRPr lang="en-US"/>
                    </a:p>
                    <a:p>
                      <a:endParaRPr lang="en-US"/>
                    </a:p>
                    <a:p>
                      <a:r>
                        <a:rPr lang="en-US"/>
                        <a:t> </a:t>
                      </a:r>
                    </a:p>
                  </a:txBody>
                  <a:tcPr/>
                </a:tc>
                <a:extLst>
                  <a:ext uri="{0D108BD9-81ED-4DB2-BD59-A6C34878D82A}">
                    <a16:rowId xmlns:a16="http://schemas.microsoft.com/office/drawing/2014/main" val="147450158"/>
                  </a:ext>
                </a:extLst>
              </a:tr>
              <a:tr h="3188104">
                <a:tc>
                  <a:txBody>
                    <a:bodyPr/>
                    <a:lstStyle/>
                    <a:p>
                      <a:pPr algn="ctr"/>
                      <a:r>
                        <a:rPr lang="en-US" sz="3200">
                          <a:latin typeface="Open Sans Light" pitchFamily="2" charset="0"/>
                          <a:ea typeface="Open Sans Light" pitchFamily="2" charset="0"/>
                          <a:cs typeface="Open Sans Light" pitchFamily="2" charset="0"/>
                        </a:rPr>
                        <a:t>A family engagement night is being planned. Logistics need to be organized, including activities and setup. The use of program funds still needs approved. Someone suggested looking at past family surveys. The event will happen at the school, but administration has not been engaged.</a:t>
                      </a:r>
                      <a:endParaRPr lang="en-US" sz="3000">
                        <a:latin typeface="Open Sans Light" pitchFamily="2" charset="0"/>
                        <a:ea typeface="Open Sans Light" pitchFamily="2" charset="0"/>
                        <a:cs typeface="Open Sans Light" pitchFamily="2" charset="0"/>
                      </a:endParaRPr>
                    </a:p>
                  </a:txBody>
                  <a:tcPr anchor="ctr"/>
                </a:tc>
                <a:extLst>
                  <a:ext uri="{0D108BD9-81ED-4DB2-BD59-A6C34878D82A}">
                    <a16:rowId xmlns:a16="http://schemas.microsoft.com/office/drawing/2014/main" val="4107940449"/>
                  </a:ext>
                </a:extLst>
              </a:tr>
            </a:tbl>
          </a:graphicData>
        </a:graphic>
      </p:graphicFrame>
      <p:sp>
        <p:nvSpPr>
          <p:cNvPr id="2" name="Title 1">
            <a:extLst>
              <a:ext uri="{FF2B5EF4-FFF2-40B4-BE49-F238E27FC236}">
                <a16:creationId xmlns:a16="http://schemas.microsoft.com/office/drawing/2014/main" id="{9E1801B1-E1D3-DE26-751D-422ED505089D}"/>
              </a:ext>
            </a:extLst>
          </p:cNvPr>
          <p:cNvSpPr>
            <a:spLocks noGrp="1"/>
          </p:cNvSpPr>
          <p:nvPr>
            <p:ph type="title"/>
          </p:nvPr>
        </p:nvSpPr>
        <p:spPr>
          <a:xfrm>
            <a:off x="715254" y="481457"/>
            <a:ext cx="8596668" cy="1320800"/>
          </a:xfrm>
        </p:spPr>
        <p:txBody>
          <a:bodyPr anchor="t">
            <a:normAutofit/>
          </a:bodyPr>
          <a:lstStyle/>
          <a:p>
            <a:r>
              <a:rPr lang="en-US" sz="4400">
                <a:latin typeface="Oswald" panose="00000500000000000000" pitchFamily="2" charset="0"/>
              </a:rPr>
              <a:t>Family Engagement Quandary</a:t>
            </a:r>
          </a:p>
        </p:txBody>
      </p:sp>
      <p:pic>
        <p:nvPicPr>
          <p:cNvPr id="18" name="Graphic 17" descr="Man with facial hair">
            <a:extLst>
              <a:ext uri="{FF2B5EF4-FFF2-40B4-BE49-F238E27FC236}">
                <a16:creationId xmlns:a16="http://schemas.microsoft.com/office/drawing/2014/main" id="{678DCDB8-4E45-4F1A-3364-359AEB8710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42483" y="1157206"/>
            <a:ext cx="806854" cy="1093346"/>
          </a:xfrm>
          <a:prstGeom prst="rect">
            <a:avLst/>
          </a:prstGeom>
        </p:spPr>
      </p:pic>
      <p:pic>
        <p:nvPicPr>
          <p:cNvPr id="20" name="Graphic 19" descr="Man wearing a hoodie">
            <a:extLst>
              <a:ext uri="{FF2B5EF4-FFF2-40B4-BE49-F238E27FC236}">
                <a16:creationId xmlns:a16="http://schemas.microsoft.com/office/drawing/2014/main" id="{312EC392-15BC-897A-8F17-1B9AFF8BAE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86872" y="1234050"/>
            <a:ext cx="789314" cy="1064112"/>
          </a:xfrm>
          <a:prstGeom prst="rect">
            <a:avLst/>
          </a:prstGeom>
        </p:spPr>
      </p:pic>
      <p:pic>
        <p:nvPicPr>
          <p:cNvPr id="22" name="Graphic 21" descr="Curly haired woman raising hand">
            <a:extLst>
              <a:ext uri="{FF2B5EF4-FFF2-40B4-BE49-F238E27FC236}">
                <a16:creationId xmlns:a16="http://schemas.microsoft.com/office/drawing/2014/main" id="{369ECC95-6ABA-BB0A-59F9-ADECC6D2B91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35336" y="1234050"/>
            <a:ext cx="859475" cy="1087499"/>
          </a:xfrm>
          <a:prstGeom prst="rect">
            <a:avLst/>
          </a:prstGeom>
        </p:spPr>
      </p:pic>
      <p:pic>
        <p:nvPicPr>
          <p:cNvPr id="24" name="Graphic 23" descr="Woman holding a laptop">
            <a:extLst>
              <a:ext uri="{FF2B5EF4-FFF2-40B4-BE49-F238E27FC236}">
                <a16:creationId xmlns:a16="http://schemas.microsoft.com/office/drawing/2014/main" id="{22FB8A4C-3615-CB79-C047-5C0A17F620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55430" y="1251417"/>
            <a:ext cx="1093346" cy="1110886"/>
          </a:xfrm>
          <a:prstGeom prst="rect">
            <a:avLst/>
          </a:prstGeom>
        </p:spPr>
      </p:pic>
      <p:sp>
        <p:nvSpPr>
          <p:cNvPr id="4" name="TextBox 3">
            <a:extLst>
              <a:ext uri="{FF2B5EF4-FFF2-40B4-BE49-F238E27FC236}">
                <a16:creationId xmlns:a16="http://schemas.microsoft.com/office/drawing/2014/main" id="{73AA710E-36F2-5E8F-7946-A67FF7663379}"/>
              </a:ext>
            </a:extLst>
          </p:cNvPr>
          <p:cNvSpPr txBox="1"/>
          <p:nvPr/>
        </p:nvSpPr>
        <p:spPr>
          <a:xfrm>
            <a:off x="1107757" y="2250552"/>
            <a:ext cx="10283929" cy="461665"/>
          </a:xfrm>
          <a:prstGeom prst="rect">
            <a:avLst/>
          </a:prstGeom>
          <a:noFill/>
        </p:spPr>
        <p:txBody>
          <a:bodyPr wrap="square" rtlCol="0">
            <a:spAutoFit/>
          </a:bodyPr>
          <a:lstStyle/>
          <a:p>
            <a:r>
              <a:rPr lang="en-US" sz="2400" b="1">
                <a:latin typeface="Open Sans Light" pitchFamily="2" charset="0"/>
                <a:ea typeface="Open Sans Light" pitchFamily="2" charset="0"/>
                <a:cs typeface="Open Sans Light" pitchFamily="2" charset="0"/>
              </a:rPr>
              <a:t>Program Director |  Site Coordinator |  Family Liaison |  School Principal</a:t>
            </a:r>
          </a:p>
        </p:txBody>
      </p:sp>
    </p:spTree>
    <p:extLst>
      <p:ext uri="{BB962C8B-B14F-4D97-AF65-F5344CB8AC3E}">
        <p14:creationId xmlns:p14="http://schemas.microsoft.com/office/powerpoint/2010/main" val="2458085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HMC OST-Light, Right">
  <a:themeElements>
    <a:clrScheme name="PHMC OST">
      <a:dk1>
        <a:srgbClr val="0D0D0D"/>
      </a:dk1>
      <a:lt1>
        <a:srgbClr val="FFFFFF"/>
      </a:lt1>
      <a:dk2>
        <a:srgbClr val="0D5B8C"/>
      </a:dk2>
      <a:lt2>
        <a:srgbClr val="FFFFFF"/>
      </a:lt2>
      <a:accent1>
        <a:srgbClr val="F2BB16"/>
      </a:accent1>
      <a:accent2>
        <a:srgbClr val="B98EBF"/>
      </a:accent2>
      <a:accent3>
        <a:srgbClr val="537373"/>
      </a:accent3>
      <a:accent4>
        <a:srgbClr val="0D5B8C"/>
      </a:accent4>
      <a:accent5>
        <a:srgbClr val="3BA9ED"/>
      </a:accent5>
      <a:accent6>
        <a:srgbClr val="918655"/>
      </a:accent6>
      <a:hlink>
        <a:srgbClr val="3BA9ED"/>
      </a:hlink>
      <a:folHlink>
        <a:srgbClr val="7948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PHMC OST-Activity, Vertical">
  <a:themeElements>
    <a:clrScheme name="PHMC OST Activity">
      <a:dk1>
        <a:srgbClr val="0D0D0D"/>
      </a:dk1>
      <a:lt1>
        <a:srgbClr val="FFFFFF"/>
      </a:lt1>
      <a:dk2>
        <a:srgbClr val="0D5B8C"/>
      </a:dk2>
      <a:lt2>
        <a:srgbClr val="FFFFFF"/>
      </a:lt2>
      <a:accent1>
        <a:srgbClr val="0D5B8C"/>
      </a:accent1>
      <a:accent2>
        <a:srgbClr val="F2BB16"/>
      </a:accent2>
      <a:accent3>
        <a:srgbClr val="537373"/>
      </a:accent3>
      <a:accent4>
        <a:srgbClr val="0D5B8C"/>
      </a:accent4>
      <a:accent5>
        <a:srgbClr val="3BA9ED"/>
      </a:accent5>
      <a:accent6>
        <a:srgbClr val="F2BB16"/>
      </a:accent6>
      <a:hlink>
        <a:srgbClr val="3BA9ED"/>
      </a:hlink>
      <a:folHlink>
        <a:srgbClr val="B98EB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PHMC OST- Light, Bottom">
  <a:themeElements>
    <a:clrScheme name="PHMC OST">
      <a:dk1>
        <a:srgbClr val="0D0D0D"/>
      </a:dk1>
      <a:lt1>
        <a:srgbClr val="FFFFFF"/>
      </a:lt1>
      <a:dk2>
        <a:srgbClr val="0D5B8C"/>
      </a:dk2>
      <a:lt2>
        <a:srgbClr val="FFFFFF"/>
      </a:lt2>
      <a:accent1>
        <a:srgbClr val="F2BB16"/>
      </a:accent1>
      <a:accent2>
        <a:srgbClr val="B98EBF"/>
      </a:accent2>
      <a:accent3>
        <a:srgbClr val="537373"/>
      </a:accent3>
      <a:accent4>
        <a:srgbClr val="0D5B8C"/>
      </a:accent4>
      <a:accent5>
        <a:srgbClr val="3BA9ED"/>
      </a:accent5>
      <a:accent6>
        <a:srgbClr val="918655"/>
      </a:accent6>
      <a:hlink>
        <a:srgbClr val="3BA9ED"/>
      </a:hlink>
      <a:folHlink>
        <a:srgbClr val="79488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PHMC OST- Activity, Horizontal">
  <a:themeElements>
    <a:clrScheme name="PHMC OST Activity">
      <a:dk1>
        <a:srgbClr val="0D0D0D"/>
      </a:dk1>
      <a:lt1>
        <a:srgbClr val="FFFFFF"/>
      </a:lt1>
      <a:dk2>
        <a:srgbClr val="0D5B8C"/>
      </a:dk2>
      <a:lt2>
        <a:srgbClr val="FFFFFF"/>
      </a:lt2>
      <a:accent1>
        <a:srgbClr val="0D5B8C"/>
      </a:accent1>
      <a:accent2>
        <a:srgbClr val="F2BB16"/>
      </a:accent2>
      <a:accent3>
        <a:srgbClr val="537373"/>
      </a:accent3>
      <a:accent4>
        <a:srgbClr val="0D5B8C"/>
      </a:accent4>
      <a:accent5>
        <a:srgbClr val="3BA9ED"/>
      </a:accent5>
      <a:accent6>
        <a:srgbClr val="F2BB16"/>
      </a:accent6>
      <a:hlink>
        <a:srgbClr val="3BA9ED"/>
      </a:hlink>
      <a:folHlink>
        <a:srgbClr val="B98EBF"/>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a81be7d-4ecd-49ad-8e88-d07955994b28">
      <UserInfo>
        <DisplayName/>
        <AccountId xsi:nil="true"/>
        <AccountType/>
      </UserInfo>
    </SharedWithUsers>
    <lcf76f155ced4ddcb4097134ff3c332f xmlns="4752e2a5-c6ef-4e54-9949-77aba9ea4ad0">
      <Terms xmlns="http://schemas.microsoft.com/office/infopath/2007/PartnerControls"/>
    </lcf76f155ced4ddcb4097134ff3c332f>
    <TaxCatchAll xmlns="4a81be7d-4ecd-49ad-8e88-d07955994b2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6B91E111A2694A9252D84DB1AD50FD" ma:contentTypeVersion="21" ma:contentTypeDescription="Create a new document." ma:contentTypeScope="" ma:versionID="c29d5693bd5e36b202213f9e4e9c3d9b">
  <xsd:schema xmlns:xsd="http://www.w3.org/2001/XMLSchema" xmlns:xs="http://www.w3.org/2001/XMLSchema" xmlns:p="http://schemas.microsoft.com/office/2006/metadata/properties" xmlns:ns2="4752e2a5-c6ef-4e54-9949-77aba9ea4ad0" xmlns:ns3="4a81be7d-4ecd-49ad-8e88-d07955994b28" targetNamespace="http://schemas.microsoft.com/office/2006/metadata/properties" ma:root="true" ma:fieldsID="b10ce4f97e090891dbdc2d7cb8abe1dc" ns2:_="" ns3:_="">
    <xsd:import namespace="4752e2a5-c6ef-4e54-9949-77aba9ea4ad0"/>
    <xsd:import namespace="4a81be7d-4ecd-49ad-8e88-d07955994b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2e2a5-c6ef-4e54-9949-77aba9ea4a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5071abe-9366-4587-9002-82c754ec435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81be7d-4ecd-49ad-8e88-d07955994b2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df43272-2b50-4095-be55-7fc7c0029db7}" ma:internalName="TaxCatchAll" ma:showField="CatchAllData" ma:web="4a81be7d-4ecd-49ad-8e88-d07955994b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B6D83C-28C2-40A0-BC8A-61B736808E95}">
  <ds:schemaRefs>
    <ds:schemaRef ds:uri="http://schemas.microsoft.com/sharepoint/v3/contenttype/forms"/>
  </ds:schemaRefs>
</ds:datastoreItem>
</file>

<file path=customXml/itemProps2.xml><?xml version="1.0" encoding="utf-8"?>
<ds:datastoreItem xmlns:ds="http://schemas.openxmlformats.org/officeDocument/2006/customXml" ds:itemID="{97949EBA-C658-4E75-B67E-B47F57797EB5}">
  <ds:schemaRefs>
    <ds:schemaRef ds:uri="http://purl.org/dc/terms/"/>
    <ds:schemaRef ds:uri="http://schemas.microsoft.com/office/infopath/2007/PartnerControls"/>
    <ds:schemaRef ds:uri="http://purl.org/dc/elements/1.1/"/>
    <ds:schemaRef ds:uri="http://www.w3.org/XML/1998/namespace"/>
    <ds:schemaRef ds:uri="http://purl.org/dc/dcmitype/"/>
    <ds:schemaRef ds:uri="4752e2a5-c6ef-4e54-9949-77aba9ea4ad0"/>
    <ds:schemaRef ds:uri="http://schemas.microsoft.com/office/2006/documentManagement/types"/>
    <ds:schemaRef ds:uri="http://schemas.openxmlformats.org/package/2006/metadata/core-properties"/>
    <ds:schemaRef ds:uri="4a81be7d-4ecd-49ad-8e88-d07955994b28"/>
    <ds:schemaRef ds:uri="http://schemas.microsoft.com/office/2006/metadata/properties"/>
  </ds:schemaRefs>
</ds:datastoreItem>
</file>

<file path=customXml/itemProps3.xml><?xml version="1.0" encoding="utf-8"?>
<ds:datastoreItem xmlns:ds="http://schemas.openxmlformats.org/officeDocument/2006/customXml" ds:itemID="{E5B76D5F-98AD-44FC-8577-16A2072E472E}">
  <ds:schemaRefs>
    <ds:schemaRef ds:uri="4752e2a5-c6ef-4e54-9949-77aba9ea4ad0"/>
    <ds:schemaRef ds:uri="4a81be7d-4ecd-49ad-8e88-d07955994b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4649f946-2be9-4c76-936e-e9ff56452432}" enabled="0" method="" siteId="{4649f946-2be9-4c76-936e-e9ff56452432}" removed="1"/>
</clbl:labelList>
</file>

<file path=docProps/app.xml><?xml version="1.0" encoding="utf-8"?>
<Properties xmlns="http://schemas.openxmlformats.org/officeDocument/2006/extended-properties" xmlns:vt="http://schemas.openxmlformats.org/officeDocument/2006/docPropsVTypes">
  <Template/>
  <TotalTime>137</TotalTime>
  <Words>3385</Words>
  <Application>Microsoft Office PowerPoint</Application>
  <PresentationFormat>Widescreen</PresentationFormat>
  <Paragraphs>402</Paragraphs>
  <Slides>14</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Aptos</vt:lpstr>
      <vt:lpstr>Arial</vt:lpstr>
      <vt:lpstr>Franklin Gothic Demi</vt:lpstr>
      <vt:lpstr>Open Sans Light</vt:lpstr>
      <vt:lpstr>Oswald</vt:lpstr>
      <vt:lpstr>Trebuchet MS</vt:lpstr>
      <vt:lpstr>Wingdings 3</vt:lpstr>
      <vt:lpstr>PHMC OST-Light, Right</vt:lpstr>
      <vt:lpstr>PHMC OST-Activity, Vertical</vt:lpstr>
      <vt:lpstr>PHMC OST- Light, Bottom</vt:lpstr>
      <vt:lpstr>PHMC OST- Activity, Horizontal</vt:lpstr>
      <vt:lpstr>Trainer Action Pack</vt:lpstr>
      <vt:lpstr>Buying Time</vt:lpstr>
      <vt:lpstr>Familiarity Check</vt:lpstr>
      <vt:lpstr>Eisenhower  Matrix</vt:lpstr>
      <vt:lpstr>Eisenhower  Matrix Example</vt:lpstr>
      <vt:lpstr>Sort it Out!</vt:lpstr>
      <vt:lpstr>RACI Matrix</vt:lpstr>
      <vt:lpstr>RACI Matrix Example</vt:lpstr>
      <vt:lpstr>Family Engagement Quandary</vt:lpstr>
      <vt:lpstr>Attendance Anxiety</vt:lpstr>
      <vt:lpstr>STEAM Curriculum Coordination</vt:lpstr>
      <vt:lpstr>Pomodoro Technique</vt:lpstr>
      <vt:lpstr>Make a Plan</vt:lpstr>
      <vt:lpstr>Keep It Going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Brittney Stanton</dc:creator>
  <cp:lastModifiedBy>Hillary Jones</cp:lastModifiedBy>
  <cp:revision>1</cp:revision>
  <dcterms:created xsi:type="dcterms:W3CDTF">2025-05-08T17:46:23Z</dcterms:created>
  <dcterms:modified xsi:type="dcterms:W3CDTF">2025-07-16T20:27:54Z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0x010100506B91E111A2694A9252D84DB1AD50FD</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{"FileActivityType":"9","FileActivityTimeStamp":"2025-05-14T14:04:54.210Z","FileActivityUsersOnPage":[{"DisplayName":"Brittney Stanton","Id":"bstanton@foundationsinc.org"},{"DisplayName":"Hillary Jones","Id":"hjones@foundationsinc.org"}],"FileActivityNavigationId":null}</vt:lpwstr>
  </property>
  <property fmtid="{D5CDD505-2E9C-101B-9397-08002B2CF9AE}" pid="7" name="TriggerFlowInfo">
    <vt:lpwstr/>
  </property>
</Properties>
</file>