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</p:sldIdLst>
  <p:sldSz cy="6858000" cx="12192000"/>
  <p:notesSz cx="6858000" cy="9144000"/>
  <p:embeddedFontLst>
    <p:embeddedFont>
      <p:font typeface="Play"/>
      <p:regular r:id="rId11"/>
      <p:bold r:id="rId12"/>
    </p:embeddedFont>
    <p:embeddedFont>
      <p:font typeface="Oswald"/>
      <p:regular r:id="rId13"/>
      <p:bold r:id="rId14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15" roundtripDataSignature="AMtx7mjNujm91Tp2jpJlSOzqHY5tFUxst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Play-regular.fntdata"/><Relationship Id="rId10" Type="http://schemas.openxmlformats.org/officeDocument/2006/relationships/slide" Target="slides/slide6.xml"/><Relationship Id="rId13" Type="http://schemas.openxmlformats.org/officeDocument/2006/relationships/font" Target="fonts/Oswald-regular.fntdata"/><Relationship Id="rId12" Type="http://schemas.openxmlformats.org/officeDocument/2006/relationships/font" Target="fonts/Play-bold.fntdata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customschemas.google.com/relationships/presentationmetadata" Target="metadata"/><Relationship Id="rId14" Type="http://schemas.openxmlformats.org/officeDocument/2006/relationships/font" Target="fonts/Oswald-bold.fntdata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6" name="Google Shape;86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28600" lvl="0" marL="2286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Play"/>
              <a:buAutoNum type="arabicPeriod"/>
            </a:pPr>
            <a:r>
              <a:rPr lang="en-US"/>
              <a:t>Sight -Youth see themselves reflected in all aspects of my program environment.</a:t>
            </a:r>
            <a:endParaRPr/>
          </a:p>
          <a:p>
            <a:pPr indent="-171450" lvl="1" marL="6286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lang="en-US"/>
              <a:t>Strongly Agree - Youth cultures, faces, and interests are prominently displayed</a:t>
            </a:r>
            <a:endParaRPr/>
          </a:p>
          <a:p>
            <a:pPr indent="-171450" lvl="1" marL="6286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lang="en-US"/>
              <a:t>Agree - Good representation exists with room for minor improvements</a:t>
            </a:r>
            <a:endParaRPr/>
          </a:p>
          <a:p>
            <a:pPr indent="-171450" lvl="1" marL="6286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lang="en-US"/>
              <a:t>Neutral - Some representation exists but could be more comprehensive</a:t>
            </a:r>
            <a:endParaRPr/>
          </a:p>
          <a:p>
            <a:pPr indent="-171450" lvl="1" marL="6286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lang="en-US"/>
              <a:t>Disagree - Limited representation, mostly mainstream/dominant culture visible</a:t>
            </a:r>
            <a:endParaRPr/>
          </a:p>
          <a:p>
            <a:pPr indent="-171450" lvl="1" marL="6286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lang="en-US"/>
              <a:t>Strongly Disagree - Youth rarely see themselves reflected in our space or materials</a:t>
            </a:r>
            <a:endParaRPr/>
          </a:p>
          <a:p>
            <a:pPr indent="-228600" lvl="0" marL="2286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Play"/>
              <a:buAutoNum type="arabicPeriod"/>
            </a:pPr>
            <a:r>
              <a:rPr lang="en-US"/>
              <a:t>Sound- Youth hear validating statements and language that is inclusive at my program.</a:t>
            </a:r>
            <a:endParaRPr/>
          </a:p>
          <a:p>
            <a:pPr indent="-171450" lvl="1" marL="6286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lang="en-US"/>
              <a:t>Strongly Agree - Youth regularly hear their names positively and voices valued</a:t>
            </a:r>
            <a:endParaRPr/>
          </a:p>
          <a:p>
            <a:pPr indent="-171450" lvl="1" marL="6286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lang="en-US"/>
              <a:t>Agree - Generally positive communication with minor inconsistencies</a:t>
            </a:r>
            <a:endParaRPr/>
          </a:p>
          <a:p>
            <a:pPr indent="-171450" lvl="1" marL="6286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lang="en-US"/>
              <a:t>Neutral - Mix of positive and directive language from adults</a:t>
            </a:r>
            <a:endParaRPr/>
          </a:p>
          <a:p>
            <a:pPr indent="-171450" lvl="1" marL="6286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lang="en-US"/>
              <a:t>Disagree - Communication is mostly instructional with limited validation</a:t>
            </a:r>
            <a:endParaRPr/>
          </a:p>
          <a:p>
            <a:pPr indent="-171450" lvl="1" marL="6286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lang="en-US"/>
              <a:t>Strongly Disagree - Youth primarily hear instructions and corrections</a:t>
            </a:r>
            <a:endParaRPr/>
          </a:p>
          <a:p>
            <a:pPr indent="-228600" lvl="0" marL="2286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Play"/>
              <a:buAutoNum type="arabicPeriod"/>
            </a:pPr>
            <a:r>
              <a:rPr lang="en-US"/>
              <a:t>Touch- Youth feel physically and emotionally safe at my program.</a:t>
            </a:r>
            <a:endParaRPr/>
          </a:p>
          <a:p>
            <a:pPr indent="-171450" lvl="1" marL="6286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lang="en-US"/>
              <a:t>Strongly Agree - Youth are visibly relaxed and authentic in our space</a:t>
            </a:r>
            <a:endParaRPr/>
          </a:p>
          <a:p>
            <a:pPr indent="-171450" lvl="1" marL="6286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lang="en-US"/>
              <a:t>Agree - Most youth seem comfortable with occasional guardedness</a:t>
            </a:r>
            <a:endParaRPr/>
          </a:p>
          <a:p>
            <a:pPr indent="-171450" lvl="1" marL="6286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lang="en-US"/>
              <a:t>Neutral - Youth appear somewhat cautious about being judged</a:t>
            </a:r>
            <a:endParaRPr/>
          </a:p>
          <a:p>
            <a:pPr indent="-171450" lvl="1" marL="6286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lang="en-US"/>
              <a:t>Disagree - Youth often seem tense or careful about authenticity</a:t>
            </a:r>
            <a:endParaRPr/>
          </a:p>
          <a:p>
            <a:pPr indent="-171450" lvl="1" marL="6286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lang="en-US"/>
              <a:t>Strongly Disagree - Youth appear hypervigilant or unable to fully relax</a:t>
            </a:r>
            <a:endParaRPr/>
          </a:p>
          <a:p>
            <a:pPr indent="-228600" lvl="0" marL="2286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Play"/>
              <a:buAutoNum type="arabicPeriod"/>
            </a:pPr>
            <a:r>
              <a:rPr lang="en-US"/>
              <a:t>Taste- Youth taste their own potential and gain exposure to new things at my program.</a:t>
            </a:r>
            <a:endParaRPr/>
          </a:p>
          <a:p>
            <a:pPr indent="-171450" lvl="1" marL="6286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lang="en-US"/>
              <a:t>Strongly Agree - Youth regularly experience leadership and see their competence</a:t>
            </a:r>
            <a:endParaRPr/>
          </a:p>
          <a:p>
            <a:pPr indent="-171450" lvl="1" marL="6286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lang="en-US"/>
              <a:t>Agree - Good opportunities exist with room for more frequency</a:t>
            </a:r>
            <a:endParaRPr/>
          </a:p>
          <a:p>
            <a:pPr indent="-171450" lvl="1" marL="6286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lang="en-US"/>
              <a:t>Neutral - Some opportunities exist but could be more intentional</a:t>
            </a:r>
            <a:endParaRPr/>
          </a:p>
          <a:p>
            <a:pPr indent="-171450" lvl="1" marL="6286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lang="en-US"/>
              <a:t>Disagree - Limited chances for youth to experience their capabilities</a:t>
            </a:r>
            <a:endParaRPr/>
          </a:p>
          <a:p>
            <a:pPr indent="-171450" lvl="1" marL="6286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lang="en-US"/>
              <a:t>Strongly Disagree - Youth rarely get to sample different roles or experience success</a:t>
            </a:r>
            <a:endParaRPr/>
          </a:p>
          <a:p>
            <a:pPr indent="-228600" lvl="0" marL="2286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Play"/>
              <a:buAutoNum type="arabicPeriod"/>
            </a:pPr>
            <a:r>
              <a:rPr lang="en-US"/>
              <a:t>Smell- Youth can “smell” a nurturing environment and sense of belonging at my program.</a:t>
            </a:r>
            <a:endParaRPr/>
          </a:p>
          <a:p>
            <a:pPr indent="-171450" lvl="1" marL="6286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lang="en-US"/>
              <a:t>Strongly Agree - Youth immediately sense genuine care and acceptance</a:t>
            </a:r>
            <a:endParaRPr/>
          </a:p>
          <a:p>
            <a:pPr indent="-171450" lvl="1" marL="6286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lang="en-US"/>
              <a:t>Agree - Generally positive atmosphere with minor inconsistencies</a:t>
            </a:r>
            <a:endParaRPr/>
          </a:p>
          <a:p>
            <a:pPr indent="-171450" lvl="1" marL="6286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lang="en-US"/>
              <a:t>Neutral - Mixed atmosphere, sometimes authentic, sometimes unclear</a:t>
            </a:r>
            <a:endParaRPr/>
          </a:p>
          <a:p>
            <a:pPr indent="-171450" lvl="1" marL="6286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lang="en-US"/>
              <a:t>Disagree - Atmosphere occasionally feels forced or performative</a:t>
            </a:r>
            <a:endParaRPr/>
          </a:p>
          <a:p>
            <a:pPr indent="-171450" lvl="1" marL="6286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lang="en-US"/>
              <a:t>Strongly Disagree - Youth likely sense adults are "just doing their job“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7" name="Google Shape;87;p1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3" name="Google Shape;93;p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" name="Google Shape;99;p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5" name="Google Shape;105;p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11" name="Google Shape;111;p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2" name="Google Shape;112;p5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18" name="Google Shape;118;p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9" name="Google Shape;119;p6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8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Play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8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8" name="Google Shape;18;p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7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7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5" name="Google Shape;75;p1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1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8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18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1" name="Google Shape;81;p1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1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10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10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8" name="Google Shape;28;p1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1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1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11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Play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11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757575"/>
              </a:buClr>
              <a:buSzPts val="2400"/>
              <a:buNone/>
              <a:defRPr sz="2400">
                <a:solidFill>
                  <a:srgbClr val="757575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2000"/>
              <a:buNone/>
              <a:defRPr sz="2000">
                <a:solidFill>
                  <a:srgbClr val="757575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800"/>
              <a:buNone/>
              <a:defRPr sz="1800">
                <a:solidFill>
                  <a:srgbClr val="757575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9pPr>
          </a:lstStyle>
          <a:p/>
        </p:txBody>
      </p:sp>
      <p:sp>
        <p:nvSpPr>
          <p:cNvPr id="34" name="Google Shape;34;p1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1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1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12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12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1" name="Google Shape;41;p1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1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1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3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6" name="Google Shape;46;p13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7" name="Google Shape;47;p13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8" name="Google Shape;48;p13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9" name="Google Shape;49;p13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50" name="Google Shape;50;p1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1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4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5" name="Google Shape;55;p1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1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5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5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61" name="Google Shape;61;p15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2" name="Google Shape;62;p1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1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6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6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16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9" name="Google Shape;69;p1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1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7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Play"/>
              <a:buNone/>
              <a:defRPr b="0" i="0" sz="4400" u="none" cap="none" strike="noStrik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1" name="Google Shape;11;p7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2" name="Google Shape;12;p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3" name="Google Shape;13;p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4" name="Google Shape;14;p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Oswald"/>
              <a:buNone/>
            </a:pPr>
            <a:r>
              <a:rPr b="1" lang="en-US">
                <a:latin typeface="Oswald"/>
                <a:ea typeface="Oswald"/>
                <a:cs typeface="Oswald"/>
                <a:sym typeface="Oswald"/>
              </a:rPr>
              <a:t>5 Senses Belonging Audit</a:t>
            </a:r>
            <a:endParaRPr/>
          </a:p>
        </p:txBody>
      </p:sp>
      <p:sp>
        <p:nvSpPr>
          <p:cNvPr id="90" name="Google Shape;90;p1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US"/>
              <a:t>Survey Statements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2"/>
          <p:cNvSpPr txBox="1"/>
          <p:nvPr/>
        </p:nvSpPr>
        <p:spPr>
          <a:xfrm>
            <a:off x="1257301" y="397400"/>
            <a:ext cx="10707879" cy="606319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254000" lvl="0" marL="2286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Play"/>
              <a:buAutoNum type="arabicPeriod"/>
            </a:pPr>
            <a:r>
              <a:rPr b="0" i="0" lang="en-US" sz="4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Youth see themselves reflected in all aspects of my program environment.</a:t>
            </a:r>
            <a:endParaRPr/>
          </a:p>
          <a:p>
            <a:pPr indent="0" lvl="1" marL="6286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t/>
            </a:r>
            <a:endParaRPr b="0" i="0" sz="2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514350" lvl="1" marL="9715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lay"/>
              <a:buAutoNum type="alphaLcParenR"/>
            </a:pPr>
            <a:r>
              <a:rPr b="1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Strongly Agree </a:t>
            </a:r>
            <a:r>
              <a:rPr b="0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- Youth cultures, faces, and interests are prominently displayed</a:t>
            </a:r>
            <a:endParaRPr/>
          </a:p>
          <a:p>
            <a:pPr indent="-514350" lvl="1" marL="9715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lay"/>
              <a:buAutoNum type="alphaLcParenR"/>
            </a:pPr>
            <a:r>
              <a:rPr b="1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Agree</a:t>
            </a:r>
            <a:r>
              <a:rPr b="0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- Good representation exists with room for minor improvements</a:t>
            </a:r>
            <a:endParaRPr/>
          </a:p>
          <a:p>
            <a:pPr indent="-514350" lvl="1" marL="9715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lay"/>
              <a:buAutoNum type="alphaLcParenR"/>
            </a:pPr>
            <a:r>
              <a:rPr b="1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Neutral </a:t>
            </a:r>
            <a:r>
              <a:rPr b="0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- Some representation exists but could be more comprehensive</a:t>
            </a:r>
            <a:endParaRPr/>
          </a:p>
          <a:p>
            <a:pPr indent="-514350" lvl="1" marL="9715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lay"/>
              <a:buAutoNum type="alphaLcParenR"/>
            </a:pPr>
            <a:r>
              <a:rPr b="1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Disagree</a:t>
            </a:r>
            <a:r>
              <a:rPr b="0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- Limited representation, mostly mainstream/dominant culture visible</a:t>
            </a:r>
            <a:endParaRPr/>
          </a:p>
          <a:p>
            <a:pPr indent="-514350" lvl="1" marL="9715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lay"/>
              <a:buAutoNum type="alphaLcParenR"/>
            </a:pPr>
            <a:r>
              <a:rPr b="1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Strongly Disagree </a:t>
            </a:r>
            <a:r>
              <a:rPr b="0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- Youth rarely see themselves reflected in our space or materials</a:t>
            </a:r>
            <a:endParaRPr/>
          </a:p>
        </p:txBody>
      </p:sp>
      <p:sp>
        <p:nvSpPr>
          <p:cNvPr id="96" name="Google Shape;96;p2"/>
          <p:cNvSpPr txBox="1"/>
          <p:nvPr/>
        </p:nvSpPr>
        <p:spPr>
          <a:xfrm>
            <a:off x="341120" y="1074509"/>
            <a:ext cx="676800" cy="47100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6000" u="none" cap="none" strike="noStrike">
                <a:solidFill>
                  <a:srgbClr val="B98EBF"/>
                </a:solidFill>
                <a:latin typeface="Oswald"/>
                <a:ea typeface="Oswald"/>
                <a:cs typeface="Oswald"/>
                <a:sym typeface="Oswald"/>
              </a:rPr>
              <a:t>SIGHT</a:t>
            </a:r>
            <a:endParaRPr>
              <a:solidFill>
                <a:srgbClr val="B98EBF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3"/>
          <p:cNvSpPr txBox="1"/>
          <p:nvPr/>
        </p:nvSpPr>
        <p:spPr>
          <a:xfrm>
            <a:off x="1326261" y="397400"/>
            <a:ext cx="10524620" cy="606319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742950" lvl="0" marL="7429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Play"/>
              <a:buAutoNum type="arabicPeriod" startAt="2"/>
            </a:pPr>
            <a:r>
              <a:rPr b="0" i="0" lang="en-US" sz="4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Youth hear validating statements and language that is inclusive at my program.</a:t>
            </a:r>
            <a:endParaRPr/>
          </a:p>
          <a:p>
            <a:pPr indent="-336550" lvl="1" marL="9715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lay"/>
              <a:buNone/>
            </a:pPr>
            <a:r>
              <a:t/>
            </a:r>
            <a:endParaRPr b="0" i="0" sz="2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514350" lvl="1" marL="9715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lay"/>
              <a:buAutoNum type="alphaLcParenR"/>
            </a:pPr>
            <a:r>
              <a:rPr b="0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Strongly Agree - Youth regularly hear their names positively and their voices are valued</a:t>
            </a:r>
            <a:endParaRPr/>
          </a:p>
          <a:p>
            <a:pPr indent="-514350" lvl="1" marL="9715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lay"/>
              <a:buAutoNum type="alphaLcParenR"/>
            </a:pPr>
            <a:r>
              <a:rPr b="0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Agree - Generally positive communication with minor inconsistencies</a:t>
            </a:r>
            <a:endParaRPr/>
          </a:p>
          <a:p>
            <a:pPr indent="-514350" lvl="1" marL="9715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lay"/>
              <a:buAutoNum type="alphaLcParenR"/>
            </a:pPr>
            <a:r>
              <a:rPr b="0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Neutral - Mix of positive and directive language from adults</a:t>
            </a:r>
            <a:endParaRPr/>
          </a:p>
          <a:p>
            <a:pPr indent="-514350" lvl="1" marL="9715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lay"/>
              <a:buAutoNum type="alphaLcParenR"/>
            </a:pPr>
            <a:r>
              <a:rPr b="0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Disagree - Communication is mostly instructional with limited validation</a:t>
            </a:r>
            <a:endParaRPr/>
          </a:p>
          <a:p>
            <a:pPr indent="-514350" lvl="1" marL="9715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lay"/>
              <a:buAutoNum type="alphaLcParenR"/>
            </a:pPr>
            <a:r>
              <a:rPr b="0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Strongly Disagree - Youth primarily hear instructions and corrections</a:t>
            </a:r>
            <a:endParaRPr/>
          </a:p>
          <a:p>
            <a:pPr indent="0" lvl="1" marL="45720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2" name="Google Shape;102;p3"/>
          <p:cNvSpPr txBox="1"/>
          <p:nvPr/>
        </p:nvSpPr>
        <p:spPr>
          <a:xfrm>
            <a:off x="341120" y="1074509"/>
            <a:ext cx="676800" cy="4710000"/>
          </a:xfrm>
          <a:prstGeom prst="rect">
            <a:avLst/>
          </a:prstGeom>
          <a:solidFill>
            <a:srgbClr val="0D5B8C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6000" u="none" cap="none" strike="noStrike">
                <a:solidFill>
                  <a:srgbClr val="F2BB16"/>
                </a:solidFill>
                <a:latin typeface="Oswald"/>
                <a:ea typeface="Oswald"/>
                <a:cs typeface="Oswald"/>
                <a:sym typeface="Oswald"/>
              </a:rPr>
              <a:t>SOUND</a:t>
            </a:r>
            <a:endParaRPr>
              <a:solidFill>
                <a:srgbClr val="F2BB16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4"/>
          <p:cNvSpPr txBox="1"/>
          <p:nvPr/>
        </p:nvSpPr>
        <p:spPr>
          <a:xfrm>
            <a:off x="1065910" y="397400"/>
            <a:ext cx="10707879" cy="606319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742950" lvl="0" marL="7429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Play"/>
              <a:buAutoNum type="arabicPeriod" startAt="3"/>
            </a:pPr>
            <a:r>
              <a:rPr b="0" i="0" lang="en-US" sz="4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Youth feel physically and emotionally safe at my program.</a:t>
            </a:r>
            <a:endParaRPr/>
          </a:p>
          <a:p>
            <a:pPr indent="-336550" lvl="1" marL="9715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lay"/>
              <a:buNone/>
            </a:pPr>
            <a:r>
              <a:t/>
            </a:r>
            <a:endParaRPr b="0" i="0" sz="2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514350" lvl="1" marL="9715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lay"/>
              <a:buAutoNum type="alphaLcParenR"/>
            </a:pPr>
            <a:r>
              <a:rPr b="0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Strongly Agree - Youth are visibly relaxed and authentic in our space</a:t>
            </a:r>
            <a:endParaRPr/>
          </a:p>
          <a:p>
            <a:pPr indent="-514350" lvl="1" marL="9715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lay"/>
              <a:buAutoNum type="alphaLcParenR"/>
            </a:pPr>
            <a:r>
              <a:rPr b="0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Agree - Most youth seem comfortable with occasional guardedness</a:t>
            </a:r>
            <a:endParaRPr/>
          </a:p>
          <a:p>
            <a:pPr indent="-514350" lvl="1" marL="9715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lay"/>
              <a:buAutoNum type="alphaLcParenR"/>
            </a:pPr>
            <a:r>
              <a:rPr b="0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Neutral - Youth appear somewhat cautious about being judged</a:t>
            </a:r>
            <a:endParaRPr/>
          </a:p>
          <a:p>
            <a:pPr indent="-514350" lvl="1" marL="9715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lay"/>
              <a:buAutoNum type="alphaLcParenR"/>
            </a:pPr>
            <a:r>
              <a:rPr b="0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Disagree - Youth often seem tense or careful about authenticity</a:t>
            </a:r>
            <a:endParaRPr/>
          </a:p>
          <a:p>
            <a:pPr indent="-514350" lvl="1" marL="9715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lay"/>
              <a:buAutoNum type="alphaLcParenR"/>
            </a:pPr>
            <a:r>
              <a:rPr b="0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Strongly Disagree - Youth appear hypervigilant or unable to fully relax</a:t>
            </a:r>
            <a:endParaRPr/>
          </a:p>
          <a:p>
            <a:pPr indent="0" lvl="1" marL="45720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8" name="Google Shape;108;p4"/>
          <p:cNvSpPr txBox="1"/>
          <p:nvPr/>
        </p:nvSpPr>
        <p:spPr>
          <a:xfrm>
            <a:off x="341120" y="1074509"/>
            <a:ext cx="676800" cy="4710000"/>
          </a:xfrm>
          <a:prstGeom prst="rect">
            <a:avLst/>
          </a:prstGeom>
          <a:solidFill>
            <a:srgbClr val="F2BB16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6000" u="none" cap="none" strike="noStrike">
                <a:solidFill>
                  <a:srgbClr val="0D5B8C"/>
                </a:solidFill>
                <a:latin typeface="Oswald"/>
                <a:ea typeface="Oswald"/>
                <a:cs typeface="Oswald"/>
                <a:sym typeface="Oswald"/>
              </a:rPr>
              <a:t>TOUCH</a:t>
            </a:r>
            <a:endParaRPr>
              <a:solidFill>
                <a:srgbClr val="0D5B8C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5"/>
          <p:cNvSpPr txBox="1"/>
          <p:nvPr/>
        </p:nvSpPr>
        <p:spPr>
          <a:xfrm>
            <a:off x="1143001" y="397400"/>
            <a:ext cx="10707900" cy="6495600"/>
          </a:xfrm>
          <a:prstGeom prst="rect">
            <a:avLst/>
          </a:prstGeom>
          <a:noFill/>
          <a:ln>
            <a:noFill/>
          </a:ln>
          <a:effectLst>
            <a:reflection blurRad="0" dir="5400000" dist="38100" endA="0" fadeDir="5400012" kx="0" rotWithShape="0" algn="bl" stPos="0" sy="-100000" ky="0"/>
          </a:effectLst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742950" lvl="0" marL="7429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Play"/>
              <a:buChar char="4"/>
            </a:pPr>
            <a:r>
              <a:rPr b="0" i="0" lang="en-US" sz="4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Youth can “smell” a nurturing environment and sense of belonging at my program.</a:t>
            </a:r>
            <a:endParaRPr/>
          </a:p>
          <a:p>
            <a:pPr indent="-336550" lvl="1" marL="9715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lay"/>
              <a:buNone/>
            </a:pPr>
            <a:r>
              <a:t/>
            </a:r>
            <a:endParaRPr b="0" i="0" sz="2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514350" lvl="1" marL="9715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lay"/>
              <a:buAutoNum type="alphaLcParenR"/>
            </a:pPr>
            <a:r>
              <a:rPr b="0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Strongly Agree - Youth regularly experience leadership and see their competence</a:t>
            </a:r>
            <a:endParaRPr/>
          </a:p>
          <a:p>
            <a:pPr indent="-514350" lvl="1" marL="9715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lay"/>
              <a:buAutoNum type="alphaLcParenR"/>
            </a:pPr>
            <a:r>
              <a:rPr b="0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Agree - Good opportunities exist with room for more frequency</a:t>
            </a:r>
            <a:endParaRPr/>
          </a:p>
          <a:p>
            <a:pPr indent="-514350" lvl="1" marL="9715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lay"/>
              <a:buAutoNum type="alphaLcParenR"/>
            </a:pPr>
            <a:r>
              <a:rPr b="0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Neutral - Some opportunities exist but could be more intentional</a:t>
            </a:r>
            <a:endParaRPr/>
          </a:p>
          <a:p>
            <a:pPr indent="-514350" lvl="1" marL="9715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lay"/>
              <a:buAutoNum type="alphaLcParenR"/>
            </a:pPr>
            <a:r>
              <a:rPr b="0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Disagree - Limited chances for youth to experience their capabilities</a:t>
            </a:r>
            <a:endParaRPr/>
          </a:p>
          <a:p>
            <a:pPr indent="-514350" lvl="1" marL="9715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lay"/>
              <a:buAutoNum type="alphaLcParenR"/>
            </a:pPr>
            <a:r>
              <a:rPr b="0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Strongly Disagree - Youth rarely get to sample different roles or experience success</a:t>
            </a:r>
            <a:endParaRPr/>
          </a:p>
          <a:p>
            <a:pPr indent="0" lvl="1" marL="45720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5" name="Google Shape;115;p5"/>
          <p:cNvSpPr txBox="1"/>
          <p:nvPr/>
        </p:nvSpPr>
        <p:spPr>
          <a:xfrm>
            <a:off x="341125" y="1074500"/>
            <a:ext cx="681000" cy="4709100"/>
          </a:xfrm>
          <a:prstGeom prst="rect">
            <a:avLst/>
          </a:prstGeom>
          <a:solidFill>
            <a:srgbClr val="53737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6000" u="none" cap="none" strike="noStrike">
                <a:solidFill>
                  <a:srgbClr val="F2BB16"/>
                </a:solidFill>
                <a:latin typeface="Oswald"/>
                <a:ea typeface="Oswald"/>
                <a:cs typeface="Oswald"/>
                <a:sym typeface="Oswald"/>
              </a:rPr>
              <a:t>S</a:t>
            </a:r>
            <a:r>
              <a:rPr b="1" i="0" lang="en-US" sz="6000" u="none" cap="none" strike="noStrike">
                <a:solidFill>
                  <a:srgbClr val="F2BB16"/>
                </a:solidFill>
                <a:latin typeface="Oswald"/>
                <a:ea typeface="Oswald"/>
                <a:cs typeface="Oswald"/>
                <a:sym typeface="Oswald"/>
              </a:rPr>
              <a:t>MELL</a:t>
            </a:r>
            <a:endParaRPr>
              <a:solidFill>
                <a:srgbClr val="F2BB16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6"/>
          <p:cNvSpPr txBox="1"/>
          <p:nvPr/>
        </p:nvSpPr>
        <p:spPr>
          <a:xfrm>
            <a:off x="1332610" y="181956"/>
            <a:ext cx="10707879" cy="649408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742950" lvl="0" marL="7429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Play"/>
              <a:buAutoNum type="arabicPeriod" startAt="5"/>
            </a:pPr>
            <a:r>
              <a:rPr b="0" i="0" lang="en-US" sz="4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Youth taste their own potential and gain exposure to new things at my program.</a:t>
            </a:r>
            <a:endParaRPr/>
          </a:p>
          <a:p>
            <a:pPr indent="-336550" lvl="1" marL="9715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lay"/>
              <a:buNone/>
            </a:pPr>
            <a:r>
              <a:t/>
            </a:r>
            <a:endParaRPr b="0" i="0" sz="2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514350" lvl="1" marL="9715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lay"/>
              <a:buAutoNum type="alphaLcParenR"/>
            </a:pPr>
            <a:r>
              <a:rPr b="0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Strongly Agree - Youth immediately sense genuine care and acceptance</a:t>
            </a:r>
            <a:endParaRPr/>
          </a:p>
          <a:p>
            <a:pPr indent="-514350" lvl="1" marL="9715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lay"/>
              <a:buAutoNum type="alphaLcParenR"/>
            </a:pPr>
            <a:r>
              <a:rPr b="0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Agree - Generally positive atmosphere with minor inconsistencies</a:t>
            </a:r>
            <a:endParaRPr/>
          </a:p>
          <a:p>
            <a:pPr indent="-514350" lvl="1" marL="9715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lay"/>
              <a:buAutoNum type="alphaLcParenR"/>
            </a:pPr>
            <a:r>
              <a:rPr b="0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Neutral - Mixed atmosphere, sometimes authentic, sometimes unclear</a:t>
            </a:r>
            <a:endParaRPr/>
          </a:p>
          <a:p>
            <a:pPr indent="-514350" lvl="1" marL="9715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lay"/>
              <a:buAutoNum type="alphaLcParenR"/>
            </a:pPr>
            <a:r>
              <a:rPr b="0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Disagree - Atmosphere occasionally feels forced or performative</a:t>
            </a:r>
            <a:endParaRPr/>
          </a:p>
          <a:p>
            <a:pPr indent="-514350" lvl="1" marL="9715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lay"/>
              <a:buAutoNum type="alphaLcParenR"/>
            </a:pPr>
            <a:r>
              <a:rPr b="0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Strongly Disagree - Youth likely sense adults are "just doing their job“</a:t>
            </a:r>
            <a:endParaRPr/>
          </a:p>
          <a:p>
            <a:pPr indent="0" lvl="1" marL="45720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2" name="Google Shape;122;p6"/>
          <p:cNvSpPr txBox="1"/>
          <p:nvPr/>
        </p:nvSpPr>
        <p:spPr>
          <a:xfrm>
            <a:off x="341120" y="1074509"/>
            <a:ext cx="676800" cy="4710000"/>
          </a:xfrm>
          <a:prstGeom prst="rect">
            <a:avLst/>
          </a:prstGeom>
          <a:solidFill>
            <a:srgbClr val="B98EBF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6000" u="none" cap="none" strike="noStrike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TASTE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2025-08-01T21:57:03Z</dcterms:created>
  <dc:creator>Vanessa Atkins</dc:creator>
</cp:coreProperties>
</file>